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03" r:id="rId2"/>
    <p:sldMasterId id="2147483705" r:id="rId3"/>
    <p:sldMasterId id="2147483707" r:id="rId4"/>
    <p:sldMasterId id="2147483661" r:id="rId5"/>
    <p:sldMasterId id="2147483686" r:id="rId6"/>
  </p:sldMasterIdLst>
  <p:notesMasterIdLst>
    <p:notesMasterId r:id="rId29"/>
  </p:notesMasterIdLst>
  <p:handoutMasterIdLst>
    <p:handoutMasterId r:id="rId30"/>
  </p:handoutMasterIdLst>
  <p:sldIdLst>
    <p:sldId id="281" r:id="rId7"/>
    <p:sldId id="291" r:id="rId8"/>
    <p:sldId id="297" r:id="rId9"/>
    <p:sldId id="292" r:id="rId10"/>
    <p:sldId id="293" r:id="rId11"/>
    <p:sldId id="309" r:id="rId12"/>
    <p:sldId id="310" r:id="rId13"/>
    <p:sldId id="300" r:id="rId14"/>
    <p:sldId id="302" r:id="rId15"/>
    <p:sldId id="301" r:id="rId16"/>
    <p:sldId id="303" r:id="rId17"/>
    <p:sldId id="304" r:id="rId18"/>
    <p:sldId id="305" r:id="rId19"/>
    <p:sldId id="306" r:id="rId20"/>
    <p:sldId id="307" r:id="rId21"/>
    <p:sldId id="308" r:id="rId22"/>
    <p:sldId id="298" r:id="rId23"/>
    <p:sldId id="299" r:id="rId24"/>
    <p:sldId id="295" r:id="rId25"/>
    <p:sldId id="296" r:id="rId26"/>
    <p:sldId id="294" r:id="rId27"/>
    <p:sldId id="274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513"/>
    <a:srgbClr val="881C1C"/>
    <a:srgbClr val="505759"/>
    <a:srgbClr val="8A2332"/>
    <a:srgbClr val="728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88682"/>
  </p:normalViewPr>
  <p:slideViewPr>
    <p:cSldViewPr snapToGrid="0" snapToObjects="1">
      <p:cViewPr varScale="1">
        <p:scale>
          <a:sx n="124" d="100"/>
          <a:sy n="124" d="100"/>
        </p:scale>
        <p:origin x="14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18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3-6347-B882-6733B98BF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3-6347-B882-6733B98BF2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3-6347-B882-6733B98BF2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3-6347-B882-6733B98BF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43933455"/>
        <c:axId val="804439647"/>
      </c:barChart>
      <c:catAx>
        <c:axId val="1643933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Applications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439647"/>
        <c:crosses val="autoZero"/>
        <c:auto val="1"/>
        <c:lblAlgn val="ctr"/>
        <c:lblOffset val="100"/>
        <c:noMultiLvlLbl val="0"/>
      </c:catAx>
      <c:valAx>
        <c:axId val="8044396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93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D-3446-A532-7DABC6DC4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D-3446-A532-7DABC6DC4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D-3446-A532-7DABC6DC44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D-3446-A532-7DABC6DC44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19253055"/>
        <c:axId val="1151673535"/>
      </c:barChart>
      <c:catAx>
        <c:axId val="319253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Applications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673535"/>
        <c:crosses val="autoZero"/>
        <c:auto val="1"/>
        <c:lblAlgn val="ctr"/>
        <c:lblOffset val="100"/>
        <c:noMultiLvlLbl val="0"/>
      </c:catAx>
      <c:valAx>
        <c:axId val="11516735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Energy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25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27-9447-A920-3C0CC9FA52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7-9447-A920-3C0CC9FA521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Time</c:v>
                </c:pt>
                <c:pt idx="1">
                  <c:v>Energy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27-9447-A920-3C0CC9FA52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27-9447-A920-3C0CC9FA521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827-9447-A920-3C0CC9FA521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Time</c:v>
                </c:pt>
                <c:pt idx="1">
                  <c:v>Energy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27-9447-A920-3C0CC9FA52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84045343"/>
        <c:axId val="683937423"/>
      </c:barChart>
      <c:catAx>
        <c:axId val="68404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rgbClr val="00000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37423"/>
        <c:crosses val="autoZero"/>
        <c:auto val="1"/>
        <c:lblAlgn val="ctr"/>
        <c:lblOffset val="100"/>
        <c:noMultiLvlLbl val="0"/>
      </c:catAx>
      <c:valAx>
        <c:axId val="6839374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Share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04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54AD7C-D434-674F-ABE3-45BB78B64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E8746-50E3-7242-816C-2523F37BB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6F72-A37D-824B-9409-D9F6F828ACF5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2F86-907E-4F40-8239-AA4DAD47C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0CC6F-7CB9-EF49-AC89-C21AF02B4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8C8A-B923-9348-98AD-70FCDC04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E777-087F-2E4A-86D7-646086A1AA26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8E15-765C-0D4F-836A-CC046D048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ETF scheduler is a use-space scheduling library that abstract GPU and provide application-level interfaces</a:t>
            </a:r>
          </a:p>
          <a:p>
            <a:r>
              <a:rPr lang="en-US" dirty="0"/>
              <a:t>- The only different…</a:t>
            </a:r>
          </a:p>
          <a:p>
            <a:endParaRPr lang="en-US" dirty="0"/>
          </a:p>
          <a:p>
            <a:r>
              <a:rPr lang="en-US" dirty="0"/>
              <a:t>- Applications submit … </a:t>
            </a:r>
          </a:p>
          <a:p>
            <a:r>
              <a:rPr lang="en-US" dirty="0"/>
              <a:t>- Upon receive the kernel, the system…</a:t>
            </a:r>
          </a:p>
          <a:p>
            <a:r>
              <a:rPr lang="en-US" dirty="0"/>
              <a:t>- To accurately track time and energy usage… Profile </a:t>
            </a:r>
          </a:p>
          <a:p>
            <a:r>
              <a:rPr lang="en-US" dirty="0"/>
              <a:t>- To improve the efficiency…</a:t>
            </a:r>
          </a:p>
          <a:p>
            <a:endParaRPr lang="en-US" dirty="0"/>
          </a:p>
          <a:p>
            <a:r>
              <a:rPr lang="en-US" dirty="0"/>
              <a:t>- Open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 = 1, perfect time fairness</a:t>
            </a:r>
          </a:p>
          <a:p>
            <a:r>
              <a:rPr lang="en-US" dirty="0"/>
              <a:t>Phi decreases, increase in energy fairness</a:t>
            </a:r>
          </a:p>
          <a:p>
            <a:r>
              <a:rPr lang="en-US" dirty="0"/>
              <a:t>After achieving perfect energy fairness, further decrease will have no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4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property of ETF holds the great potential for advancing sustainable computing practices, particularly in environments where energy efficiency </a:t>
            </a:r>
            <a:r>
              <a:rPr lang="en-US"/>
              <a:t>is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it flexible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5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$\phi$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Proliferation of edge computing platforms has catalyzed the development of diverse edge applications, such as </a:t>
            </a:r>
          </a:p>
          <a:p>
            <a:r>
              <a:rPr lang="en-US" dirty="0"/>
              <a:t>- Time fair schedulers often result in disproportionate allocation of energy resources, leading to a significant discrepancy between the allocated time and energy shares.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1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key reason for this </a:t>
            </a:r>
          </a:p>
          <a:p>
            <a:r>
              <a:rPr lang="en-US" dirty="0"/>
              <a:t>- due to the applications of DVFS</a:t>
            </a:r>
          </a:p>
          <a:p>
            <a:r>
              <a:rPr lang="en-US" dirty="0"/>
              <a:t>- On the other hand, the advent of heterogeneous multi-core processors further </a:t>
            </a:r>
            <a:r>
              <a:rPr lang="en-US" dirty="0" err="1"/>
              <a:t>rcomplicates</a:t>
            </a:r>
            <a:r>
              <a:rPr lang="en-US" dirty="0"/>
              <a:t> this issue. </a:t>
            </a:r>
          </a:p>
          <a:p>
            <a:r>
              <a:rPr lang="en-US" dirty="0"/>
              <a:t>- Figure demonstrates this observation. Same model across frequencies. Same frequency across models.</a:t>
            </a:r>
          </a:p>
          <a:p>
            <a:endParaRPr lang="en-US" dirty="0"/>
          </a:p>
          <a:p>
            <a:r>
              <a:rPr lang="en-US" dirty="0"/>
              <a:t>- This power disparity leads to a divergence between time and energy fairness.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1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time-base fair share scheduler</a:t>
            </a:r>
          </a:p>
          <a:p>
            <a:r>
              <a:rPr lang="en-US" dirty="0"/>
              <a:t>– energy fair share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why we care about time and energy fairness?</a:t>
            </a:r>
          </a:p>
          <a:p>
            <a:endParaRPr lang="en-US" dirty="0"/>
          </a:p>
          <a:p>
            <a:r>
              <a:rPr lang="en-US" dirty="0"/>
              <a:t>It’s crucial for  edge platforms to achieve optimal balance between time and energy fairness. </a:t>
            </a:r>
          </a:p>
          <a:p>
            <a:endParaRPr lang="en-US" dirty="0"/>
          </a:p>
          <a:p>
            <a:r>
              <a:rPr lang="en-US" dirty="0"/>
              <a:t>This is what we aim to achieve with our concept of energy time fairness or ETF.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it flexible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it flexible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$\phi$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$\phi$ </a:t>
            </a:r>
          </a:p>
          <a:p>
            <a:r>
              <a:rPr lang="en-US" dirty="0"/>
              <a:t>Talk about the properties. Prato efficiency, strategy proofness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8FDB-4A41-5C4A-AFAA-4A56142D9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1400" y="2280920"/>
            <a:ext cx="8489199" cy="1005840"/>
          </a:xfrm>
          <a:prstGeom prst="rect">
            <a:avLst/>
          </a:prstGeom>
        </p:spPr>
        <p:txBody>
          <a:bodyPr/>
          <a:lstStyle>
            <a:lvl1pPr algn="ctr">
              <a:defRPr sz="33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76259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7B3E-5A1D-7633-D0EC-FC699A70B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858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1F654-9786-DF68-CA17-65E6DB5548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4557"/>
            <a:ext cx="12192000" cy="8844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3420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C9F9CC5-2479-E843-BF23-DB406CCDD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023" y="5202936"/>
            <a:ext cx="5057233" cy="914400"/>
          </a:xfrm>
          <a:prstGeom prst="rect">
            <a:avLst/>
          </a:prstGeom>
        </p:spPr>
        <p:txBody>
          <a:bodyPr anchor="ctr" anchorCtr="0"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6742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254C4D-8EE6-E548-860B-A115E0F82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023" y="5523470"/>
            <a:ext cx="8489199" cy="914400"/>
          </a:xfrm>
          <a:prstGeom prst="rect">
            <a:avLst/>
          </a:prstGeom>
        </p:spPr>
        <p:txBody>
          <a:bodyPr/>
          <a:lstStyle>
            <a:lvl1pPr>
              <a:defRPr sz="33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6760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046DE1-C9A3-3520-E524-1B05745B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0BE67-87AE-5314-4DCC-B0581164D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10945812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911C3E-8ECF-E96B-701A-78BEC6165D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904" y="6425680"/>
            <a:ext cx="3749039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6E72-2E76-EECD-F98B-CD9239B503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_Tex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0DFB12-91D2-CC56-9D96-1D1B198D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081EB6-3C00-7E63-6E1C-A75965FAD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936" y="1618488"/>
            <a:ext cx="6547104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E7A3AE-D618-DB92-FCFD-84D702DBC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7496" y="1619250"/>
            <a:ext cx="4187825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F5A5B40C-3856-E50D-BF51-7A35D9AC4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904" y="6428232"/>
            <a:ext cx="3749039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561383-AD4A-F1CC-93AA-CF3EA99078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75FB63-CD60-BF65-E6F1-BED98ABF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3C2378-6944-6960-8576-BE652653F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6548437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094B6108-47C6-4EA7-8D9A-C01CCBC9F5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97496" y="1618488"/>
            <a:ext cx="418795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D49EC406-288B-381A-6861-36E21BF9D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904" y="6428232"/>
            <a:ext cx="3749039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58629-09FD-200D-0D2C-9959587A2B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23988B-759D-B492-9C5B-1F21624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62634B-E700-D8E2-1ACB-12290ADAA3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238" y="1618488"/>
            <a:ext cx="10945812" cy="387705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12106563-10D8-C08C-CE7A-5DC556AB9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904" y="6428232"/>
            <a:ext cx="3749040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D38468-6517-65F3-FB51-C81E091711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C5A08C-A908-240B-911E-D96D988D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8835627-8C4F-213C-A604-A74D98E4E95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238" y="1618488"/>
            <a:ext cx="1094581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448DC60-AE9D-0ED6-E996-6081EAA3A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904" y="6428232"/>
            <a:ext cx="3749040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751B9-5920-BA8B-EB67-964451952C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5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4572E6-3F53-D12A-2F4D-5C6E3185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D7F62CC9-AC31-A2A3-D038-794CACC4C2F0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0238" y="1618488"/>
            <a:ext cx="1094581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16806E8-40A3-CAD4-0303-D372F1300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904" y="6428232"/>
            <a:ext cx="3749040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482301-ECFD-2522-0C41-BF4CBDC167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8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A60E5-BCC3-6A00-0013-983951EBD472}"/>
              </a:ext>
            </a:extLst>
          </p:cNvPr>
          <p:cNvSpPr/>
          <p:nvPr userDrawn="1"/>
        </p:nvSpPr>
        <p:spPr>
          <a:xfrm>
            <a:off x="-9939" y="1520688"/>
            <a:ext cx="12215191" cy="5357190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niversity of Massachusetts Amherst">
            <a:extLst>
              <a:ext uri="{FF2B5EF4-FFF2-40B4-BE49-F238E27FC236}">
                <a16:creationId xmlns:a16="http://schemas.microsoft.com/office/drawing/2014/main" id="{9D51EAB0-BFA2-3AE5-7061-7B6D9FC30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400" y="455142"/>
            <a:ext cx="2451735" cy="6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iversity of Massachusetts Amherst">
            <a:extLst>
              <a:ext uri="{FF2B5EF4-FFF2-40B4-BE49-F238E27FC236}">
                <a16:creationId xmlns:a16="http://schemas.microsoft.com/office/drawing/2014/main" id="{30C2870D-5273-D7CE-E3A2-7A87D413AD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400" y="455142"/>
            <a:ext cx="2451735" cy="642620"/>
          </a:xfrm>
          <a:prstGeom prst="rect">
            <a:avLst/>
          </a:prstGeom>
        </p:spPr>
      </p:pic>
      <p:pic>
        <p:nvPicPr>
          <p:cNvPr id="7" name="Picture 6" descr="People walking near the campus pond.">
            <a:extLst>
              <a:ext uri="{FF2B5EF4-FFF2-40B4-BE49-F238E27FC236}">
                <a16:creationId xmlns:a16="http://schemas.microsoft.com/office/drawing/2014/main" id="{C4E73E13-C016-A540-8C92-39E918963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1"/>
          <a:stretch/>
        </p:blipFill>
        <p:spPr>
          <a:xfrm>
            <a:off x="-2" y="1507524"/>
            <a:ext cx="12192000" cy="5350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46C6C7-11F4-CD19-49E6-768D7B95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07524"/>
            <a:ext cx="12192000" cy="148281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Massachusetts Amherst">
            <a:extLst>
              <a:ext uri="{FF2B5EF4-FFF2-40B4-BE49-F238E27FC236}">
                <a16:creationId xmlns:a16="http://schemas.microsoft.com/office/drawing/2014/main" id="{C4501A7D-C8BE-F35F-AA86-6DB8B796E1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400" y="455142"/>
            <a:ext cx="2451735" cy="642620"/>
          </a:xfrm>
          <a:prstGeom prst="rect">
            <a:avLst/>
          </a:prstGeom>
        </p:spPr>
      </p:pic>
      <p:pic>
        <p:nvPicPr>
          <p:cNvPr id="7" name="Picture 6" descr="View of campus pond with trees and buildings around.">
            <a:extLst>
              <a:ext uri="{FF2B5EF4-FFF2-40B4-BE49-F238E27FC236}">
                <a16:creationId xmlns:a16="http://schemas.microsoft.com/office/drawing/2014/main" id="{C4E73E13-C016-A540-8C92-39E918963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07524"/>
            <a:ext cx="12191999" cy="5350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5A1678-324F-9181-841D-8471B75EF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07524"/>
            <a:ext cx="12192000" cy="148281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ty of Massachusetts Amherst">
            <a:extLst>
              <a:ext uri="{FF2B5EF4-FFF2-40B4-BE49-F238E27FC236}">
                <a16:creationId xmlns:a16="http://schemas.microsoft.com/office/drawing/2014/main" id="{5B416C8C-54EC-C82F-9D0B-DE4B25FA4E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67" y="6292720"/>
            <a:ext cx="1165614" cy="3055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57514-0BB0-B19E-7766-6990A73E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40664"/>
            <a:ext cx="1094536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3D96EA-21B0-A7C1-F8E9-35D8BE11C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0945368" cy="387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1D41-22DB-F258-73A6-F4EADF4A2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8520" y="6429709"/>
            <a:ext cx="963929" cy="16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959C8A-286A-AC77-588C-D3F9E6D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018520" y="6429709"/>
            <a:ext cx="0" cy="179771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178C341-83D7-4D2E-AFB2-59EC89B4D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07024"/>
            <a:ext cx="12198096" cy="59635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09" r:id="rId4"/>
    <p:sldLayoutId id="2147483713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81C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orient="horz" pos="405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575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926F06-EF9B-4040-B0D3-3AD4F6AC6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06530"/>
            <a:ext cx="12192000" cy="67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CBF85-5575-0F85-3E31-0CC2103C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93792"/>
            <a:ext cx="10515600" cy="580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8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3EDD7-0FEA-FC7E-7257-1A3967AC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07024"/>
            <a:ext cx="12192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58B2AE6-207B-A392-843E-67BD0276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4517"/>
            <a:ext cx="12192000" cy="87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University of Massachusetts Amherst">
            <a:extLst>
              <a:ext uri="{FF2B5EF4-FFF2-40B4-BE49-F238E27FC236}">
                <a16:creationId xmlns:a16="http://schemas.microsoft.com/office/drawing/2014/main" id="{F230B9CE-0188-2C5F-B591-81450AB76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97" y="4944818"/>
            <a:ext cx="2320006" cy="6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910F-6F81-5AFA-6069-5E387028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574" y="2181529"/>
            <a:ext cx="9972851" cy="1005840"/>
          </a:xfrm>
        </p:spPr>
        <p:txBody>
          <a:bodyPr/>
          <a:lstStyle/>
          <a:p>
            <a:r>
              <a:rPr lang="en-US" cap="none" dirty="0"/>
              <a:t>Energy Time Fairness: Balancing Fair Allocation of Energy and Time for GPU Workloads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758D6-170A-FF9C-172A-6152F1D34530}"/>
              </a:ext>
            </a:extLst>
          </p:cNvPr>
          <p:cNvSpPr txBox="1"/>
          <p:nvPr/>
        </p:nvSpPr>
        <p:spPr>
          <a:xfrm>
            <a:off x="2767555" y="3670632"/>
            <a:ext cx="6656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</a:rPr>
              <a:t>Qianlin</a:t>
            </a:r>
            <a:r>
              <a:rPr lang="en-US" sz="2400" b="1" i="1" dirty="0">
                <a:solidFill>
                  <a:schemeClr val="bg1"/>
                </a:solidFill>
              </a:rPr>
              <a:t> Liang</a:t>
            </a:r>
            <a:r>
              <a:rPr lang="en-US" sz="2400" i="1" dirty="0">
                <a:solidFill>
                  <a:schemeClr val="bg1"/>
                </a:solidFill>
              </a:rPr>
              <a:t>, Walid A. Hanafy, Noman Bashir,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David Irwin, Prashant Shenoy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26268-FBFA-A050-5558-D64F77A002B4}"/>
              </a:ext>
            </a:extLst>
          </p:cNvPr>
          <p:cNvSpPr txBox="1"/>
          <p:nvPr/>
        </p:nvSpPr>
        <p:spPr>
          <a:xfrm>
            <a:off x="4990567" y="498489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December 06, 2023</a:t>
            </a:r>
          </a:p>
        </p:txBody>
      </p:sp>
    </p:spTree>
    <p:extLst>
      <p:ext uri="{BB962C8B-B14F-4D97-AF65-F5344CB8AC3E}">
        <p14:creationId xmlns:p14="http://schemas.microsoft.com/office/powerpoint/2010/main" val="396649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Implementation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59861B-A01B-5E3C-89ED-68E774D1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90" y="1501386"/>
            <a:ext cx="8153220" cy="2818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A35BAD-9679-A294-EB97-62475E0B584E}"/>
              </a:ext>
            </a:extLst>
          </p:cNvPr>
          <p:cNvSpPr txBox="1"/>
          <p:nvPr/>
        </p:nvSpPr>
        <p:spPr>
          <a:xfrm>
            <a:off x="555116" y="4610744"/>
            <a:ext cx="10945368" cy="97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Implemented as a GPU scheduler for model serving applications.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Open source at: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umassos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/energy-time-fairness</a:t>
            </a:r>
          </a:p>
        </p:txBody>
      </p:sp>
    </p:spTree>
    <p:extLst>
      <p:ext uri="{BB962C8B-B14F-4D97-AF65-F5344CB8AC3E}">
        <p14:creationId xmlns:p14="http://schemas.microsoft.com/office/powerpoint/2010/main" val="295679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Setup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A35BAD-9679-A294-EB97-62475E0B584E}"/>
                  </a:ext>
                </a:extLst>
              </p:cNvPr>
              <p:cNvSpPr txBox="1"/>
              <p:nvPr/>
            </p:nvSpPr>
            <p:spPr>
              <a:xfrm>
                <a:off x="630936" y="1528108"/>
                <a:ext cx="10945368" cy="4485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Hardware</a:t>
                </a:r>
                <a:r>
                  <a:rPr lang="en-US" sz="2000" dirty="0"/>
                  <a:t>: Nvidia Jetson TX2, A10G GPU (AWS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g5.xlarge </a:t>
                </a:r>
                <a:r>
                  <a:rPr lang="en-US" sz="2000" dirty="0"/>
                  <a:t>instance)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sz="2000" dirty="0"/>
                  <a:t>GPU devices with available core frequency range from 115 MHz to 1300+ MHz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Workloads</a:t>
                </a:r>
                <a:r>
                  <a:rPr lang="en-US" sz="2000" dirty="0"/>
                  <a:t>: DNN model serving, including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ResNet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Mobilenet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GPT-2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cs typeface="Arial" panose="020B0604020202020204" pitchFamily="34" charset="0"/>
                  </a:rPr>
                  <a:t>Baselines</a:t>
                </a:r>
                <a:r>
                  <a:rPr lang="en-US" sz="2000" dirty="0">
                    <a:cs typeface="Arial" panose="020B0604020202020204" pitchFamily="34" charset="0"/>
                  </a:rPr>
                  <a:t>: Time fair scheduling (TF), Energy fair scheduling (EF)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cs typeface="Arial" panose="020B0604020202020204" pitchFamily="34" charset="0"/>
                  </a:rPr>
                  <a:t>Metrics</a:t>
                </a:r>
                <a:r>
                  <a:rPr lang="en-US" sz="2000" dirty="0">
                    <a:cs typeface="Arial" panose="020B0604020202020204" pitchFamily="34" charset="0"/>
                  </a:rPr>
                  <a:t>: fairness, the higher the better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000" dirty="0">
                    <a:cs typeface="Arial" panose="020B0604020202020204" pitchFamily="34" charset="0"/>
                  </a:rPr>
                  <a:t>Time fairness: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𝑎𝑝𝑝𝑠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𝑡𝑖𝑚𝑒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𝑎𝑝𝑝𝑠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𝑡𝑖𝑚𝑒</m:t>
                            </m:r>
                          </m:e>
                        </m:func>
                      </m:den>
                    </m:f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000" dirty="0">
                    <a:cs typeface="Arial" panose="020B0604020202020204" pitchFamily="34" charset="0"/>
                  </a:rPr>
                  <a:t>Energy fairness: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𝑎𝑝𝑝𝑠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𝑒𝑛𝑒𝑟𝑔𝑦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𝑎𝑝𝑝𝑠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𝑒𝑛𝑒𝑟𝑔𝑦</m:t>
                            </m:r>
                          </m:e>
                        </m:func>
                      </m:den>
                    </m:f>
                  </m:oMath>
                </a14:m>
                <a:endParaRPr lang="en-US" sz="2000" b="0" dirty="0"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000" dirty="0">
                    <a:cs typeface="Arial" panose="020B0604020202020204" pitchFamily="34" charset="0"/>
                  </a:rPr>
                  <a:t>System fairness: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min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</a:pPr>
                <a:endParaRPr lang="en-US" sz="20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A35BAD-9679-A294-EB97-62475E0B5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1528108"/>
                <a:ext cx="10945368" cy="4485780"/>
              </a:xfrm>
              <a:prstGeom prst="rect">
                <a:avLst/>
              </a:prstGeom>
              <a:blipFill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07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ETF bridges the gap between TF and EF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A graph of frequency and frequency&#10;&#10;Description automatically generated">
            <a:extLst>
              <a:ext uri="{FF2B5EF4-FFF2-40B4-BE49-F238E27FC236}">
                <a16:creationId xmlns:a16="http://schemas.microsoft.com/office/drawing/2014/main" id="{94023C44-7D51-0110-4A07-DB1AAE5B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43" y="1930908"/>
            <a:ext cx="6100230" cy="29961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7F83-11A1-0879-6A4B-A857566FF8ED}"/>
                  </a:ext>
                </a:extLst>
              </p:cNvPr>
              <p:cNvSpPr txBox="1"/>
              <p:nvPr/>
            </p:nvSpPr>
            <p:spPr>
              <a:xfrm>
                <a:off x="630936" y="1426464"/>
                <a:ext cx="499516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Setup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Two ResNet50 models running on TX2 with different core frequencies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:r>
                  <a:rPr lang="en-US" sz="2000" dirty="0"/>
                  <a:t>App1: 1300 MHz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:r>
                  <a:rPr lang="en-US" sz="2000" dirty="0"/>
                  <a:t>App2: x-axis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Power disparities range from 1 to 8x.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Time fair factor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b="1" dirty="0"/>
                  <a:t>Takeaways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system fairness is improved at various levels of power disparity.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greater the disparity in power, the higher the improvement in system fairness (e.g. near </a:t>
                </a:r>
                <a:r>
                  <a:rPr lang="en-US" sz="2000" b="1" dirty="0"/>
                  <a:t>2x </a:t>
                </a:r>
                <a:r>
                  <a:rPr lang="en-US" sz="2000" dirty="0"/>
                  <a:t>at high disparity).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7F83-11A1-0879-6A4B-A857566F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1426464"/>
                <a:ext cx="4995164" cy="5016758"/>
              </a:xfrm>
              <a:prstGeom prst="rect">
                <a:avLst/>
              </a:prstGeom>
              <a:blipFill>
                <a:blip r:embed="rId3"/>
                <a:stretch>
                  <a:fillRect l="-1266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1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ETF improves energy fairness under time guarantee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7F83-11A1-0879-6A4B-A857566FF8ED}"/>
                  </a:ext>
                </a:extLst>
              </p:cNvPr>
              <p:cNvSpPr txBox="1"/>
              <p:nvPr/>
            </p:nvSpPr>
            <p:spPr>
              <a:xfrm>
                <a:off x="630936" y="1426464"/>
                <a:ext cx="499516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Setup</a:t>
                </a:r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Serving two DNN applications,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which have power ratio 5:1.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Time fair factor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: x-axis.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Takeaways</a:t>
                </a:r>
              </a:p>
              <a:p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ETF’s configurable time-fair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allows fine-tuning between energy (EF), time (TF), and hybrid fairness.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ETF provides minimum time guarantee based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7F83-11A1-0879-6A4B-A857566F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1426464"/>
                <a:ext cx="4995164" cy="5016758"/>
              </a:xfrm>
              <a:prstGeom prst="rect">
                <a:avLst/>
              </a:prstGeom>
              <a:blipFill>
                <a:blip r:embed="rId3"/>
                <a:stretch>
                  <a:fillRect l="-1266" t="-758" r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energy and energy share&#10;&#10;Description automatically generated">
            <a:extLst>
              <a:ext uri="{FF2B5EF4-FFF2-40B4-BE49-F238E27FC236}">
                <a16:creationId xmlns:a16="http://schemas.microsoft.com/office/drawing/2014/main" id="{348F44CE-B9C4-B997-7382-3364C631D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334" y="1590514"/>
            <a:ext cx="5391150" cy="4264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084964-1040-467C-332E-D37C7710059C}"/>
              </a:ext>
            </a:extLst>
          </p:cNvPr>
          <p:cNvSpPr/>
          <p:nvPr/>
        </p:nvSpPr>
        <p:spPr>
          <a:xfrm>
            <a:off x="11018520" y="2001473"/>
            <a:ext cx="281658" cy="1535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867F2D-0783-FEBB-AB59-629E9ADFE20A}"/>
              </a:ext>
            </a:extLst>
          </p:cNvPr>
          <p:cNvSpPr/>
          <p:nvPr/>
        </p:nvSpPr>
        <p:spPr>
          <a:xfrm>
            <a:off x="11018520" y="3838531"/>
            <a:ext cx="281658" cy="1535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F5607-4C31-13A4-6359-3162F895EA19}"/>
              </a:ext>
            </a:extLst>
          </p:cNvPr>
          <p:cNvSpPr/>
          <p:nvPr/>
        </p:nvSpPr>
        <p:spPr>
          <a:xfrm>
            <a:off x="6775094" y="1999996"/>
            <a:ext cx="1547850" cy="1535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1468C8-702C-90B9-0B71-6A08353D003B}"/>
              </a:ext>
            </a:extLst>
          </p:cNvPr>
          <p:cNvSpPr/>
          <p:nvPr/>
        </p:nvSpPr>
        <p:spPr>
          <a:xfrm>
            <a:off x="6758839" y="3838531"/>
            <a:ext cx="1547850" cy="1535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FECB6B-16B1-CDB6-41E4-B445D28A94AE}"/>
              </a:ext>
            </a:extLst>
          </p:cNvPr>
          <p:cNvCxnSpPr>
            <a:cxnSpLocks/>
          </p:cNvCxnSpPr>
          <p:nvPr/>
        </p:nvCxnSpPr>
        <p:spPr>
          <a:xfrm>
            <a:off x="10375900" y="4267200"/>
            <a:ext cx="0" cy="274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37462D-A4F4-B35D-8B9D-7D848EDA4FA1}"/>
              </a:ext>
            </a:extLst>
          </p:cNvPr>
          <p:cNvCxnSpPr>
            <a:cxnSpLocks/>
          </p:cNvCxnSpPr>
          <p:nvPr/>
        </p:nvCxnSpPr>
        <p:spPr>
          <a:xfrm flipV="1">
            <a:off x="10375900" y="4711700"/>
            <a:ext cx="0" cy="274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1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ETF handles dynamic workloads effectively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7F83-11A1-0879-6A4B-A857566FF8ED}"/>
                  </a:ext>
                </a:extLst>
              </p:cNvPr>
              <p:cNvSpPr txBox="1"/>
              <p:nvPr/>
            </p:nvSpPr>
            <p:spPr>
              <a:xfrm>
                <a:off x="630936" y="1426464"/>
                <a:ext cx="49951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Setup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Serving three backlogged DNN applications,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, which have power ratio 5:3:2.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Apps arrive and leave dynamically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Time fair factor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Takeaways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Energy/time shares adapt dynamically to app arrivals/departures with minimal overhead.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ETF always uses 100% GPU time, and thus is Pareto-efficient.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F7F83-11A1-0879-6A4B-A857566F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1426464"/>
                <a:ext cx="4995164" cy="4401205"/>
              </a:xfrm>
              <a:prstGeom prst="rect">
                <a:avLst/>
              </a:prstGeom>
              <a:blipFill>
                <a:blip r:embed="rId3"/>
                <a:stretch>
                  <a:fillRect l="-1266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9C98DE5-703A-D932-56B1-4D2229DE4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104" y="1426464"/>
            <a:ext cx="5394960" cy="42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ETF incentivizes energy efficiency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F7F83-11A1-0879-6A4B-A857566FF8ED}"/>
              </a:ext>
            </a:extLst>
          </p:cNvPr>
          <p:cNvSpPr txBox="1"/>
          <p:nvPr/>
        </p:nvSpPr>
        <p:spPr>
          <a:xfrm>
            <a:off x="630936" y="4384031"/>
            <a:ext cx="1135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Setup</a:t>
            </a:r>
            <a:r>
              <a:rPr lang="en-US" sz="2000" dirty="0"/>
              <a:t>: Serving two same DNN applications at same and different GPU frequencies.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Takeaways</a:t>
            </a:r>
            <a:r>
              <a:rPr lang="en-US" sz="2000" dirty="0"/>
              <a:t>: ETF rewards energy-efficient apps with a higher throughput and lower latency.</a:t>
            </a:r>
            <a:endParaRPr lang="en-US" sz="2000" b="1" dirty="0"/>
          </a:p>
        </p:txBody>
      </p:sp>
      <p:pic>
        <p:nvPicPr>
          <p:cNvPr id="6" name="Picture 5" descr="A graph of different signals&#10;&#10;Description automatically generated with medium confidence">
            <a:extLst>
              <a:ext uri="{FF2B5EF4-FFF2-40B4-BE49-F238E27FC236}">
                <a16:creationId xmlns:a16="http://schemas.microsoft.com/office/drawing/2014/main" id="{BCEEB65E-05EC-2548-CF36-57EE680F5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24987"/>
            <a:ext cx="7772400" cy="26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5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1DCF7D-3505-151E-2362-25328B4F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5B8339-B3C0-3921-24FC-8ECF44C4E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451C3AF-C182-BB47-A3C0-0AB666CF876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1239E-1FB4-BE1C-0FCB-A607C80803F7}"/>
              </a:ext>
            </a:extLst>
          </p:cNvPr>
          <p:cNvSpPr txBox="1"/>
          <p:nvPr/>
        </p:nvSpPr>
        <p:spPr>
          <a:xfrm>
            <a:off x="623698" y="1720840"/>
            <a:ext cx="109453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Introduce Energy-Time Fairness (ETF): A novel approach for balancing energy and time allocation.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ETF aligns with desired fairness principles, effectively balancing energy and time fairness dimensions.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Our user-space GPU scheduler implementation of ETF ensures support for: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Time-sensitive applications.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Configurable incentive for energy-efficient operations.</a:t>
            </a:r>
          </a:p>
        </p:txBody>
      </p:sp>
    </p:spTree>
    <p:extLst>
      <p:ext uri="{BB962C8B-B14F-4D97-AF65-F5344CB8AC3E}">
        <p14:creationId xmlns:p14="http://schemas.microsoft.com/office/powerpoint/2010/main" val="200958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Energy Time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1A5F98B-21BE-227D-8574-88CD02B07470}"/>
              </a:ext>
            </a:extLst>
          </p:cNvPr>
          <p:cNvSpPr/>
          <p:nvPr/>
        </p:nvSpPr>
        <p:spPr>
          <a:xfrm>
            <a:off x="3627120" y="5094514"/>
            <a:ext cx="1197864" cy="3459144"/>
          </a:xfrm>
          <a:custGeom>
            <a:avLst/>
            <a:gdLst>
              <a:gd name="connsiteX0" fmla="*/ -900 w 1197864"/>
              <a:gd name="connsiteY0" fmla="*/ -224 h 3459144"/>
              <a:gd name="connsiteX1" fmla="*/ 1196964 w 1197864"/>
              <a:gd name="connsiteY1" fmla="*/ -224 h 3459144"/>
              <a:gd name="connsiteX2" fmla="*/ 1196964 w 1197864"/>
              <a:gd name="connsiteY2" fmla="*/ 3458921 h 3459144"/>
              <a:gd name="connsiteX3" fmla="*/ -900 w 1197864"/>
              <a:gd name="connsiteY3" fmla="*/ 3458921 h 3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3459144">
                <a:moveTo>
                  <a:pt x="-900" y="-224"/>
                </a:moveTo>
                <a:lnTo>
                  <a:pt x="1196964" y="-224"/>
                </a:lnTo>
                <a:lnTo>
                  <a:pt x="1196964" y="3458921"/>
                </a:lnTo>
                <a:lnTo>
                  <a:pt x="-900" y="3458921"/>
                </a:lnTo>
                <a:close/>
              </a:path>
            </a:pathLst>
          </a:custGeom>
          <a:noFill/>
          <a:ln w="54864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5BD775-1932-DE97-4EC6-B03EA431E796}"/>
              </a:ext>
            </a:extLst>
          </p:cNvPr>
          <p:cNvSpPr txBox="1"/>
          <p:nvPr/>
        </p:nvSpPr>
        <p:spPr>
          <a:xfrm>
            <a:off x="630936" y="160558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Enabling a configurable trade off between energy and time fairness.</a:t>
            </a: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6B880A44-8AB5-6849-6B98-86FB7B19D52C}"/>
              </a:ext>
            </a:extLst>
          </p:cNvPr>
          <p:cNvSpPr/>
          <p:nvPr/>
        </p:nvSpPr>
        <p:spPr>
          <a:xfrm flipV="1">
            <a:off x="7334317" y="1561113"/>
            <a:ext cx="86007" cy="1747579"/>
          </a:xfrm>
          <a:custGeom>
            <a:avLst/>
            <a:gdLst>
              <a:gd name="connsiteX0" fmla="*/ 57445 w 86007"/>
              <a:gd name="connsiteY0" fmla="*/ 24 h 1747579"/>
              <a:gd name="connsiteX1" fmla="*/ 57446 w 86007"/>
              <a:gd name="connsiteY1" fmla="*/ 1675981 h 1747579"/>
              <a:gd name="connsiteX2" fmla="*/ 28777 w 86007"/>
              <a:gd name="connsiteY2" fmla="*/ 1675981 h 1747579"/>
              <a:gd name="connsiteX3" fmla="*/ 28776 w 86007"/>
              <a:gd name="connsiteY3" fmla="*/ 24 h 1747579"/>
              <a:gd name="connsiteX4" fmla="*/ 86115 w 86007"/>
              <a:gd name="connsiteY4" fmla="*/ 1661656 h 1747579"/>
              <a:gd name="connsiteX5" fmla="*/ 43111 w 86007"/>
              <a:gd name="connsiteY5" fmla="*/ 1747603 h 1747579"/>
              <a:gd name="connsiteX6" fmla="*/ 108 w 86007"/>
              <a:gd name="connsiteY6" fmla="*/ 1661656 h 17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7" h="1747579">
                <a:moveTo>
                  <a:pt x="57445" y="24"/>
                </a:moveTo>
                <a:lnTo>
                  <a:pt x="57446" y="1675981"/>
                </a:lnTo>
                <a:lnTo>
                  <a:pt x="28777" y="1675981"/>
                </a:lnTo>
                <a:lnTo>
                  <a:pt x="28776" y="24"/>
                </a:lnTo>
                <a:close/>
                <a:moveTo>
                  <a:pt x="86115" y="1661656"/>
                </a:moveTo>
                <a:lnTo>
                  <a:pt x="43111" y="1747603"/>
                </a:lnTo>
                <a:lnTo>
                  <a:pt x="108" y="1661656"/>
                </a:lnTo>
                <a:close/>
              </a:path>
            </a:pathLst>
          </a:custGeom>
          <a:solidFill>
            <a:srgbClr val="000000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45BB4E16-2683-CE28-0388-025A1D358A12}"/>
              </a:ext>
            </a:extLst>
          </p:cNvPr>
          <p:cNvSpPr/>
          <p:nvPr/>
        </p:nvSpPr>
        <p:spPr>
          <a:xfrm>
            <a:off x="7377319" y="3265719"/>
            <a:ext cx="3784322" cy="85946"/>
          </a:xfrm>
          <a:custGeom>
            <a:avLst/>
            <a:gdLst>
              <a:gd name="connsiteX0" fmla="*/ -852 w 3784322"/>
              <a:gd name="connsiteY0" fmla="*/ 28007 h 85946"/>
              <a:gd name="connsiteX1" fmla="*/ 3711798 w 3784322"/>
              <a:gd name="connsiteY1" fmla="*/ 28007 h 85946"/>
              <a:gd name="connsiteX2" fmla="*/ 3711798 w 3784322"/>
              <a:gd name="connsiteY2" fmla="*/ 56656 h 85946"/>
              <a:gd name="connsiteX3" fmla="*/ -852 w 3784322"/>
              <a:gd name="connsiteY3" fmla="*/ 56656 h 85946"/>
              <a:gd name="connsiteX4" fmla="*/ 3697463 w 3784322"/>
              <a:gd name="connsiteY4" fmla="*/ -642 h 85946"/>
              <a:gd name="connsiteX5" fmla="*/ 3783470 w 3784322"/>
              <a:gd name="connsiteY5" fmla="*/ 42331 h 85946"/>
              <a:gd name="connsiteX6" fmla="*/ 3697463 w 3784322"/>
              <a:gd name="connsiteY6" fmla="*/ 85305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4322" h="85946">
                <a:moveTo>
                  <a:pt x="-852" y="28007"/>
                </a:moveTo>
                <a:lnTo>
                  <a:pt x="3711798" y="28007"/>
                </a:lnTo>
                <a:lnTo>
                  <a:pt x="3711798" y="56656"/>
                </a:lnTo>
                <a:lnTo>
                  <a:pt x="-852" y="56656"/>
                </a:lnTo>
                <a:close/>
                <a:moveTo>
                  <a:pt x="3697463" y="-642"/>
                </a:moveTo>
                <a:lnTo>
                  <a:pt x="3783470" y="42331"/>
                </a:lnTo>
                <a:lnTo>
                  <a:pt x="3697463" y="85305"/>
                </a:lnTo>
                <a:close/>
              </a:path>
            </a:pathLst>
          </a:custGeom>
          <a:solidFill>
            <a:srgbClr val="000000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8A7000-EF94-0288-91E6-24443FC84EC4}"/>
              </a:ext>
            </a:extLst>
          </p:cNvPr>
          <p:cNvSpPr txBox="1"/>
          <p:nvPr/>
        </p:nvSpPr>
        <p:spPr>
          <a:xfrm>
            <a:off x="7089095" y="3185620"/>
            <a:ext cx="25741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2049FD-022B-6BCC-0F4E-84661FD5A023}"/>
              </a:ext>
            </a:extLst>
          </p:cNvPr>
          <p:cNvSpPr txBox="1"/>
          <p:nvPr/>
        </p:nvSpPr>
        <p:spPr>
          <a:xfrm>
            <a:off x="7012777" y="2990808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E23AFB1-05C2-7B7A-B743-8E5DF0EB48FF}"/>
              </a:ext>
            </a:extLst>
          </p:cNvPr>
          <p:cNvSpPr txBox="1"/>
          <p:nvPr/>
        </p:nvSpPr>
        <p:spPr>
          <a:xfrm>
            <a:off x="7012777" y="2795996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207DBB3-98AB-EA17-AADA-382819A581DC}"/>
              </a:ext>
            </a:extLst>
          </p:cNvPr>
          <p:cNvSpPr txBox="1"/>
          <p:nvPr/>
        </p:nvSpPr>
        <p:spPr>
          <a:xfrm>
            <a:off x="7012777" y="2601184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3D1C732-A740-B9F0-ACE7-89937BEA7A45}"/>
              </a:ext>
            </a:extLst>
          </p:cNvPr>
          <p:cNvSpPr txBox="1"/>
          <p:nvPr/>
        </p:nvSpPr>
        <p:spPr>
          <a:xfrm>
            <a:off x="7012777" y="2406372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C84B85-A75F-2AB1-2103-6A0AE766476F}"/>
              </a:ext>
            </a:extLst>
          </p:cNvPr>
          <p:cNvSpPr txBox="1"/>
          <p:nvPr/>
        </p:nvSpPr>
        <p:spPr>
          <a:xfrm>
            <a:off x="7012777" y="2211560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50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FD6058-B76D-1C5B-CC86-69A007666335}"/>
              </a:ext>
            </a:extLst>
          </p:cNvPr>
          <p:cNvSpPr txBox="1"/>
          <p:nvPr/>
        </p:nvSpPr>
        <p:spPr>
          <a:xfrm>
            <a:off x="7012777" y="2022477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02E099-C8BE-AD77-CCEB-4372086E199D}"/>
              </a:ext>
            </a:extLst>
          </p:cNvPr>
          <p:cNvSpPr txBox="1"/>
          <p:nvPr/>
        </p:nvSpPr>
        <p:spPr>
          <a:xfrm>
            <a:off x="7012777" y="1827665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70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E9E3F4-7A45-E97E-554C-4860824DED2D}"/>
              </a:ext>
            </a:extLst>
          </p:cNvPr>
          <p:cNvSpPr txBox="1"/>
          <p:nvPr/>
        </p:nvSpPr>
        <p:spPr>
          <a:xfrm>
            <a:off x="7012777" y="1632853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80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085B220-763B-D07F-6C83-FBDDFE3B3571}"/>
              </a:ext>
            </a:extLst>
          </p:cNvPr>
          <p:cNvSpPr txBox="1"/>
          <p:nvPr/>
        </p:nvSpPr>
        <p:spPr>
          <a:xfrm>
            <a:off x="7012777" y="1438041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90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F9672B0-6CF9-40D4-E7D1-B4B579F755C7}"/>
              </a:ext>
            </a:extLst>
          </p:cNvPr>
          <p:cNvSpPr txBox="1"/>
          <p:nvPr/>
        </p:nvSpPr>
        <p:spPr>
          <a:xfrm>
            <a:off x="8057193" y="3340324"/>
            <a:ext cx="486772" cy="2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TIME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908ADAD-9201-7376-012F-45086AE27661}"/>
              </a:ext>
            </a:extLst>
          </p:cNvPr>
          <p:cNvSpPr txBox="1"/>
          <p:nvPr/>
        </p:nvSpPr>
        <p:spPr>
          <a:xfrm>
            <a:off x="9825446" y="3340324"/>
            <a:ext cx="716125" cy="2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ENERGY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050E1F-5ED4-602A-F2DE-18EF2188BA14}"/>
              </a:ext>
            </a:extLst>
          </p:cNvPr>
          <p:cNvSpPr txBox="1"/>
          <p:nvPr/>
        </p:nvSpPr>
        <p:spPr>
          <a:xfrm rot="16200000">
            <a:off x="6380345" y="2355448"/>
            <a:ext cx="911075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SHARE (%)</a:t>
            </a: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DDCA91B1-92BE-7CF1-01D2-114A7AAFF8AC}"/>
              </a:ext>
            </a:extLst>
          </p:cNvPr>
          <p:cNvSpPr/>
          <p:nvPr/>
        </p:nvSpPr>
        <p:spPr>
          <a:xfrm>
            <a:off x="7675647" y="3672532"/>
            <a:ext cx="240581" cy="240413"/>
          </a:xfrm>
          <a:custGeom>
            <a:avLst/>
            <a:gdLst>
              <a:gd name="connsiteX0" fmla="*/ -852 w 68805"/>
              <a:gd name="connsiteY0" fmla="*/ -642 h 68757"/>
              <a:gd name="connsiteX1" fmla="*/ 67954 w 68805"/>
              <a:gd name="connsiteY1" fmla="*/ -642 h 68757"/>
              <a:gd name="connsiteX2" fmla="*/ 67954 w 68805"/>
              <a:gd name="connsiteY2" fmla="*/ 68115 h 68757"/>
              <a:gd name="connsiteX3" fmla="*/ -852 w 68805"/>
              <a:gd name="connsiteY3" fmla="*/ 68115 h 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" h="68757">
                <a:moveTo>
                  <a:pt x="-852" y="-642"/>
                </a:moveTo>
                <a:lnTo>
                  <a:pt x="67954" y="-642"/>
                </a:lnTo>
                <a:lnTo>
                  <a:pt x="67954" y="68115"/>
                </a:lnTo>
                <a:lnTo>
                  <a:pt x="-852" y="68115"/>
                </a:lnTo>
                <a:close/>
              </a:path>
            </a:pathLst>
          </a:custGeom>
          <a:solidFill>
            <a:srgbClr val="4472C4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EBAA90D-F070-9BC1-FACA-41E3C8D96EAE}"/>
              </a:ext>
            </a:extLst>
          </p:cNvPr>
          <p:cNvSpPr txBox="1"/>
          <p:nvPr/>
        </p:nvSpPr>
        <p:spPr>
          <a:xfrm>
            <a:off x="7922147" y="3580751"/>
            <a:ext cx="503974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App1</a:t>
            </a:r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4D21C24A-266D-39B0-F54B-BF3258D5E9CC}"/>
              </a:ext>
            </a:extLst>
          </p:cNvPr>
          <p:cNvSpPr/>
          <p:nvPr/>
        </p:nvSpPr>
        <p:spPr>
          <a:xfrm>
            <a:off x="9060948" y="3672690"/>
            <a:ext cx="240581" cy="240413"/>
          </a:xfrm>
          <a:custGeom>
            <a:avLst/>
            <a:gdLst>
              <a:gd name="connsiteX0" fmla="*/ -852 w 68805"/>
              <a:gd name="connsiteY0" fmla="*/ -642 h 68757"/>
              <a:gd name="connsiteX1" fmla="*/ 67954 w 68805"/>
              <a:gd name="connsiteY1" fmla="*/ -642 h 68757"/>
              <a:gd name="connsiteX2" fmla="*/ 67954 w 68805"/>
              <a:gd name="connsiteY2" fmla="*/ 68115 h 68757"/>
              <a:gd name="connsiteX3" fmla="*/ -852 w 68805"/>
              <a:gd name="connsiteY3" fmla="*/ 68115 h 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" h="68757">
                <a:moveTo>
                  <a:pt x="-852" y="-642"/>
                </a:moveTo>
                <a:lnTo>
                  <a:pt x="67954" y="-642"/>
                </a:lnTo>
                <a:lnTo>
                  <a:pt x="67954" y="68115"/>
                </a:lnTo>
                <a:lnTo>
                  <a:pt x="-852" y="68115"/>
                </a:lnTo>
                <a:close/>
              </a:path>
            </a:pathLst>
          </a:custGeom>
          <a:solidFill>
            <a:srgbClr val="AFABAB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D59796-B623-B9F8-BDB0-DC03877292F5}"/>
              </a:ext>
            </a:extLst>
          </p:cNvPr>
          <p:cNvSpPr txBox="1"/>
          <p:nvPr/>
        </p:nvSpPr>
        <p:spPr>
          <a:xfrm>
            <a:off x="9321472" y="3592434"/>
            <a:ext cx="503974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App2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D219E8-2187-07B4-8396-BAA80C23D936}"/>
              </a:ext>
            </a:extLst>
          </p:cNvPr>
          <p:cNvGrpSpPr/>
          <p:nvPr/>
        </p:nvGrpSpPr>
        <p:grpSpPr>
          <a:xfrm>
            <a:off x="7632474" y="2337497"/>
            <a:ext cx="688058" cy="1942220"/>
            <a:chOff x="7632474" y="2337497"/>
            <a:chExt cx="688058" cy="1942220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5774F14-6FF5-2A7D-43EA-1AD4217487AC}"/>
                </a:ext>
              </a:extLst>
            </p:cNvPr>
            <p:cNvSpPr/>
            <p:nvPr/>
          </p:nvSpPr>
          <p:spPr>
            <a:xfrm>
              <a:off x="7632474" y="2337497"/>
              <a:ext cx="688058" cy="974060"/>
            </a:xfrm>
            <a:custGeom>
              <a:avLst/>
              <a:gdLst>
                <a:gd name="connsiteX0" fmla="*/ -852 w 688058"/>
                <a:gd name="connsiteY0" fmla="*/ -642 h 974060"/>
                <a:gd name="connsiteX1" fmla="*/ 687207 w 688058"/>
                <a:gd name="connsiteY1" fmla="*/ -642 h 974060"/>
                <a:gd name="connsiteX2" fmla="*/ 687207 w 688058"/>
                <a:gd name="connsiteY2" fmla="*/ 973418 h 974060"/>
                <a:gd name="connsiteX3" fmla="*/ -852 w 688058"/>
                <a:gd name="connsiteY3" fmla="*/ 973418 h 9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58" h="974060">
                  <a:moveTo>
                    <a:pt x="-852" y="-642"/>
                  </a:moveTo>
                  <a:lnTo>
                    <a:pt x="687207" y="-642"/>
                  </a:lnTo>
                  <a:lnTo>
                    <a:pt x="687207" y="973418"/>
                  </a:lnTo>
                  <a:lnTo>
                    <a:pt x="-852" y="973418"/>
                  </a:lnTo>
                  <a:close/>
                </a:path>
              </a:pathLst>
            </a:custGeom>
            <a:solidFill>
              <a:srgbClr val="4472C4"/>
            </a:solidFill>
            <a:ln w="2290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13FC379-38AB-2542-9A3D-4CFF5F1B277F}"/>
                </a:ext>
              </a:extLst>
            </p:cNvPr>
            <p:cNvSpPr/>
            <p:nvPr/>
          </p:nvSpPr>
          <p:spPr>
            <a:xfrm>
              <a:off x="7632474" y="3305657"/>
              <a:ext cx="688058" cy="974060"/>
            </a:xfrm>
            <a:custGeom>
              <a:avLst/>
              <a:gdLst>
                <a:gd name="connsiteX0" fmla="*/ -852 w 688058"/>
                <a:gd name="connsiteY0" fmla="*/ -642 h 974060"/>
                <a:gd name="connsiteX1" fmla="*/ 687207 w 688058"/>
                <a:gd name="connsiteY1" fmla="*/ -642 h 974060"/>
                <a:gd name="connsiteX2" fmla="*/ 687207 w 688058"/>
                <a:gd name="connsiteY2" fmla="*/ 973418 h 974060"/>
                <a:gd name="connsiteX3" fmla="*/ -852 w 688058"/>
                <a:gd name="connsiteY3" fmla="*/ 973418 h 9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58" h="974060">
                  <a:moveTo>
                    <a:pt x="-852" y="-642"/>
                  </a:moveTo>
                  <a:lnTo>
                    <a:pt x="687207" y="-642"/>
                  </a:lnTo>
                  <a:lnTo>
                    <a:pt x="687207" y="973418"/>
                  </a:lnTo>
                  <a:lnTo>
                    <a:pt x="-852" y="973418"/>
                  </a:lnTo>
                  <a:close/>
                </a:path>
              </a:pathLst>
            </a:custGeom>
            <a:noFill/>
            <a:ln w="229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D0A2D96-1079-CE28-61BB-F612FDC7506C}"/>
              </a:ext>
            </a:extLst>
          </p:cNvPr>
          <p:cNvGrpSpPr/>
          <p:nvPr/>
        </p:nvGrpSpPr>
        <p:grpSpPr>
          <a:xfrm>
            <a:off x="8320533" y="2337497"/>
            <a:ext cx="688058" cy="1937316"/>
            <a:chOff x="8320533" y="2337497"/>
            <a:chExt cx="688058" cy="1937316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8EE11F1-68FB-2905-B4AE-0B5408E078E0}"/>
                </a:ext>
              </a:extLst>
            </p:cNvPr>
            <p:cNvSpPr/>
            <p:nvPr/>
          </p:nvSpPr>
          <p:spPr>
            <a:xfrm>
              <a:off x="8320533" y="2337497"/>
              <a:ext cx="688058" cy="974060"/>
            </a:xfrm>
            <a:custGeom>
              <a:avLst/>
              <a:gdLst>
                <a:gd name="connsiteX0" fmla="*/ -852 w 688058"/>
                <a:gd name="connsiteY0" fmla="*/ -642 h 974060"/>
                <a:gd name="connsiteX1" fmla="*/ 687207 w 688058"/>
                <a:gd name="connsiteY1" fmla="*/ -642 h 974060"/>
                <a:gd name="connsiteX2" fmla="*/ 687207 w 688058"/>
                <a:gd name="connsiteY2" fmla="*/ 973418 h 974060"/>
                <a:gd name="connsiteX3" fmla="*/ -852 w 688058"/>
                <a:gd name="connsiteY3" fmla="*/ 973418 h 9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58" h="974060">
                  <a:moveTo>
                    <a:pt x="-852" y="-642"/>
                  </a:moveTo>
                  <a:lnTo>
                    <a:pt x="687207" y="-642"/>
                  </a:lnTo>
                  <a:lnTo>
                    <a:pt x="687207" y="973418"/>
                  </a:lnTo>
                  <a:lnTo>
                    <a:pt x="-852" y="973418"/>
                  </a:lnTo>
                  <a:close/>
                </a:path>
              </a:pathLst>
            </a:custGeom>
            <a:solidFill>
              <a:srgbClr val="AFABAB"/>
            </a:solidFill>
            <a:ln w="2290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D46D235-FD64-71B5-1C6E-64B2E2DE217A}"/>
                </a:ext>
              </a:extLst>
            </p:cNvPr>
            <p:cNvSpPr/>
            <p:nvPr/>
          </p:nvSpPr>
          <p:spPr>
            <a:xfrm>
              <a:off x="8320533" y="3300753"/>
              <a:ext cx="688058" cy="974060"/>
            </a:xfrm>
            <a:custGeom>
              <a:avLst/>
              <a:gdLst>
                <a:gd name="connsiteX0" fmla="*/ -852 w 688058"/>
                <a:gd name="connsiteY0" fmla="*/ -642 h 974060"/>
                <a:gd name="connsiteX1" fmla="*/ 687207 w 688058"/>
                <a:gd name="connsiteY1" fmla="*/ -642 h 974060"/>
                <a:gd name="connsiteX2" fmla="*/ 687207 w 688058"/>
                <a:gd name="connsiteY2" fmla="*/ 973418 h 974060"/>
                <a:gd name="connsiteX3" fmla="*/ -852 w 688058"/>
                <a:gd name="connsiteY3" fmla="*/ 973418 h 9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58" h="974060">
                  <a:moveTo>
                    <a:pt x="-852" y="-642"/>
                  </a:moveTo>
                  <a:lnTo>
                    <a:pt x="687207" y="-642"/>
                  </a:lnTo>
                  <a:lnTo>
                    <a:pt x="687207" y="973418"/>
                  </a:lnTo>
                  <a:lnTo>
                    <a:pt x="-852" y="973418"/>
                  </a:lnTo>
                  <a:close/>
                </a:path>
              </a:pathLst>
            </a:custGeom>
            <a:noFill/>
            <a:ln w="229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B9CADAA-3820-D09A-F99B-56D926366D8D}"/>
              </a:ext>
            </a:extLst>
          </p:cNvPr>
          <p:cNvGrpSpPr/>
          <p:nvPr/>
        </p:nvGrpSpPr>
        <p:grpSpPr>
          <a:xfrm>
            <a:off x="9524635" y="1810358"/>
            <a:ext cx="693792" cy="2986029"/>
            <a:chOff x="9524635" y="1810358"/>
            <a:chExt cx="693792" cy="2986029"/>
          </a:xfrm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21B612D-8F1E-1EB0-533C-D9CD0B532186}"/>
                </a:ext>
              </a:extLst>
            </p:cNvPr>
            <p:cNvSpPr/>
            <p:nvPr/>
          </p:nvSpPr>
          <p:spPr>
            <a:xfrm>
              <a:off x="9524635" y="1810358"/>
              <a:ext cx="693792" cy="1501199"/>
            </a:xfrm>
            <a:custGeom>
              <a:avLst/>
              <a:gdLst>
                <a:gd name="connsiteX0" fmla="*/ -852 w 693792"/>
                <a:gd name="connsiteY0" fmla="*/ -642 h 1501199"/>
                <a:gd name="connsiteX1" fmla="*/ 692940 w 693792"/>
                <a:gd name="connsiteY1" fmla="*/ -642 h 1501199"/>
                <a:gd name="connsiteX2" fmla="*/ 692940 w 693792"/>
                <a:gd name="connsiteY2" fmla="*/ 1500557 h 1501199"/>
                <a:gd name="connsiteX3" fmla="*/ -852 w 693792"/>
                <a:gd name="connsiteY3" fmla="*/ 1500557 h 150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792" h="1501199">
                  <a:moveTo>
                    <a:pt x="-852" y="-642"/>
                  </a:moveTo>
                  <a:lnTo>
                    <a:pt x="692940" y="-642"/>
                  </a:lnTo>
                  <a:lnTo>
                    <a:pt x="692940" y="1500557"/>
                  </a:lnTo>
                  <a:lnTo>
                    <a:pt x="-852" y="1500557"/>
                  </a:lnTo>
                  <a:close/>
                </a:path>
              </a:pathLst>
            </a:custGeom>
            <a:solidFill>
              <a:srgbClr val="4472C4"/>
            </a:solidFill>
            <a:ln w="2290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5A4A97D-53C0-996A-A63A-C032ED95A92B}"/>
                </a:ext>
              </a:extLst>
            </p:cNvPr>
            <p:cNvSpPr/>
            <p:nvPr/>
          </p:nvSpPr>
          <p:spPr>
            <a:xfrm>
              <a:off x="9524635" y="3295188"/>
              <a:ext cx="693792" cy="1501199"/>
            </a:xfrm>
            <a:custGeom>
              <a:avLst/>
              <a:gdLst>
                <a:gd name="connsiteX0" fmla="*/ -852 w 693792"/>
                <a:gd name="connsiteY0" fmla="*/ -642 h 1501199"/>
                <a:gd name="connsiteX1" fmla="*/ 692940 w 693792"/>
                <a:gd name="connsiteY1" fmla="*/ -642 h 1501199"/>
                <a:gd name="connsiteX2" fmla="*/ 692940 w 693792"/>
                <a:gd name="connsiteY2" fmla="*/ 1500557 h 1501199"/>
                <a:gd name="connsiteX3" fmla="*/ -852 w 693792"/>
                <a:gd name="connsiteY3" fmla="*/ 1500557 h 150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792" h="1501199">
                  <a:moveTo>
                    <a:pt x="-852" y="-642"/>
                  </a:moveTo>
                  <a:lnTo>
                    <a:pt x="692940" y="-642"/>
                  </a:lnTo>
                  <a:lnTo>
                    <a:pt x="692940" y="1500557"/>
                  </a:lnTo>
                  <a:lnTo>
                    <a:pt x="-852" y="1500557"/>
                  </a:lnTo>
                  <a:close/>
                </a:path>
              </a:pathLst>
            </a:custGeom>
            <a:noFill/>
            <a:ln w="229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968B2AB-76C9-1BFD-EFCF-2375ECB2FE60}"/>
              </a:ext>
            </a:extLst>
          </p:cNvPr>
          <p:cNvGrpSpPr/>
          <p:nvPr/>
        </p:nvGrpSpPr>
        <p:grpSpPr>
          <a:xfrm>
            <a:off x="10218428" y="2864635"/>
            <a:ext cx="688058" cy="865161"/>
            <a:chOff x="10218428" y="2864635"/>
            <a:chExt cx="688058" cy="865161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08C27FF-DE18-0636-C857-0699121C6AF9}"/>
                </a:ext>
              </a:extLst>
            </p:cNvPr>
            <p:cNvSpPr/>
            <p:nvPr/>
          </p:nvSpPr>
          <p:spPr>
            <a:xfrm>
              <a:off x="10218428" y="2864635"/>
              <a:ext cx="688058" cy="446921"/>
            </a:xfrm>
            <a:custGeom>
              <a:avLst/>
              <a:gdLst>
                <a:gd name="connsiteX0" fmla="*/ -852 w 688058"/>
                <a:gd name="connsiteY0" fmla="*/ -642 h 446921"/>
                <a:gd name="connsiteX1" fmla="*/ 687207 w 688058"/>
                <a:gd name="connsiteY1" fmla="*/ -642 h 446921"/>
                <a:gd name="connsiteX2" fmla="*/ 687207 w 688058"/>
                <a:gd name="connsiteY2" fmla="*/ 446280 h 446921"/>
                <a:gd name="connsiteX3" fmla="*/ -852 w 688058"/>
                <a:gd name="connsiteY3" fmla="*/ 446280 h 44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58" h="446921">
                  <a:moveTo>
                    <a:pt x="-852" y="-642"/>
                  </a:moveTo>
                  <a:lnTo>
                    <a:pt x="687207" y="-642"/>
                  </a:lnTo>
                  <a:lnTo>
                    <a:pt x="687207" y="446280"/>
                  </a:lnTo>
                  <a:lnTo>
                    <a:pt x="-852" y="446280"/>
                  </a:lnTo>
                  <a:close/>
                </a:path>
              </a:pathLst>
            </a:custGeom>
            <a:solidFill>
              <a:srgbClr val="AFABAB"/>
            </a:solidFill>
            <a:ln w="2290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6490C4A-0C19-0018-2C64-603B175764C2}"/>
                </a:ext>
              </a:extLst>
            </p:cNvPr>
            <p:cNvSpPr/>
            <p:nvPr/>
          </p:nvSpPr>
          <p:spPr>
            <a:xfrm>
              <a:off x="10218428" y="3282875"/>
              <a:ext cx="688058" cy="446921"/>
            </a:xfrm>
            <a:custGeom>
              <a:avLst/>
              <a:gdLst>
                <a:gd name="connsiteX0" fmla="*/ -852 w 688058"/>
                <a:gd name="connsiteY0" fmla="*/ -642 h 446921"/>
                <a:gd name="connsiteX1" fmla="*/ 687207 w 688058"/>
                <a:gd name="connsiteY1" fmla="*/ -642 h 446921"/>
                <a:gd name="connsiteX2" fmla="*/ 687207 w 688058"/>
                <a:gd name="connsiteY2" fmla="*/ 446280 h 446921"/>
                <a:gd name="connsiteX3" fmla="*/ -852 w 688058"/>
                <a:gd name="connsiteY3" fmla="*/ 446280 h 44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58" h="446921">
                  <a:moveTo>
                    <a:pt x="-852" y="-642"/>
                  </a:moveTo>
                  <a:lnTo>
                    <a:pt x="687207" y="-642"/>
                  </a:lnTo>
                  <a:lnTo>
                    <a:pt x="687207" y="446280"/>
                  </a:lnTo>
                  <a:lnTo>
                    <a:pt x="-852" y="446280"/>
                  </a:lnTo>
                  <a:close/>
                </a:path>
              </a:pathLst>
            </a:custGeom>
            <a:noFill/>
            <a:ln w="229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0E4A5C8-F244-7964-3273-C843DACEADDF}"/>
              </a:ext>
            </a:extLst>
          </p:cNvPr>
          <p:cNvCxnSpPr>
            <a:cxnSpLocks/>
          </p:cNvCxnSpPr>
          <p:nvPr/>
        </p:nvCxnSpPr>
        <p:spPr>
          <a:xfrm>
            <a:off x="7089095" y="5109028"/>
            <a:ext cx="424870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7C54AE1-1422-A8E5-68E1-3074B03819BD}"/>
              </a:ext>
            </a:extLst>
          </p:cNvPr>
          <p:cNvSpPr txBox="1"/>
          <p:nvPr/>
        </p:nvSpPr>
        <p:spPr>
          <a:xfrm>
            <a:off x="6524947" y="5265089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Fair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534817-3C79-923C-F02D-45ED1E95CE8F}"/>
              </a:ext>
            </a:extLst>
          </p:cNvPr>
          <p:cNvSpPr txBox="1"/>
          <p:nvPr/>
        </p:nvSpPr>
        <p:spPr>
          <a:xfrm>
            <a:off x="10453077" y="52767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Fair</a:t>
            </a:r>
          </a:p>
        </p:txBody>
      </p:sp>
      <p:sp>
        <p:nvSpPr>
          <p:cNvPr id="119" name="Down Arrow 118">
            <a:extLst>
              <a:ext uri="{FF2B5EF4-FFF2-40B4-BE49-F238E27FC236}">
                <a16:creationId xmlns:a16="http://schemas.microsoft.com/office/drawing/2014/main" id="{D31A3E23-03DB-D507-CC58-776C61C75509}"/>
              </a:ext>
            </a:extLst>
          </p:cNvPr>
          <p:cNvSpPr/>
          <p:nvPr/>
        </p:nvSpPr>
        <p:spPr>
          <a:xfrm>
            <a:off x="7118780" y="4571610"/>
            <a:ext cx="201301" cy="406400"/>
          </a:xfrm>
          <a:prstGeom prst="downArrow">
            <a:avLst/>
          </a:prstGeom>
          <a:solidFill>
            <a:srgbClr val="881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3582F0B-8D5A-AE70-5BDD-F45911FB1DA5}"/>
              </a:ext>
            </a:extLst>
          </p:cNvPr>
          <p:cNvSpPr txBox="1"/>
          <p:nvPr/>
        </p:nvSpPr>
        <p:spPr>
          <a:xfrm>
            <a:off x="630936" y="27354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Desired Properties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Pareto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Strategy proofness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Sharing incentives</a:t>
            </a:r>
          </a:p>
        </p:txBody>
      </p:sp>
    </p:spTree>
    <p:extLst>
      <p:ext uri="{BB962C8B-B14F-4D97-AF65-F5344CB8AC3E}">
        <p14:creationId xmlns:p14="http://schemas.microsoft.com/office/powerpoint/2010/main" val="8437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00000" y="4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00000" y="154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00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00000" y="21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0.33789 0.00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16" y="869583"/>
            <a:ext cx="10945368" cy="685800"/>
          </a:xfrm>
        </p:spPr>
        <p:txBody>
          <a:bodyPr>
            <a:noAutofit/>
          </a:bodyPr>
          <a:lstStyle/>
          <a:p>
            <a:r>
              <a:rPr lang="en-US" sz="3200" dirty="0"/>
              <a:t>ETF Step 2: Prioritizing Energy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1A5F98B-21BE-227D-8574-88CD02B07470}"/>
              </a:ext>
            </a:extLst>
          </p:cNvPr>
          <p:cNvSpPr/>
          <p:nvPr/>
        </p:nvSpPr>
        <p:spPr>
          <a:xfrm>
            <a:off x="3627120" y="5094514"/>
            <a:ext cx="1197864" cy="3459144"/>
          </a:xfrm>
          <a:custGeom>
            <a:avLst/>
            <a:gdLst>
              <a:gd name="connsiteX0" fmla="*/ -900 w 1197864"/>
              <a:gd name="connsiteY0" fmla="*/ -224 h 3459144"/>
              <a:gd name="connsiteX1" fmla="*/ 1196964 w 1197864"/>
              <a:gd name="connsiteY1" fmla="*/ -224 h 3459144"/>
              <a:gd name="connsiteX2" fmla="*/ 1196964 w 1197864"/>
              <a:gd name="connsiteY2" fmla="*/ 3458921 h 3459144"/>
              <a:gd name="connsiteX3" fmla="*/ -900 w 1197864"/>
              <a:gd name="connsiteY3" fmla="*/ 3458921 h 3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3459144">
                <a:moveTo>
                  <a:pt x="-900" y="-224"/>
                </a:moveTo>
                <a:lnTo>
                  <a:pt x="1196964" y="-224"/>
                </a:lnTo>
                <a:lnTo>
                  <a:pt x="1196964" y="3458921"/>
                </a:lnTo>
                <a:lnTo>
                  <a:pt x="-900" y="3458921"/>
                </a:lnTo>
                <a:close/>
              </a:path>
            </a:pathLst>
          </a:custGeom>
          <a:noFill/>
          <a:ln w="54864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C7A5C-286F-3845-D36A-C96FB46E24C1}"/>
                  </a:ext>
                </a:extLst>
              </p:cNvPr>
              <p:cNvSpPr txBox="1"/>
              <p:nvPr/>
            </p:nvSpPr>
            <p:spPr>
              <a:xfrm>
                <a:off x="555117" y="4561608"/>
                <a:ext cx="109453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System-wide configurable </a:t>
                </a:r>
                <a:r>
                  <a:rPr lang="en-US" i="1" dirty="0"/>
                  <a:t>time-fair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Assign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-fair time share to each application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Adjust allocations so they don’t exceed individual demand.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C7A5C-286F-3845-D36A-C96FB46E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7" y="4561608"/>
                <a:ext cx="10945368" cy="923330"/>
              </a:xfrm>
              <a:prstGeom prst="rect">
                <a:avLst/>
              </a:prstGeom>
              <a:blipFill>
                <a:blip r:embed="rId4"/>
                <a:stretch>
                  <a:fillRect l="-34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1" name="Freeform 360">
            <a:extLst>
              <a:ext uri="{FF2B5EF4-FFF2-40B4-BE49-F238E27FC236}">
                <a16:creationId xmlns:a16="http://schemas.microsoft.com/office/drawing/2014/main" id="{B01EEAC5-387A-D49D-8D79-47673E0EC479}"/>
              </a:ext>
            </a:extLst>
          </p:cNvPr>
          <p:cNvSpPr/>
          <p:nvPr/>
        </p:nvSpPr>
        <p:spPr>
          <a:xfrm>
            <a:off x="2126939" y="3156847"/>
            <a:ext cx="2381955" cy="688621"/>
          </a:xfrm>
          <a:custGeom>
            <a:avLst/>
            <a:gdLst>
              <a:gd name="connsiteX0" fmla="*/ -149 w 2381955"/>
              <a:gd name="connsiteY0" fmla="*/ -166 h 688621"/>
              <a:gd name="connsiteX1" fmla="*/ 519140 w 2381955"/>
              <a:gd name="connsiteY1" fmla="*/ -166 h 688621"/>
              <a:gd name="connsiteX2" fmla="*/ 519140 w 2381955"/>
              <a:gd name="connsiteY2" fmla="*/ 688456 h 688621"/>
              <a:gd name="connsiteX3" fmla="*/ -149 w 2381955"/>
              <a:gd name="connsiteY3" fmla="*/ 688456 h 688621"/>
              <a:gd name="connsiteX4" fmla="*/ 925540 w 2381955"/>
              <a:gd name="connsiteY4" fmla="*/ -166 h 688621"/>
              <a:gd name="connsiteX5" fmla="*/ 1456118 w 2381955"/>
              <a:gd name="connsiteY5" fmla="*/ -166 h 688621"/>
              <a:gd name="connsiteX6" fmla="*/ 1456118 w 2381955"/>
              <a:gd name="connsiteY6" fmla="*/ 688456 h 688621"/>
              <a:gd name="connsiteX7" fmla="*/ 925540 w 2381955"/>
              <a:gd name="connsiteY7" fmla="*/ 688456 h 688621"/>
              <a:gd name="connsiteX8" fmla="*/ 1851229 w 2381955"/>
              <a:gd name="connsiteY8" fmla="*/ -166 h 688621"/>
              <a:gd name="connsiteX9" fmla="*/ 2381807 w 2381955"/>
              <a:gd name="connsiteY9" fmla="*/ -166 h 688621"/>
              <a:gd name="connsiteX10" fmla="*/ 2381807 w 2381955"/>
              <a:gd name="connsiteY10" fmla="*/ 688456 h 688621"/>
              <a:gd name="connsiteX11" fmla="*/ 1851229 w 2381955"/>
              <a:gd name="connsiteY11" fmla="*/ 688456 h 6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955" h="688621">
                <a:moveTo>
                  <a:pt x="-149" y="-166"/>
                </a:moveTo>
                <a:lnTo>
                  <a:pt x="519140" y="-166"/>
                </a:lnTo>
                <a:lnTo>
                  <a:pt x="519140" y="688456"/>
                </a:lnTo>
                <a:lnTo>
                  <a:pt x="-149" y="688456"/>
                </a:lnTo>
                <a:close/>
                <a:moveTo>
                  <a:pt x="925540" y="-166"/>
                </a:moveTo>
                <a:lnTo>
                  <a:pt x="1456118" y="-166"/>
                </a:lnTo>
                <a:lnTo>
                  <a:pt x="1456118" y="688456"/>
                </a:lnTo>
                <a:lnTo>
                  <a:pt x="925540" y="688456"/>
                </a:lnTo>
                <a:close/>
                <a:moveTo>
                  <a:pt x="1851229" y="-166"/>
                </a:moveTo>
                <a:lnTo>
                  <a:pt x="2381807" y="-166"/>
                </a:lnTo>
                <a:lnTo>
                  <a:pt x="2381807" y="688456"/>
                </a:lnTo>
                <a:lnTo>
                  <a:pt x="1851229" y="688456"/>
                </a:lnTo>
                <a:close/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2" name="Freeform 361">
            <a:extLst>
              <a:ext uri="{FF2B5EF4-FFF2-40B4-BE49-F238E27FC236}">
                <a16:creationId xmlns:a16="http://schemas.microsoft.com/office/drawing/2014/main" id="{D2B29C28-369E-EC1D-2D1C-FBA7462DC46D}"/>
              </a:ext>
            </a:extLst>
          </p:cNvPr>
          <p:cNvSpPr/>
          <p:nvPr/>
        </p:nvSpPr>
        <p:spPr>
          <a:xfrm>
            <a:off x="2126939" y="2750447"/>
            <a:ext cx="1456266" cy="406399"/>
          </a:xfrm>
          <a:custGeom>
            <a:avLst/>
            <a:gdLst>
              <a:gd name="connsiteX0" fmla="*/ -149 w 1456266"/>
              <a:gd name="connsiteY0" fmla="*/ -166 h 406399"/>
              <a:gd name="connsiteX1" fmla="*/ 519140 w 1456266"/>
              <a:gd name="connsiteY1" fmla="*/ -166 h 406399"/>
              <a:gd name="connsiteX2" fmla="*/ 519140 w 1456266"/>
              <a:gd name="connsiteY2" fmla="*/ 406234 h 406399"/>
              <a:gd name="connsiteX3" fmla="*/ -149 w 1456266"/>
              <a:gd name="connsiteY3" fmla="*/ 406234 h 406399"/>
              <a:gd name="connsiteX4" fmla="*/ 925540 w 1456266"/>
              <a:gd name="connsiteY4" fmla="*/ 304634 h 406399"/>
              <a:gd name="connsiteX5" fmla="*/ 1456118 w 1456266"/>
              <a:gd name="connsiteY5" fmla="*/ 304634 h 406399"/>
              <a:gd name="connsiteX6" fmla="*/ 1456118 w 1456266"/>
              <a:gd name="connsiteY6" fmla="*/ 406234 h 406399"/>
              <a:gd name="connsiteX7" fmla="*/ 925540 w 1456266"/>
              <a:gd name="connsiteY7" fmla="*/ 406234 h 4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266" h="406399">
                <a:moveTo>
                  <a:pt x="-149" y="-166"/>
                </a:moveTo>
                <a:lnTo>
                  <a:pt x="519140" y="-166"/>
                </a:lnTo>
                <a:lnTo>
                  <a:pt x="519140" y="406234"/>
                </a:lnTo>
                <a:lnTo>
                  <a:pt x="-149" y="406234"/>
                </a:lnTo>
                <a:close/>
                <a:moveTo>
                  <a:pt x="925540" y="304634"/>
                </a:moveTo>
                <a:lnTo>
                  <a:pt x="1456118" y="304634"/>
                </a:lnTo>
                <a:lnTo>
                  <a:pt x="1456118" y="406234"/>
                </a:lnTo>
                <a:lnTo>
                  <a:pt x="925540" y="4062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3" name="Freeform 362">
            <a:extLst>
              <a:ext uri="{FF2B5EF4-FFF2-40B4-BE49-F238E27FC236}">
                <a16:creationId xmlns:a16="http://schemas.microsoft.com/office/drawing/2014/main" id="{D10EBC1D-B452-486C-D95E-F874E34280DD}"/>
              </a:ext>
            </a:extLst>
          </p:cNvPr>
          <p:cNvSpPr/>
          <p:nvPr/>
        </p:nvSpPr>
        <p:spPr>
          <a:xfrm>
            <a:off x="2126939" y="2558536"/>
            <a:ext cx="1456266" cy="496710"/>
          </a:xfrm>
          <a:custGeom>
            <a:avLst/>
            <a:gdLst>
              <a:gd name="connsiteX0" fmla="*/ -149 w 1456266"/>
              <a:gd name="connsiteY0" fmla="*/ -166 h 496710"/>
              <a:gd name="connsiteX1" fmla="*/ 519140 w 1456266"/>
              <a:gd name="connsiteY1" fmla="*/ -166 h 496710"/>
              <a:gd name="connsiteX2" fmla="*/ 519140 w 1456266"/>
              <a:gd name="connsiteY2" fmla="*/ 191745 h 496710"/>
              <a:gd name="connsiteX3" fmla="*/ -149 w 1456266"/>
              <a:gd name="connsiteY3" fmla="*/ 191745 h 496710"/>
              <a:gd name="connsiteX4" fmla="*/ 925540 w 1456266"/>
              <a:gd name="connsiteY4" fmla="*/ 394945 h 496710"/>
              <a:gd name="connsiteX5" fmla="*/ 1456118 w 1456266"/>
              <a:gd name="connsiteY5" fmla="*/ 394945 h 496710"/>
              <a:gd name="connsiteX6" fmla="*/ 1456118 w 1456266"/>
              <a:gd name="connsiteY6" fmla="*/ 496545 h 496710"/>
              <a:gd name="connsiteX7" fmla="*/ 925540 w 1456266"/>
              <a:gd name="connsiteY7" fmla="*/ 496545 h 49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266" h="496710">
                <a:moveTo>
                  <a:pt x="-149" y="-166"/>
                </a:moveTo>
                <a:lnTo>
                  <a:pt x="519140" y="-166"/>
                </a:lnTo>
                <a:lnTo>
                  <a:pt x="519140" y="191745"/>
                </a:lnTo>
                <a:lnTo>
                  <a:pt x="-149" y="191745"/>
                </a:lnTo>
                <a:close/>
                <a:moveTo>
                  <a:pt x="925540" y="394945"/>
                </a:moveTo>
                <a:lnTo>
                  <a:pt x="1456118" y="394945"/>
                </a:lnTo>
                <a:lnTo>
                  <a:pt x="1456118" y="496545"/>
                </a:lnTo>
                <a:lnTo>
                  <a:pt x="925540" y="496545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4" name="Freeform 363">
            <a:extLst>
              <a:ext uri="{FF2B5EF4-FFF2-40B4-BE49-F238E27FC236}">
                <a16:creationId xmlns:a16="http://schemas.microsoft.com/office/drawing/2014/main" id="{40BB46A0-AA86-0A6D-B27F-D3240443B00F}"/>
              </a:ext>
            </a:extLst>
          </p:cNvPr>
          <p:cNvSpPr/>
          <p:nvPr/>
        </p:nvSpPr>
        <p:spPr>
          <a:xfrm>
            <a:off x="2126939" y="2456936"/>
            <a:ext cx="519288" cy="101599"/>
          </a:xfrm>
          <a:custGeom>
            <a:avLst/>
            <a:gdLst>
              <a:gd name="connsiteX0" fmla="*/ -149 w 519288"/>
              <a:gd name="connsiteY0" fmla="*/ -166 h 101599"/>
              <a:gd name="connsiteX1" fmla="*/ 519140 w 519288"/>
              <a:gd name="connsiteY1" fmla="*/ -166 h 101599"/>
              <a:gd name="connsiteX2" fmla="*/ 519140 w 519288"/>
              <a:gd name="connsiteY2" fmla="*/ 101434 h 101599"/>
              <a:gd name="connsiteX3" fmla="*/ -149 w 519288"/>
              <a:gd name="connsiteY3" fmla="*/ 101434 h 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88" h="101599">
                <a:moveTo>
                  <a:pt x="-149" y="-166"/>
                </a:moveTo>
                <a:lnTo>
                  <a:pt x="519140" y="-166"/>
                </a:lnTo>
                <a:lnTo>
                  <a:pt x="519140" y="101434"/>
                </a:lnTo>
                <a:lnTo>
                  <a:pt x="-149" y="1014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5" name="Freeform 364">
            <a:extLst>
              <a:ext uri="{FF2B5EF4-FFF2-40B4-BE49-F238E27FC236}">
                <a16:creationId xmlns:a16="http://schemas.microsoft.com/office/drawing/2014/main" id="{6C6C9704-0579-8FD8-CCA1-D9E12E0690B4}"/>
              </a:ext>
            </a:extLst>
          </p:cNvPr>
          <p:cNvSpPr/>
          <p:nvPr/>
        </p:nvSpPr>
        <p:spPr>
          <a:xfrm flipV="1">
            <a:off x="1889873" y="2253736"/>
            <a:ext cx="67733" cy="1591732"/>
          </a:xfrm>
          <a:custGeom>
            <a:avLst/>
            <a:gdLst>
              <a:gd name="connsiteX0" fmla="*/ 42399 w 67733"/>
              <a:gd name="connsiteY0" fmla="*/ 11 h 1591732"/>
              <a:gd name="connsiteX1" fmla="*/ 42400 w 67733"/>
              <a:gd name="connsiteY1" fmla="*/ 1535299 h 1591732"/>
              <a:gd name="connsiteX2" fmla="*/ 25467 w 67733"/>
              <a:gd name="connsiteY2" fmla="*/ 1535299 h 1591732"/>
              <a:gd name="connsiteX3" fmla="*/ 25466 w 67733"/>
              <a:gd name="connsiteY3" fmla="*/ 11 h 1591732"/>
              <a:gd name="connsiteX4" fmla="*/ 67800 w 67733"/>
              <a:gd name="connsiteY4" fmla="*/ 1524010 h 1591732"/>
              <a:gd name="connsiteX5" fmla="*/ 33934 w 67733"/>
              <a:gd name="connsiteY5" fmla="*/ 1591744 h 1591732"/>
              <a:gd name="connsiteX6" fmla="*/ 67 w 67733"/>
              <a:gd name="connsiteY6" fmla="*/ 1524010 h 159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33" h="1591732">
                <a:moveTo>
                  <a:pt x="42399" y="11"/>
                </a:moveTo>
                <a:lnTo>
                  <a:pt x="42400" y="1535299"/>
                </a:lnTo>
                <a:lnTo>
                  <a:pt x="25467" y="1535299"/>
                </a:lnTo>
                <a:lnTo>
                  <a:pt x="25466" y="11"/>
                </a:lnTo>
                <a:close/>
                <a:moveTo>
                  <a:pt x="67800" y="1524010"/>
                </a:moveTo>
                <a:lnTo>
                  <a:pt x="33934" y="1591744"/>
                </a:lnTo>
                <a:lnTo>
                  <a:pt x="67" y="1524010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6" name="Freeform 365">
            <a:extLst>
              <a:ext uri="{FF2B5EF4-FFF2-40B4-BE49-F238E27FC236}">
                <a16:creationId xmlns:a16="http://schemas.microsoft.com/office/drawing/2014/main" id="{2D2DD398-8857-FBA8-E45D-D00304EB3F8E}"/>
              </a:ext>
            </a:extLst>
          </p:cNvPr>
          <p:cNvSpPr/>
          <p:nvPr/>
        </p:nvSpPr>
        <p:spPr>
          <a:xfrm>
            <a:off x="1878584" y="2253736"/>
            <a:ext cx="45155" cy="1591732"/>
          </a:xfrm>
          <a:custGeom>
            <a:avLst/>
            <a:gdLst>
              <a:gd name="connsiteX0" fmla="*/ -149 w 45155"/>
              <a:gd name="connsiteY0" fmla="*/ 1591567 h 1591732"/>
              <a:gd name="connsiteX1" fmla="*/ 45007 w 45155"/>
              <a:gd name="connsiteY1" fmla="*/ 1591567 h 1591732"/>
              <a:gd name="connsiteX2" fmla="*/ -149 w 45155"/>
              <a:gd name="connsiteY2" fmla="*/ 1388367 h 1591732"/>
              <a:gd name="connsiteX3" fmla="*/ 45007 w 45155"/>
              <a:gd name="connsiteY3" fmla="*/ 1388367 h 1591732"/>
              <a:gd name="connsiteX4" fmla="*/ -149 w 45155"/>
              <a:gd name="connsiteY4" fmla="*/ 1196456 h 1591732"/>
              <a:gd name="connsiteX5" fmla="*/ 45007 w 45155"/>
              <a:gd name="connsiteY5" fmla="*/ 1196456 h 1591732"/>
              <a:gd name="connsiteX6" fmla="*/ -149 w 45155"/>
              <a:gd name="connsiteY6" fmla="*/ 993256 h 1591732"/>
              <a:gd name="connsiteX7" fmla="*/ 45007 w 45155"/>
              <a:gd name="connsiteY7" fmla="*/ 993256 h 1591732"/>
              <a:gd name="connsiteX8" fmla="*/ -149 w 45155"/>
              <a:gd name="connsiteY8" fmla="*/ 801345 h 1591732"/>
              <a:gd name="connsiteX9" fmla="*/ 45007 w 45155"/>
              <a:gd name="connsiteY9" fmla="*/ 801345 h 1591732"/>
              <a:gd name="connsiteX10" fmla="*/ -149 w 45155"/>
              <a:gd name="connsiteY10" fmla="*/ 598145 h 1591732"/>
              <a:gd name="connsiteX11" fmla="*/ 45007 w 45155"/>
              <a:gd name="connsiteY11" fmla="*/ 598145 h 1591732"/>
              <a:gd name="connsiteX12" fmla="*/ -149 w 45155"/>
              <a:gd name="connsiteY12" fmla="*/ 406234 h 1591732"/>
              <a:gd name="connsiteX13" fmla="*/ 45007 w 45155"/>
              <a:gd name="connsiteY13" fmla="*/ 406234 h 1591732"/>
              <a:gd name="connsiteX14" fmla="*/ -149 w 45155"/>
              <a:gd name="connsiteY14" fmla="*/ 203034 h 1591732"/>
              <a:gd name="connsiteX15" fmla="*/ 45007 w 45155"/>
              <a:gd name="connsiteY15" fmla="*/ 203034 h 1591732"/>
              <a:gd name="connsiteX16" fmla="*/ -149 w 45155"/>
              <a:gd name="connsiteY16" fmla="*/ -166 h 1591732"/>
              <a:gd name="connsiteX17" fmla="*/ 45007 w 45155"/>
              <a:gd name="connsiteY17" fmla="*/ -166 h 159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55" h="1591732">
                <a:moveTo>
                  <a:pt x="-149" y="1591567"/>
                </a:moveTo>
                <a:lnTo>
                  <a:pt x="45007" y="1591567"/>
                </a:lnTo>
                <a:moveTo>
                  <a:pt x="-149" y="1388367"/>
                </a:moveTo>
                <a:lnTo>
                  <a:pt x="45007" y="1388367"/>
                </a:lnTo>
                <a:moveTo>
                  <a:pt x="-149" y="1196456"/>
                </a:moveTo>
                <a:lnTo>
                  <a:pt x="45007" y="1196456"/>
                </a:lnTo>
                <a:moveTo>
                  <a:pt x="-149" y="993256"/>
                </a:moveTo>
                <a:lnTo>
                  <a:pt x="45007" y="993256"/>
                </a:lnTo>
                <a:moveTo>
                  <a:pt x="-149" y="801345"/>
                </a:moveTo>
                <a:lnTo>
                  <a:pt x="45007" y="801345"/>
                </a:lnTo>
                <a:moveTo>
                  <a:pt x="-149" y="598145"/>
                </a:moveTo>
                <a:lnTo>
                  <a:pt x="45007" y="598145"/>
                </a:lnTo>
                <a:moveTo>
                  <a:pt x="-149" y="406234"/>
                </a:moveTo>
                <a:lnTo>
                  <a:pt x="45007" y="406234"/>
                </a:lnTo>
                <a:moveTo>
                  <a:pt x="-149" y="203034"/>
                </a:moveTo>
                <a:lnTo>
                  <a:pt x="45007" y="203034"/>
                </a:lnTo>
                <a:moveTo>
                  <a:pt x="-149" y="-166"/>
                </a:moveTo>
                <a:lnTo>
                  <a:pt x="45007" y="-166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7" name="Freeform 366">
            <a:extLst>
              <a:ext uri="{FF2B5EF4-FFF2-40B4-BE49-F238E27FC236}">
                <a16:creationId xmlns:a16="http://schemas.microsoft.com/office/drawing/2014/main" id="{8608FBBD-5EC8-247E-E913-10D8CEE9C30A}"/>
              </a:ext>
            </a:extLst>
          </p:cNvPr>
          <p:cNvSpPr/>
          <p:nvPr/>
        </p:nvSpPr>
        <p:spPr>
          <a:xfrm>
            <a:off x="1923739" y="3811602"/>
            <a:ext cx="2777066" cy="67733"/>
          </a:xfrm>
          <a:custGeom>
            <a:avLst/>
            <a:gdLst>
              <a:gd name="connsiteX0" fmla="*/ -149 w 2777066"/>
              <a:gd name="connsiteY0" fmla="*/ 25234 h 67733"/>
              <a:gd name="connsiteX1" fmla="*/ 2720473 w 2777066"/>
              <a:gd name="connsiteY1" fmla="*/ 25234 h 67733"/>
              <a:gd name="connsiteX2" fmla="*/ 2720473 w 2777066"/>
              <a:gd name="connsiteY2" fmla="*/ 42167 h 67733"/>
              <a:gd name="connsiteX3" fmla="*/ -149 w 2777066"/>
              <a:gd name="connsiteY3" fmla="*/ 42167 h 67733"/>
              <a:gd name="connsiteX4" fmla="*/ 2709184 w 2777066"/>
              <a:gd name="connsiteY4" fmla="*/ -166 h 67733"/>
              <a:gd name="connsiteX5" fmla="*/ 2776918 w 2777066"/>
              <a:gd name="connsiteY5" fmla="*/ 33701 h 67733"/>
              <a:gd name="connsiteX6" fmla="*/ 2709184 w 2777066"/>
              <a:gd name="connsiteY6" fmla="*/ 67567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7066" h="67733">
                <a:moveTo>
                  <a:pt x="-149" y="25234"/>
                </a:moveTo>
                <a:lnTo>
                  <a:pt x="2720473" y="25234"/>
                </a:lnTo>
                <a:lnTo>
                  <a:pt x="2720473" y="42167"/>
                </a:lnTo>
                <a:lnTo>
                  <a:pt x="-149" y="42167"/>
                </a:lnTo>
                <a:close/>
                <a:moveTo>
                  <a:pt x="2709184" y="-166"/>
                </a:moveTo>
                <a:lnTo>
                  <a:pt x="2776918" y="33701"/>
                </a:lnTo>
                <a:lnTo>
                  <a:pt x="2709184" y="67567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8" name="Freeform 367">
            <a:extLst>
              <a:ext uri="{FF2B5EF4-FFF2-40B4-BE49-F238E27FC236}">
                <a16:creationId xmlns:a16="http://schemas.microsoft.com/office/drawing/2014/main" id="{A17899E4-D25E-2F0C-B002-E1D298EF82CC}"/>
              </a:ext>
            </a:extLst>
          </p:cNvPr>
          <p:cNvSpPr/>
          <p:nvPr/>
        </p:nvSpPr>
        <p:spPr>
          <a:xfrm>
            <a:off x="1923739" y="3845469"/>
            <a:ext cx="2777066" cy="45155"/>
          </a:xfrm>
          <a:custGeom>
            <a:avLst/>
            <a:gdLst>
              <a:gd name="connsiteX0" fmla="*/ -149 w 2777066"/>
              <a:gd name="connsiteY0" fmla="*/ -166 h 45155"/>
              <a:gd name="connsiteX1" fmla="*/ -149 w 2777066"/>
              <a:gd name="connsiteY1" fmla="*/ 44990 h 45155"/>
              <a:gd name="connsiteX2" fmla="*/ 925540 w 2777066"/>
              <a:gd name="connsiteY2" fmla="*/ -166 h 45155"/>
              <a:gd name="connsiteX3" fmla="*/ 925540 w 2777066"/>
              <a:gd name="connsiteY3" fmla="*/ 44990 h 45155"/>
              <a:gd name="connsiteX4" fmla="*/ 1851229 w 2777066"/>
              <a:gd name="connsiteY4" fmla="*/ -166 h 45155"/>
              <a:gd name="connsiteX5" fmla="*/ 1851229 w 2777066"/>
              <a:gd name="connsiteY5" fmla="*/ 44990 h 45155"/>
              <a:gd name="connsiteX6" fmla="*/ 2776918 w 2777066"/>
              <a:gd name="connsiteY6" fmla="*/ -166 h 45155"/>
              <a:gd name="connsiteX7" fmla="*/ 2776918 w 2777066"/>
              <a:gd name="connsiteY7" fmla="*/ 44990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066" h="45155">
                <a:moveTo>
                  <a:pt x="-149" y="-166"/>
                </a:moveTo>
                <a:lnTo>
                  <a:pt x="-149" y="44990"/>
                </a:lnTo>
                <a:moveTo>
                  <a:pt x="925540" y="-166"/>
                </a:moveTo>
                <a:lnTo>
                  <a:pt x="925540" y="44990"/>
                </a:lnTo>
                <a:moveTo>
                  <a:pt x="1851229" y="-166"/>
                </a:moveTo>
                <a:lnTo>
                  <a:pt x="1851229" y="44990"/>
                </a:lnTo>
                <a:moveTo>
                  <a:pt x="2776918" y="-166"/>
                </a:moveTo>
                <a:lnTo>
                  <a:pt x="2776918" y="44990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ACCBEBD5-43B4-053D-1BF0-3A262EAFA0CA}"/>
              </a:ext>
            </a:extLst>
          </p:cNvPr>
          <p:cNvSpPr txBox="1"/>
          <p:nvPr/>
        </p:nvSpPr>
        <p:spPr>
          <a:xfrm>
            <a:off x="1640546" y="3732016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CA6E93E-861A-EAE8-CD95-AE207FFC8C0A}"/>
              </a:ext>
            </a:extLst>
          </p:cNvPr>
          <p:cNvSpPr txBox="1"/>
          <p:nvPr/>
        </p:nvSpPr>
        <p:spPr>
          <a:xfrm>
            <a:off x="1640546" y="3528816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9D929E9A-D42C-0C54-B124-0AC163645D8B}"/>
              </a:ext>
            </a:extLst>
          </p:cNvPr>
          <p:cNvSpPr txBox="1"/>
          <p:nvPr/>
        </p:nvSpPr>
        <p:spPr>
          <a:xfrm>
            <a:off x="1640546" y="33369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EEB3A008-E7D0-6D7E-2C79-86563B755A4B}"/>
              </a:ext>
            </a:extLst>
          </p:cNvPr>
          <p:cNvSpPr txBox="1"/>
          <p:nvPr/>
        </p:nvSpPr>
        <p:spPr>
          <a:xfrm>
            <a:off x="1640546" y="31337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1B671A2A-BD20-A9A0-2D1A-D50DBACAFD0A}"/>
              </a:ext>
            </a:extLst>
          </p:cNvPr>
          <p:cNvSpPr txBox="1"/>
          <p:nvPr/>
        </p:nvSpPr>
        <p:spPr>
          <a:xfrm>
            <a:off x="1640546" y="29305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8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FC4F632A-93B8-F10D-A0B6-FA789B3F76D7}"/>
              </a:ext>
            </a:extLst>
          </p:cNvPr>
          <p:cNvSpPr txBox="1"/>
          <p:nvPr/>
        </p:nvSpPr>
        <p:spPr>
          <a:xfrm>
            <a:off x="1565418" y="273859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D7C08107-395B-3A5E-4A8C-B76A68E2B12D}"/>
              </a:ext>
            </a:extLst>
          </p:cNvPr>
          <p:cNvSpPr txBox="1"/>
          <p:nvPr/>
        </p:nvSpPr>
        <p:spPr>
          <a:xfrm>
            <a:off x="1565418" y="253539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12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554F4373-BAEA-DEE2-CAD7-079A981F62DC}"/>
              </a:ext>
            </a:extLst>
          </p:cNvPr>
          <p:cNvSpPr txBox="1"/>
          <p:nvPr/>
        </p:nvSpPr>
        <p:spPr>
          <a:xfrm>
            <a:off x="1565418" y="2343483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14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09863081-31A8-81E2-12A7-706E6C47BBFB}"/>
              </a:ext>
            </a:extLst>
          </p:cNvPr>
          <p:cNvSpPr txBox="1"/>
          <p:nvPr/>
        </p:nvSpPr>
        <p:spPr>
          <a:xfrm>
            <a:off x="1565418" y="2140283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16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5FC1F441-88AF-DBFA-35BE-2A36EFBF0FE3}"/>
              </a:ext>
            </a:extLst>
          </p:cNvPr>
          <p:cNvSpPr txBox="1"/>
          <p:nvPr/>
        </p:nvSpPr>
        <p:spPr>
          <a:xfrm>
            <a:off x="2250248" y="389006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F7F373D4-160D-0C04-36B6-50FED8A110E2}"/>
              </a:ext>
            </a:extLst>
          </p:cNvPr>
          <p:cNvSpPr txBox="1"/>
          <p:nvPr/>
        </p:nvSpPr>
        <p:spPr>
          <a:xfrm>
            <a:off x="3177065" y="389006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CB2673F5-D5AD-5A1B-A131-DB28ACEC84B6}"/>
              </a:ext>
            </a:extLst>
          </p:cNvPr>
          <p:cNvSpPr txBox="1"/>
          <p:nvPr/>
        </p:nvSpPr>
        <p:spPr>
          <a:xfrm>
            <a:off x="4100147" y="3890060"/>
            <a:ext cx="284480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C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DA09C4E4-B0C0-EF6D-3667-40963A87EF7F}"/>
              </a:ext>
            </a:extLst>
          </p:cNvPr>
          <p:cNvSpPr txBox="1"/>
          <p:nvPr/>
        </p:nvSpPr>
        <p:spPr>
          <a:xfrm rot="16200000">
            <a:off x="1095857" y="2862772"/>
            <a:ext cx="769902" cy="3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Time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61930FDA-7F7D-718A-4A4F-67C4A21816A8}"/>
              </a:ext>
            </a:extLst>
          </p:cNvPr>
          <p:cNvSpPr txBox="1"/>
          <p:nvPr/>
        </p:nvSpPr>
        <p:spPr>
          <a:xfrm>
            <a:off x="2491627" y="4093260"/>
            <a:ext cx="1639146" cy="3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Applications</a:t>
            </a:r>
          </a:p>
        </p:txBody>
      </p:sp>
      <p:sp>
        <p:nvSpPr>
          <p:cNvPr id="384" name="Freeform 383">
            <a:extLst>
              <a:ext uri="{FF2B5EF4-FFF2-40B4-BE49-F238E27FC236}">
                <a16:creationId xmlns:a16="http://schemas.microsoft.com/office/drawing/2014/main" id="{A7013F28-E606-CF27-FCA6-9B36EF3316D9}"/>
              </a:ext>
            </a:extLst>
          </p:cNvPr>
          <p:cNvSpPr/>
          <p:nvPr/>
        </p:nvSpPr>
        <p:spPr>
          <a:xfrm>
            <a:off x="7709200" y="2360274"/>
            <a:ext cx="2381955" cy="1478844"/>
          </a:xfrm>
          <a:custGeom>
            <a:avLst/>
            <a:gdLst>
              <a:gd name="connsiteX0" fmla="*/ -481 w 2381955"/>
              <a:gd name="connsiteY0" fmla="*/ 1106145 h 1478844"/>
              <a:gd name="connsiteX1" fmla="*/ 530097 w 2381955"/>
              <a:gd name="connsiteY1" fmla="*/ 1106145 h 1478844"/>
              <a:gd name="connsiteX2" fmla="*/ 530097 w 2381955"/>
              <a:gd name="connsiteY2" fmla="*/ 1478679 h 1478844"/>
              <a:gd name="connsiteX3" fmla="*/ -481 w 2381955"/>
              <a:gd name="connsiteY3" fmla="*/ 1478679 h 1478844"/>
              <a:gd name="connsiteX4" fmla="*/ 925208 w 2381955"/>
              <a:gd name="connsiteY4" fmla="*/ 925523 h 1478844"/>
              <a:gd name="connsiteX5" fmla="*/ 1455786 w 2381955"/>
              <a:gd name="connsiteY5" fmla="*/ 925523 h 1478844"/>
              <a:gd name="connsiteX6" fmla="*/ 1455786 w 2381955"/>
              <a:gd name="connsiteY6" fmla="*/ 1478679 h 1478844"/>
              <a:gd name="connsiteX7" fmla="*/ 925208 w 2381955"/>
              <a:gd name="connsiteY7" fmla="*/ 1478679 h 1478844"/>
              <a:gd name="connsiteX8" fmla="*/ 1850897 w 2381955"/>
              <a:gd name="connsiteY8" fmla="*/ -166 h 1478844"/>
              <a:gd name="connsiteX9" fmla="*/ 2381475 w 2381955"/>
              <a:gd name="connsiteY9" fmla="*/ -166 h 1478844"/>
              <a:gd name="connsiteX10" fmla="*/ 2381475 w 2381955"/>
              <a:gd name="connsiteY10" fmla="*/ 1478679 h 1478844"/>
              <a:gd name="connsiteX11" fmla="*/ 1850897 w 2381955"/>
              <a:gd name="connsiteY11" fmla="*/ 1478679 h 147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955" h="1478844">
                <a:moveTo>
                  <a:pt x="-481" y="1106145"/>
                </a:moveTo>
                <a:lnTo>
                  <a:pt x="530097" y="1106145"/>
                </a:lnTo>
                <a:lnTo>
                  <a:pt x="530097" y="1478679"/>
                </a:lnTo>
                <a:lnTo>
                  <a:pt x="-481" y="1478679"/>
                </a:lnTo>
                <a:close/>
                <a:moveTo>
                  <a:pt x="925208" y="925523"/>
                </a:moveTo>
                <a:lnTo>
                  <a:pt x="1455786" y="925523"/>
                </a:lnTo>
                <a:lnTo>
                  <a:pt x="1455786" y="1478679"/>
                </a:lnTo>
                <a:lnTo>
                  <a:pt x="925208" y="1478679"/>
                </a:lnTo>
                <a:close/>
                <a:moveTo>
                  <a:pt x="1850897" y="-166"/>
                </a:moveTo>
                <a:lnTo>
                  <a:pt x="2381475" y="-166"/>
                </a:lnTo>
                <a:lnTo>
                  <a:pt x="2381475" y="1478679"/>
                </a:lnTo>
                <a:lnTo>
                  <a:pt x="1850897" y="1478679"/>
                </a:lnTo>
                <a:close/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5" name="Freeform 384">
            <a:extLst>
              <a:ext uri="{FF2B5EF4-FFF2-40B4-BE49-F238E27FC236}">
                <a16:creationId xmlns:a16="http://schemas.microsoft.com/office/drawing/2014/main" id="{A958C3D1-8A6B-0809-2CE8-43BA934C83F9}"/>
              </a:ext>
            </a:extLst>
          </p:cNvPr>
          <p:cNvSpPr/>
          <p:nvPr/>
        </p:nvSpPr>
        <p:spPr>
          <a:xfrm>
            <a:off x="7709200" y="3206941"/>
            <a:ext cx="1456266" cy="259644"/>
          </a:xfrm>
          <a:custGeom>
            <a:avLst/>
            <a:gdLst>
              <a:gd name="connsiteX0" fmla="*/ -481 w 1456266"/>
              <a:gd name="connsiteY0" fmla="*/ 44990 h 259644"/>
              <a:gd name="connsiteX1" fmla="*/ 530097 w 1456266"/>
              <a:gd name="connsiteY1" fmla="*/ 44990 h 259644"/>
              <a:gd name="connsiteX2" fmla="*/ 530097 w 1456266"/>
              <a:gd name="connsiteY2" fmla="*/ 259478 h 259644"/>
              <a:gd name="connsiteX3" fmla="*/ -481 w 1456266"/>
              <a:gd name="connsiteY3" fmla="*/ 259478 h 259644"/>
              <a:gd name="connsiteX4" fmla="*/ 925208 w 1456266"/>
              <a:gd name="connsiteY4" fmla="*/ -166 h 259644"/>
              <a:gd name="connsiteX5" fmla="*/ 1455786 w 1456266"/>
              <a:gd name="connsiteY5" fmla="*/ -166 h 259644"/>
              <a:gd name="connsiteX6" fmla="*/ 1455786 w 1456266"/>
              <a:gd name="connsiteY6" fmla="*/ 78856 h 259644"/>
              <a:gd name="connsiteX7" fmla="*/ 925208 w 1456266"/>
              <a:gd name="connsiteY7" fmla="*/ 78856 h 25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266" h="259644">
                <a:moveTo>
                  <a:pt x="-481" y="44990"/>
                </a:moveTo>
                <a:lnTo>
                  <a:pt x="530097" y="44990"/>
                </a:lnTo>
                <a:lnTo>
                  <a:pt x="530097" y="259478"/>
                </a:lnTo>
                <a:lnTo>
                  <a:pt x="-481" y="259478"/>
                </a:lnTo>
                <a:close/>
                <a:moveTo>
                  <a:pt x="925208" y="-166"/>
                </a:moveTo>
                <a:lnTo>
                  <a:pt x="1455786" y="-166"/>
                </a:lnTo>
                <a:lnTo>
                  <a:pt x="1455786" y="78856"/>
                </a:lnTo>
                <a:lnTo>
                  <a:pt x="925208" y="78856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Freeform 385">
            <a:extLst>
              <a:ext uri="{FF2B5EF4-FFF2-40B4-BE49-F238E27FC236}">
                <a16:creationId xmlns:a16="http://schemas.microsoft.com/office/drawing/2014/main" id="{FB09AB36-F125-E69D-FEA9-9FA1253F7480}"/>
              </a:ext>
            </a:extLst>
          </p:cNvPr>
          <p:cNvSpPr/>
          <p:nvPr/>
        </p:nvSpPr>
        <p:spPr>
          <a:xfrm>
            <a:off x="7709200" y="3127919"/>
            <a:ext cx="1456266" cy="124177"/>
          </a:xfrm>
          <a:custGeom>
            <a:avLst/>
            <a:gdLst>
              <a:gd name="connsiteX0" fmla="*/ -481 w 1456266"/>
              <a:gd name="connsiteY0" fmla="*/ 22412 h 124177"/>
              <a:gd name="connsiteX1" fmla="*/ 530097 w 1456266"/>
              <a:gd name="connsiteY1" fmla="*/ 22412 h 124177"/>
              <a:gd name="connsiteX2" fmla="*/ 530097 w 1456266"/>
              <a:gd name="connsiteY2" fmla="*/ 124012 h 124177"/>
              <a:gd name="connsiteX3" fmla="*/ -481 w 1456266"/>
              <a:gd name="connsiteY3" fmla="*/ 124012 h 124177"/>
              <a:gd name="connsiteX4" fmla="*/ 925208 w 1456266"/>
              <a:gd name="connsiteY4" fmla="*/ -166 h 124177"/>
              <a:gd name="connsiteX5" fmla="*/ 1455786 w 1456266"/>
              <a:gd name="connsiteY5" fmla="*/ -166 h 124177"/>
              <a:gd name="connsiteX6" fmla="*/ 1455786 w 1456266"/>
              <a:gd name="connsiteY6" fmla="*/ 78856 h 124177"/>
              <a:gd name="connsiteX7" fmla="*/ 925208 w 1456266"/>
              <a:gd name="connsiteY7" fmla="*/ 78856 h 12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266" h="124177">
                <a:moveTo>
                  <a:pt x="-481" y="22412"/>
                </a:moveTo>
                <a:lnTo>
                  <a:pt x="530097" y="22412"/>
                </a:lnTo>
                <a:lnTo>
                  <a:pt x="530097" y="124012"/>
                </a:lnTo>
                <a:lnTo>
                  <a:pt x="-481" y="124012"/>
                </a:lnTo>
                <a:close/>
                <a:moveTo>
                  <a:pt x="925208" y="-166"/>
                </a:moveTo>
                <a:lnTo>
                  <a:pt x="1455786" y="-166"/>
                </a:lnTo>
                <a:lnTo>
                  <a:pt x="1455786" y="78856"/>
                </a:lnTo>
                <a:lnTo>
                  <a:pt x="925208" y="78856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7" name="Freeform 386">
            <a:extLst>
              <a:ext uri="{FF2B5EF4-FFF2-40B4-BE49-F238E27FC236}">
                <a16:creationId xmlns:a16="http://schemas.microsoft.com/office/drawing/2014/main" id="{5892CA83-3046-D42A-B519-087AAEE9CED6}"/>
              </a:ext>
            </a:extLst>
          </p:cNvPr>
          <p:cNvSpPr/>
          <p:nvPr/>
        </p:nvSpPr>
        <p:spPr>
          <a:xfrm>
            <a:off x="7709200" y="3094052"/>
            <a:ext cx="530577" cy="56444"/>
          </a:xfrm>
          <a:custGeom>
            <a:avLst/>
            <a:gdLst>
              <a:gd name="connsiteX0" fmla="*/ -481 w 530577"/>
              <a:gd name="connsiteY0" fmla="*/ -166 h 56444"/>
              <a:gd name="connsiteX1" fmla="*/ 530097 w 530577"/>
              <a:gd name="connsiteY1" fmla="*/ -166 h 56444"/>
              <a:gd name="connsiteX2" fmla="*/ 530097 w 530577"/>
              <a:gd name="connsiteY2" fmla="*/ 56278 h 56444"/>
              <a:gd name="connsiteX3" fmla="*/ -481 w 530577"/>
              <a:gd name="connsiteY3" fmla="*/ 56278 h 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77" h="56444">
                <a:moveTo>
                  <a:pt x="-481" y="-166"/>
                </a:moveTo>
                <a:lnTo>
                  <a:pt x="530097" y="-166"/>
                </a:lnTo>
                <a:lnTo>
                  <a:pt x="530097" y="56278"/>
                </a:lnTo>
                <a:lnTo>
                  <a:pt x="-481" y="56278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8" name="Freeform 387">
            <a:extLst>
              <a:ext uri="{FF2B5EF4-FFF2-40B4-BE49-F238E27FC236}">
                <a16:creationId xmlns:a16="http://schemas.microsoft.com/office/drawing/2014/main" id="{9354348B-82FC-ACC3-7C8E-B6173A01DFF0}"/>
              </a:ext>
            </a:extLst>
          </p:cNvPr>
          <p:cNvSpPr/>
          <p:nvPr/>
        </p:nvSpPr>
        <p:spPr>
          <a:xfrm flipV="1">
            <a:off x="7472134" y="2247385"/>
            <a:ext cx="67733" cy="1591733"/>
          </a:xfrm>
          <a:custGeom>
            <a:avLst/>
            <a:gdLst>
              <a:gd name="connsiteX0" fmla="*/ 42398 w 67733"/>
              <a:gd name="connsiteY0" fmla="*/ 11 h 1591733"/>
              <a:gd name="connsiteX1" fmla="*/ 42399 w 67733"/>
              <a:gd name="connsiteY1" fmla="*/ 1535300 h 1591733"/>
              <a:gd name="connsiteX2" fmla="*/ 25466 w 67733"/>
              <a:gd name="connsiteY2" fmla="*/ 1535300 h 1591733"/>
              <a:gd name="connsiteX3" fmla="*/ 25465 w 67733"/>
              <a:gd name="connsiteY3" fmla="*/ 11 h 1591733"/>
              <a:gd name="connsiteX4" fmla="*/ 67799 w 67733"/>
              <a:gd name="connsiteY4" fmla="*/ 1524011 h 1591733"/>
              <a:gd name="connsiteX5" fmla="*/ 33933 w 67733"/>
              <a:gd name="connsiteY5" fmla="*/ 1591744 h 1591733"/>
              <a:gd name="connsiteX6" fmla="*/ 66 w 67733"/>
              <a:gd name="connsiteY6" fmla="*/ 1524011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33" h="1591733">
                <a:moveTo>
                  <a:pt x="42398" y="11"/>
                </a:moveTo>
                <a:lnTo>
                  <a:pt x="42399" y="1535300"/>
                </a:lnTo>
                <a:lnTo>
                  <a:pt x="25466" y="1535300"/>
                </a:lnTo>
                <a:lnTo>
                  <a:pt x="25465" y="11"/>
                </a:lnTo>
                <a:close/>
                <a:moveTo>
                  <a:pt x="67799" y="1524011"/>
                </a:moveTo>
                <a:lnTo>
                  <a:pt x="33933" y="1591744"/>
                </a:lnTo>
                <a:lnTo>
                  <a:pt x="66" y="1524011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9" name="Freeform 388">
            <a:extLst>
              <a:ext uri="{FF2B5EF4-FFF2-40B4-BE49-F238E27FC236}">
                <a16:creationId xmlns:a16="http://schemas.microsoft.com/office/drawing/2014/main" id="{6AE4BADC-69A7-2159-30F3-9223A519C44A}"/>
              </a:ext>
            </a:extLst>
          </p:cNvPr>
          <p:cNvSpPr/>
          <p:nvPr/>
        </p:nvSpPr>
        <p:spPr>
          <a:xfrm>
            <a:off x="7472134" y="2247385"/>
            <a:ext cx="33866" cy="1591733"/>
          </a:xfrm>
          <a:custGeom>
            <a:avLst/>
            <a:gdLst>
              <a:gd name="connsiteX0" fmla="*/ -481 w 33866"/>
              <a:gd name="connsiteY0" fmla="*/ 1591567 h 1591733"/>
              <a:gd name="connsiteX1" fmla="*/ 33386 w 33866"/>
              <a:gd name="connsiteY1" fmla="*/ 1591567 h 1591733"/>
              <a:gd name="connsiteX2" fmla="*/ -481 w 33866"/>
              <a:gd name="connsiteY2" fmla="*/ 1331923 h 1591733"/>
              <a:gd name="connsiteX3" fmla="*/ 33386 w 33866"/>
              <a:gd name="connsiteY3" fmla="*/ 1331923 h 1591733"/>
              <a:gd name="connsiteX4" fmla="*/ -481 w 33866"/>
              <a:gd name="connsiteY4" fmla="*/ 1060990 h 1591733"/>
              <a:gd name="connsiteX5" fmla="*/ 33386 w 33866"/>
              <a:gd name="connsiteY5" fmla="*/ 1060990 h 1591733"/>
              <a:gd name="connsiteX6" fmla="*/ -481 w 33866"/>
              <a:gd name="connsiteY6" fmla="*/ 801345 h 1591733"/>
              <a:gd name="connsiteX7" fmla="*/ 33386 w 33866"/>
              <a:gd name="connsiteY7" fmla="*/ 801345 h 1591733"/>
              <a:gd name="connsiteX8" fmla="*/ -481 w 33866"/>
              <a:gd name="connsiteY8" fmla="*/ 530412 h 1591733"/>
              <a:gd name="connsiteX9" fmla="*/ 33386 w 33866"/>
              <a:gd name="connsiteY9" fmla="*/ 530412 h 1591733"/>
              <a:gd name="connsiteX10" fmla="*/ -481 w 33866"/>
              <a:gd name="connsiteY10" fmla="*/ 270767 h 1591733"/>
              <a:gd name="connsiteX11" fmla="*/ 33386 w 33866"/>
              <a:gd name="connsiteY11" fmla="*/ 270767 h 1591733"/>
              <a:gd name="connsiteX12" fmla="*/ -481 w 33866"/>
              <a:gd name="connsiteY12" fmla="*/ -166 h 1591733"/>
              <a:gd name="connsiteX13" fmla="*/ 33386 w 33866"/>
              <a:gd name="connsiteY13" fmla="*/ -166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6" h="1591733">
                <a:moveTo>
                  <a:pt x="-481" y="1591567"/>
                </a:moveTo>
                <a:lnTo>
                  <a:pt x="33386" y="1591567"/>
                </a:lnTo>
                <a:moveTo>
                  <a:pt x="-481" y="1331923"/>
                </a:moveTo>
                <a:lnTo>
                  <a:pt x="33386" y="1331923"/>
                </a:lnTo>
                <a:moveTo>
                  <a:pt x="-481" y="1060990"/>
                </a:moveTo>
                <a:lnTo>
                  <a:pt x="33386" y="1060990"/>
                </a:lnTo>
                <a:moveTo>
                  <a:pt x="-481" y="801345"/>
                </a:moveTo>
                <a:lnTo>
                  <a:pt x="33386" y="801345"/>
                </a:lnTo>
                <a:moveTo>
                  <a:pt x="-481" y="530412"/>
                </a:moveTo>
                <a:lnTo>
                  <a:pt x="33386" y="530412"/>
                </a:lnTo>
                <a:moveTo>
                  <a:pt x="-481" y="270767"/>
                </a:moveTo>
                <a:lnTo>
                  <a:pt x="33386" y="270767"/>
                </a:lnTo>
                <a:moveTo>
                  <a:pt x="-481" y="-166"/>
                </a:moveTo>
                <a:lnTo>
                  <a:pt x="33386" y="-166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id="{0806399B-F563-DC4B-D251-3E55883D5691}"/>
              </a:ext>
            </a:extLst>
          </p:cNvPr>
          <p:cNvSpPr/>
          <p:nvPr/>
        </p:nvSpPr>
        <p:spPr>
          <a:xfrm>
            <a:off x="7506000" y="3805252"/>
            <a:ext cx="2788355" cy="67733"/>
          </a:xfrm>
          <a:custGeom>
            <a:avLst/>
            <a:gdLst>
              <a:gd name="connsiteX0" fmla="*/ -481 w 2788355"/>
              <a:gd name="connsiteY0" fmla="*/ 25234 h 67733"/>
              <a:gd name="connsiteX1" fmla="*/ 2731441 w 2788355"/>
              <a:gd name="connsiteY1" fmla="*/ 25234 h 67733"/>
              <a:gd name="connsiteX2" fmla="*/ 2731441 w 2788355"/>
              <a:gd name="connsiteY2" fmla="*/ 42167 h 67733"/>
              <a:gd name="connsiteX3" fmla="*/ -481 w 2788355"/>
              <a:gd name="connsiteY3" fmla="*/ 42167 h 67733"/>
              <a:gd name="connsiteX4" fmla="*/ 2720141 w 2788355"/>
              <a:gd name="connsiteY4" fmla="*/ -166 h 67733"/>
              <a:gd name="connsiteX5" fmla="*/ 2787875 w 2788355"/>
              <a:gd name="connsiteY5" fmla="*/ 33701 h 67733"/>
              <a:gd name="connsiteX6" fmla="*/ 2720141 w 2788355"/>
              <a:gd name="connsiteY6" fmla="*/ 67567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355" h="67733">
                <a:moveTo>
                  <a:pt x="-481" y="25234"/>
                </a:moveTo>
                <a:lnTo>
                  <a:pt x="2731441" y="25234"/>
                </a:lnTo>
                <a:lnTo>
                  <a:pt x="2731441" y="42167"/>
                </a:lnTo>
                <a:lnTo>
                  <a:pt x="-481" y="42167"/>
                </a:lnTo>
                <a:close/>
                <a:moveTo>
                  <a:pt x="2720141" y="-166"/>
                </a:moveTo>
                <a:lnTo>
                  <a:pt x="2787875" y="33701"/>
                </a:lnTo>
                <a:lnTo>
                  <a:pt x="2720141" y="67567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025FCB3B-57C2-B9ED-41CB-2311F0A50656}"/>
              </a:ext>
            </a:extLst>
          </p:cNvPr>
          <p:cNvSpPr/>
          <p:nvPr/>
        </p:nvSpPr>
        <p:spPr>
          <a:xfrm>
            <a:off x="7506000" y="3839119"/>
            <a:ext cx="2788355" cy="45155"/>
          </a:xfrm>
          <a:custGeom>
            <a:avLst/>
            <a:gdLst>
              <a:gd name="connsiteX0" fmla="*/ -481 w 2788355"/>
              <a:gd name="connsiteY0" fmla="*/ -166 h 45155"/>
              <a:gd name="connsiteX1" fmla="*/ -481 w 2788355"/>
              <a:gd name="connsiteY1" fmla="*/ 44990 h 45155"/>
              <a:gd name="connsiteX2" fmla="*/ 925208 w 2788355"/>
              <a:gd name="connsiteY2" fmla="*/ -166 h 45155"/>
              <a:gd name="connsiteX3" fmla="*/ 925208 w 2788355"/>
              <a:gd name="connsiteY3" fmla="*/ 44990 h 45155"/>
              <a:gd name="connsiteX4" fmla="*/ 1862186 w 2788355"/>
              <a:gd name="connsiteY4" fmla="*/ -166 h 45155"/>
              <a:gd name="connsiteX5" fmla="*/ 1862186 w 2788355"/>
              <a:gd name="connsiteY5" fmla="*/ 44990 h 45155"/>
              <a:gd name="connsiteX6" fmla="*/ 2787875 w 2788355"/>
              <a:gd name="connsiteY6" fmla="*/ -166 h 45155"/>
              <a:gd name="connsiteX7" fmla="*/ 2787875 w 2788355"/>
              <a:gd name="connsiteY7" fmla="*/ 44990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8355" h="45155">
                <a:moveTo>
                  <a:pt x="-481" y="-166"/>
                </a:moveTo>
                <a:lnTo>
                  <a:pt x="-481" y="44990"/>
                </a:lnTo>
                <a:moveTo>
                  <a:pt x="925208" y="-166"/>
                </a:moveTo>
                <a:lnTo>
                  <a:pt x="925208" y="44990"/>
                </a:lnTo>
                <a:moveTo>
                  <a:pt x="1862186" y="-166"/>
                </a:moveTo>
                <a:lnTo>
                  <a:pt x="1862186" y="44990"/>
                </a:lnTo>
                <a:moveTo>
                  <a:pt x="2787875" y="-166"/>
                </a:moveTo>
                <a:lnTo>
                  <a:pt x="2787875" y="44990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58B4ED34-460B-C6BD-63D7-DAF6C7E863A6}"/>
              </a:ext>
            </a:extLst>
          </p:cNvPr>
          <p:cNvSpPr txBox="1"/>
          <p:nvPr/>
        </p:nvSpPr>
        <p:spPr>
          <a:xfrm>
            <a:off x="7226600" y="372566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D399F4CA-FFFF-89E3-9F3A-98268497D385}"/>
              </a:ext>
            </a:extLst>
          </p:cNvPr>
          <p:cNvSpPr txBox="1"/>
          <p:nvPr/>
        </p:nvSpPr>
        <p:spPr>
          <a:xfrm>
            <a:off x="7151473" y="3454732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F19B90A7-EA81-ED49-6B2F-858D3DD020FC}"/>
              </a:ext>
            </a:extLst>
          </p:cNvPr>
          <p:cNvSpPr txBox="1"/>
          <p:nvPr/>
        </p:nvSpPr>
        <p:spPr>
          <a:xfrm>
            <a:off x="7151473" y="3195088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20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9CC9B32A-F8EA-2F83-1B5B-923635517902}"/>
              </a:ext>
            </a:extLst>
          </p:cNvPr>
          <p:cNvSpPr txBox="1"/>
          <p:nvPr/>
        </p:nvSpPr>
        <p:spPr>
          <a:xfrm>
            <a:off x="7151473" y="292415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30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50AE2FF5-F8EC-457B-215A-29623EEA34B5}"/>
              </a:ext>
            </a:extLst>
          </p:cNvPr>
          <p:cNvSpPr txBox="1"/>
          <p:nvPr/>
        </p:nvSpPr>
        <p:spPr>
          <a:xfrm>
            <a:off x="7151473" y="2664510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40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FA530035-727B-A095-3BD6-EF2C3587CB42}"/>
              </a:ext>
            </a:extLst>
          </p:cNvPr>
          <p:cNvSpPr txBox="1"/>
          <p:nvPr/>
        </p:nvSpPr>
        <p:spPr>
          <a:xfrm>
            <a:off x="7151473" y="2404865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50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A9E63EA0-5432-9FE2-C95A-1CA17671596B}"/>
              </a:ext>
            </a:extLst>
          </p:cNvPr>
          <p:cNvSpPr txBox="1"/>
          <p:nvPr/>
        </p:nvSpPr>
        <p:spPr>
          <a:xfrm>
            <a:off x="7151473" y="2133932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7EB00EE-6982-C494-09F1-A3C8598A150E}"/>
              </a:ext>
            </a:extLst>
          </p:cNvPr>
          <p:cNvSpPr txBox="1"/>
          <p:nvPr/>
        </p:nvSpPr>
        <p:spPr>
          <a:xfrm>
            <a:off x="7836302" y="388371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80FC130E-0E30-3977-59FE-7F52B2CD913B}"/>
              </a:ext>
            </a:extLst>
          </p:cNvPr>
          <p:cNvSpPr txBox="1"/>
          <p:nvPr/>
        </p:nvSpPr>
        <p:spPr>
          <a:xfrm>
            <a:off x="8763108" y="388371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DDBFAAAA-CBB4-C314-F08D-4AD6125A343D}"/>
              </a:ext>
            </a:extLst>
          </p:cNvPr>
          <p:cNvSpPr txBox="1"/>
          <p:nvPr/>
        </p:nvSpPr>
        <p:spPr>
          <a:xfrm>
            <a:off x="9686201" y="3883710"/>
            <a:ext cx="284480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C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C8C2D3CD-C8D7-412C-EB97-2395098830FB}"/>
              </a:ext>
            </a:extLst>
          </p:cNvPr>
          <p:cNvSpPr txBox="1"/>
          <p:nvPr/>
        </p:nvSpPr>
        <p:spPr>
          <a:xfrm rot="16200000">
            <a:off x="6546445" y="2856421"/>
            <a:ext cx="1040835" cy="38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Energy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8E9F9137-6386-51E2-98D0-4690646A9420}"/>
              </a:ext>
            </a:extLst>
          </p:cNvPr>
          <p:cNvSpPr txBox="1"/>
          <p:nvPr/>
        </p:nvSpPr>
        <p:spPr>
          <a:xfrm>
            <a:off x="8077681" y="4086910"/>
            <a:ext cx="1639146" cy="38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28595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12ED07-CE72-106E-3471-80EB55E3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14BAF0-8303-8BB7-0525-6207003DCC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082A0-F2B6-E37F-0D5A-C8075EDAB6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aphic 12">
            <a:extLst>
              <a:ext uri="{FF2B5EF4-FFF2-40B4-BE49-F238E27FC236}">
                <a16:creationId xmlns:a16="http://schemas.microsoft.com/office/drawing/2014/main" id="{F4A371EC-CD16-F9A2-77AD-0A77D0F4A5B3}"/>
              </a:ext>
            </a:extLst>
          </p:cNvPr>
          <p:cNvGrpSpPr/>
          <p:nvPr/>
        </p:nvGrpSpPr>
        <p:grpSpPr>
          <a:xfrm>
            <a:off x="7335138" y="1975443"/>
            <a:ext cx="3249471" cy="3162764"/>
            <a:chOff x="6656713" y="1583318"/>
            <a:chExt cx="3249471" cy="3162764"/>
          </a:xfrm>
        </p:grpSpPr>
        <p:grpSp>
          <p:nvGrpSpPr>
            <p:cNvPr id="3" name="Graphic 12">
              <a:extLst>
                <a:ext uri="{FF2B5EF4-FFF2-40B4-BE49-F238E27FC236}">
                  <a16:creationId xmlns:a16="http://schemas.microsoft.com/office/drawing/2014/main" id="{7DD1DCBE-EEC8-49AF-66DC-ABBE358196B1}"/>
                </a:ext>
              </a:extLst>
            </p:cNvPr>
            <p:cNvGrpSpPr/>
            <p:nvPr/>
          </p:nvGrpSpPr>
          <p:grpSpPr>
            <a:xfrm>
              <a:off x="6851413" y="4494146"/>
              <a:ext cx="3054770" cy="72887"/>
              <a:chOff x="6851413" y="4494146"/>
              <a:chExt cx="3054770" cy="72887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C2D5D2F0-09B1-BC9E-0A18-53260E2A8F6F}"/>
                  </a:ext>
                </a:extLst>
              </p:cNvPr>
              <p:cNvSpPr/>
              <p:nvPr/>
            </p:nvSpPr>
            <p:spPr>
              <a:xfrm>
                <a:off x="6851413" y="4567034"/>
                <a:ext cx="3054770" cy="8687"/>
              </a:xfrm>
              <a:custGeom>
                <a:avLst/>
                <a:gdLst>
                  <a:gd name="connsiteX0" fmla="*/ 0 w 3054770"/>
                  <a:gd name="connsiteY0" fmla="*/ 0 h 8687"/>
                  <a:gd name="connsiteX1" fmla="*/ 3054770 w 3054770"/>
                  <a:gd name="connsiteY1" fmla="*/ 0 h 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54770" h="8687">
                    <a:moveTo>
                      <a:pt x="0" y="0"/>
                    </a:moveTo>
                    <a:lnTo>
                      <a:pt x="3054770" y="0"/>
                    </a:lnTo>
                  </a:path>
                </a:pathLst>
              </a:custGeom>
              <a:ln w="2605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12">
                <a:extLst>
                  <a:ext uri="{FF2B5EF4-FFF2-40B4-BE49-F238E27FC236}">
                    <a16:creationId xmlns:a16="http://schemas.microsoft.com/office/drawing/2014/main" id="{88ADA99C-7B10-58F2-7BCB-0CF01090C7BF}"/>
                  </a:ext>
                </a:extLst>
              </p:cNvPr>
              <p:cNvGrpSpPr/>
              <p:nvPr/>
            </p:nvGrpSpPr>
            <p:grpSpPr>
              <a:xfrm>
                <a:off x="6851413" y="4494146"/>
                <a:ext cx="3054770" cy="72887"/>
                <a:chOff x="6851413" y="4494146"/>
                <a:chExt cx="3054770" cy="72887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4764734-4488-2BFC-42CD-56A364881B04}"/>
                    </a:ext>
                  </a:extLst>
                </p:cNvPr>
                <p:cNvSpPr/>
                <p:nvPr/>
              </p:nvSpPr>
              <p:spPr>
                <a:xfrm>
                  <a:off x="6851413" y="4494146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868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AA1D54B-7739-28E1-54F3-68F871BC026D}"/>
                    </a:ext>
                  </a:extLst>
                </p:cNvPr>
                <p:cNvSpPr/>
                <p:nvPr/>
              </p:nvSpPr>
              <p:spPr>
                <a:xfrm>
                  <a:off x="7869641" y="4494146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E5D9C2A7-D6D5-70DB-2871-C41B7C96379E}"/>
                    </a:ext>
                  </a:extLst>
                </p:cNvPr>
                <p:cNvSpPr/>
                <p:nvPr/>
              </p:nvSpPr>
              <p:spPr>
                <a:xfrm>
                  <a:off x="8887956" y="4494146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4B32D2A4-D5E4-4E9B-3B7E-5F21A23E8133}"/>
                    </a:ext>
                  </a:extLst>
                </p:cNvPr>
                <p:cNvSpPr/>
                <p:nvPr/>
              </p:nvSpPr>
              <p:spPr>
                <a:xfrm>
                  <a:off x="9906184" y="4494146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868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aphic 12">
              <a:extLst>
                <a:ext uri="{FF2B5EF4-FFF2-40B4-BE49-F238E27FC236}">
                  <a16:creationId xmlns:a16="http://schemas.microsoft.com/office/drawing/2014/main" id="{FE8F3FA5-0D7C-CB4B-5232-A6D1E20DAC9F}"/>
                </a:ext>
              </a:extLst>
            </p:cNvPr>
            <p:cNvGrpSpPr/>
            <p:nvPr/>
          </p:nvGrpSpPr>
          <p:grpSpPr>
            <a:xfrm>
              <a:off x="6656713" y="1583318"/>
              <a:ext cx="271035" cy="3063553"/>
              <a:chOff x="6656713" y="1583318"/>
              <a:chExt cx="271035" cy="3063553"/>
            </a:xfrm>
            <a:solidFill>
              <a:srgbClr val="000000"/>
            </a:solidFill>
          </p:grpSpPr>
          <p:grpSp>
            <p:nvGrpSpPr>
              <p:cNvPr id="23" name="Graphic 12">
                <a:extLst>
                  <a:ext uri="{FF2B5EF4-FFF2-40B4-BE49-F238E27FC236}">
                    <a16:creationId xmlns:a16="http://schemas.microsoft.com/office/drawing/2014/main" id="{FFAE37D6-13C6-8051-4B7F-270A5F32E1F5}"/>
                  </a:ext>
                </a:extLst>
              </p:cNvPr>
              <p:cNvGrpSpPr/>
              <p:nvPr/>
            </p:nvGrpSpPr>
            <p:grpSpPr>
              <a:xfrm>
                <a:off x="6656713" y="1583318"/>
                <a:ext cx="156316" cy="3063553"/>
                <a:chOff x="6656713" y="1583318"/>
                <a:chExt cx="156316" cy="3063553"/>
              </a:xfrm>
              <a:solidFill>
                <a:srgbClr val="000000"/>
              </a:solidFill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4DADEF9-B605-1FC9-BB44-FCA48B3642B6}"/>
                    </a:ext>
                  </a:extLst>
                </p:cNvPr>
                <p:cNvSpPr txBox="1"/>
                <p:nvPr/>
              </p:nvSpPr>
              <p:spPr>
                <a:xfrm>
                  <a:off x="6638741" y="4453464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0613217-F28B-E80A-23BF-1A329CBDEF17}"/>
                    </a:ext>
                  </a:extLst>
                </p:cNvPr>
                <p:cNvSpPr txBox="1"/>
                <p:nvPr/>
              </p:nvSpPr>
              <p:spPr>
                <a:xfrm>
                  <a:off x="6565273" y="4088938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4FE4219-19F1-73E4-BBCB-6482A64AFF5E}"/>
                    </a:ext>
                  </a:extLst>
                </p:cNvPr>
                <p:cNvSpPr txBox="1"/>
                <p:nvPr/>
              </p:nvSpPr>
              <p:spPr>
                <a:xfrm>
                  <a:off x="6565273" y="3724498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20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8DBA693-7133-07EA-134C-5740FF52C321}"/>
                    </a:ext>
                  </a:extLst>
                </p:cNvPr>
                <p:cNvSpPr txBox="1"/>
                <p:nvPr/>
              </p:nvSpPr>
              <p:spPr>
                <a:xfrm>
                  <a:off x="6565273" y="3359971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30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077BC3A-1F4B-C0DA-C2CD-8D5DDE50F204}"/>
                    </a:ext>
                  </a:extLst>
                </p:cNvPr>
                <p:cNvSpPr txBox="1"/>
                <p:nvPr/>
              </p:nvSpPr>
              <p:spPr>
                <a:xfrm>
                  <a:off x="6565273" y="2995531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40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A5D550F-E92C-6179-0E3B-C3F20CA49C7E}"/>
                    </a:ext>
                  </a:extLst>
                </p:cNvPr>
                <p:cNvSpPr txBox="1"/>
                <p:nvPr/>
              </p:nvSpPr>
              <p:spPr>
                <a:xfrm>
                  <a:off x="6565273" y="2631005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50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CD85F80-D0D4-8832-FB9A-9996CEBAB779}"/>
                    </a:ext>
                  </a:extLst>
                </p:cNvPr>
                <p:cNvSpPr txBox="1"/>
                <p:nvPr/>
              </p:nvSpPr>
              <p:spPr>
                <a:xfrm>
                  <a:off x="6565273" y="2266565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60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D174377-12AC-4E21-2B81-9FE341937CA9}"/>
                    </a:ext>
                  </a:extLst>
                </p:cNvPr>
                <p:cNvSpPr txBox="1"/>
                <p:nvPr/>
              </p:nvSpPr>
              <p:spPr>
                <a:xfrm>
                  <a:off x="6565273" y="1902038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70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5E25F82-B65F-9D47-4591-6ED930D96E4E}"/>
                    </a:ext>
                  </a:extLst>
                </p:cNvPr>
                <p:cNvSpPr txBox="1"/>
                <p:nvPr/>
              </p:nvSpPr>
              <p:spPr>
                <a:xfrm>
                  <a:off x="6565273" y="1537598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80</a:t>
                  </a:r>
                </a:p>
              </p:txBody>
            </p:sp>
          </p:grp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D72BD7F-A03F-8AF7-6366-55F102134C7E}"/>
                  </a:ext>
                </a:extLst>
              </p:cNvPr>
              <p:cNvSpPr/>
              <p:nvPr/>
            </p:nvSpPr>
            <p:spPr>
              <a:xfrm>
                <a:off x="6851413" y="1651254"/>
                <a:ext cx="8684" cy="2915779"/>
              </a:xfrm>
              <a:custGeom>
                <a:avLst/>
                <a:gdLst>
                  <a:gd name="connsiteX0" fmla="*/ 0 w 8684"/>
                  <a:gd name="connsiteY0" fmla="*/ 2915779 h 2915779"/>
                  <a:gd name="connsiteX1" fmla="*/ 0 w 8684"/>
                  <a:gd name="connsiteY1" fmla="*/ 0 h 291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4" h="2915779">
                    <a:moveTo>
                      <a:pt x="0" y="2915779"/>
                    </a:moveTo>
                    <a:lnTo>
                      <a:pt x="0" y="0"/>
                    </a:lnTo>
                  </a:path>
                </a:pathLst>
              </a:custGeom>
              <a:ln w="2605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aphic 12">
                <a:extLst>
                  <a:ext uri="{FF2B5EF4-FFF2-40B4-BE49-F238E27FC236}">
                    <a16:creationId xmlns:a16="http://schemas.microsoft.com/office/drawing/2014/main" id="{3826EE2E-B3C1-9ED6-B46E-E4656362ECC3}"/>
                  </a:ext>
                </a:extLst>
              </p:cNvPr>
              <p:cNvGrpSpPr/>
              <p:nvPr/>
            </p:nvGrpSpPr>
            <p:grpSpPr>
              <a:xfrm>
                <a:off x="6851413" y="1651254"/>
                <a:ext cx="76334" cy="2915779"/>
                <a:chOff x="6851413" y="1651254"/>
                <a:chExt cx="76334" cy="2915779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1517330-32D0-D691-8217-05802EB4CC71}"/>
                    </a:ext>
                  </a:extLst>
                </p:cNvPr>
                <p:cNvSpPr/>
                <p:nvPr/>
              </p:nvSpPr>
              <p:spPr>
                <a:xfrm>
                  <a:off x="6851413" y="4567034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868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22EB42F-5995-DE76-85B2-E52C75050375}"/>
                    </a:ext>
                  </a:extLst>
                </p:cNvPr>
                <p:cNvSpPr/>
                <p:nvPr/>
              </p:nvSpPr>
              <p:spPr>
                <a:xfrm>
                  <a:off x="6851413" y="4202594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B5560D33-6E18-07BF-A12B-57544DBEEFFA}"/>
                    </a:ext>
                  </a:extLst>
                </p:cNvPr>
                <p:cNvSpPr/>
                <p:nvPr/>
              </p:nvSpPr>
              <p:spPr>
                <a:xfrm>
                  <a:off x="6851413" y="383806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6EAA1BC3-F102-ED11-67B9-7B24D623B2D1}"/>
                    </a:ext>
                  </a:extLst>
                </p:cNvPr>
                <p:cNvSpPr/>
                <p:nvPr/>
              </p:nvSpPr>
              <p:spPr>
                <a:xfrm>
                  <a:off x="6851413" y="347362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C7D073C-5A0E-DCFF-60D8-87E99CF88F4B}"/>
                    </a:ext>
                  </a:extLst>
                </p:cNvPr>
                <p:cNvSpPr/>
                <p:nvPr/>
              </p:nvSpPr>
              <p:spPr>
                <a:xfrm>
                  <a:off x="6851413" y="3109101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817AEEE-5696-1CBF-5B31-BFA02A289E00}"/>
                    </a:ext>
                  </a:extLst>
                </p:cNvPr>
                <p:cNvSpPr/>
                <p:nvPr/>
              </p:nvSpPr>
              <p:spPr>
                <a:xfrm>
                  <a:off x="6851413" y="2744661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D32AC4E5-7DAF-5BC8-25B6-D33B18C675A2}"/>
                    </a:ext>
                  </a:extLst>
                </p:cNvPr>
                <p:cNvSpPr/>
                <p:nvPr/>
              </p:nvSpPr>
              <p:spPr>
                <a:xfrm>
                  <a:off x="6851413" y="2380221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3BCBA55-3D20-6773-1BA8-571A405130A3}"/>
                    </a:ext>
                  </a:extLst>
                </p:cNvPr>
                <p:cNvSpPr/>
                <p:nvPr/>
              </p:nvSpPr>
              <p:spPr>
                <a:xfrm>
                  <a:off x="6851413" y="2015694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8F63519-1C9E-8846-A2FD-2B25C5C44398}"/>
                    </a:ext>
                  </a:extLst>
                </p:cNvPr>
                <p:cNvSpPr/>
                <p:nvPr/>
              </p:nvSpPr>
              <p:spPr>
                <a:xfrm>
                  <a:off x="6851413" y="1651254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aphic 12">
              <a:extLst>
                <a:ext uri="{FF2B5EF4-FFF2-40B4-BE49-F238E27FC236}">
                  <a16:creationId xmlns:a16="http://schemas.microsoft.com/office/drawing/2014/main" id="{9C3D27CF-5429-73F6-C182-DE709829035E}"/>
                </a:ext>
              </a:extLst>
            </p:cNvPr>
            <p:cNvGrpSpPr/>
            <p:nvPr/>
          </p:nvGrpSpPr>
          <p:grpSpPr>
            <a:xfrm>
              <a:off x="6993922" y="2525997"/>
              <a:ext cx="2769666" cy="2041123"/>
              <a:chOff x="6993922" y="2525997"/>
              <a:chExt cx="2769666" cy="2041123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34CCA830-8429-17BE-686C-08DC321167E8}"/>
                  </a:ext>
                </a:extLst>
              </p:cNvPr>
              <p:cNvSpPr/>
              <p:nvPr/>
            </p:nvSpPr>
            <p:spPr>
              <a:xfrm>
                <a:off x="6993922" y="3583003"/>
                <a:ext cx="733124" cy="36487"/>
              </a:xfrm>
              <a:custGeom>
                <a:avLst/>
                <a:gdLst>
                  <a:gd name="connsiteX0" fmla="*/ 0 w 733124"/>
                  <a:gd name="connsiteY0" fmla="*/ 0 h 36487"/>
                  <a:gd name="connsiteX1" fmla="*/ 733124 w 733124"/>
                  <a:gd name="connsiteY1" fmla="*/ 0 h 36487"/>
                  <a:gd name="connsiteX2" fmla="*/ 733124 w 733124"/>
                  <a:gd name="connsiteY2" fmla="*/ 36488 h 36487"/>
                  <a:gd name="connsiteX3" fmla="*/ 0 w 733124"/>
                  <a:gd name="connsiteY3" fmla="*/ 36488 h 3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36487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36488"/>
                    </a:lnTo>
                    <a:lnTo>
                      <a:pt x="0" y="36488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74CB862-E049-1CBF-07C0-8EA59F99F222}"/>
                  </a:ext>
                </a:extLst>
              </p:cNvPr>
              <p:cNvSpPr/>
              <p:nvPr/>
            </p:nvSpPr>
            <p:spPr>
              <a:xfrm>
                <a:off x="8012237" y="3583003"/>
                <a:ext cx="733124" cy="109375"/>
              </a:xfrm>
              <a:custGeom>
                <a:avLst/>
                <a:gdLst>
                  <a:gd name="connsiteX0" fmla="*/ 0 w 733124"/>
                  <a:gd name="connsiteY0" fmla="*/ 0 h 109375"/>
                  <a:gd name="connsiteX1" fmla="*/ 733124 w 733124"/>
                  <a:gd name="connsiteY1" fmla="*/ 0 h 109375"/>
                  <a:gd name="connsiteX2" fmla="*/ 733124 w 733124"/>
                  <a:gd name="connsiteY2" fmla="*/ 109375 h 109375"/>
                  <a:gd name="connsiteX3" fmla="*/ 0 w 733124"/>
                  <a:gd name="connsiteY3" fmla="*/ 109375 h 1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109375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109375"/>
                    </a:lnTo>
                    <a:lnTo>
                      <a:pt x="0" y="109375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7E4579-2C26-62B5-C0DC-90BF85BF1341}"/>
                  </a:ext>
                </a:extLst>
              </p:cNvPr>
              <p:cNvSpPr/>
              <p:nvPr/>
            </p:nvSpPr>
            <p:spPr>
              <a:xfrm>
                <a:off x="6993922" y="3619403"/>
                <a:ext cx="733124" cy="145775"/>
              </a:xfrm>
              <a:custGeom>
                <a:avLst/>
                <a:gdLst>
                  <a:gd name="connsiteX0" fmla="*/ 0 w 733124"/>
                  <a:gd name="connsiteY0" fmla="*/ 0 h 145775"/>
                  <a:gd name="connsiteX1" fmla="*/ 733124 w 733124"/>
                  <a:gd name="connsiteY1" fmla="*/ 0 h 145775"/>
                  <a:gd name="connsiteX2" fmla="*/ 733124 w 733124"/>
                  <a:gd name="connsiteY2" fmla="*/ 145776 h 145775"/>
                  <a:gd name="connsiteX3" fmla="*/ 0 w 733124"/>
                  <a:gd name="connsiteY3" fmla="*/ 145776 h 14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145775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145776"/>
                    </a:lnTo>
                    <a:lnTo>
                      <a:pt x="0" y="145776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E481029-E1F4-0281-2172-142287AA4704}"/>
                  </a:ext>
                </a:extLst>
              </p:cNvPr>
              <p:cNvSpPr/>
              <p:nvPr/>
            </p:nvSpPr>
            <p:spPr>
              <a:xfrm>
                <a:off x="8012237" y="3692291"/>
                <a:ext cx="733124" cy="109375"/>
              </a:xfrm>
              <a:custGeom>
                <a:avLst/>
                <a:gdLst>
                  <a:gd name="connsiteX0" fmla="*/ 0 w 733124"/>
                  <a:gd name="connsiteY0" fmla="*/ 0 h 109375"/>
                  <a:gd name="connsiteX1" fmla="*/ 733124 w 733124"/>
                  <a:gd name="connsiteY1" fmla="*/ 0 h 109375"/>
                  <a:gd name="connsiteX2" fmla="*/ 733124 w 733124"/>
                  <a:gd name="connsiteY2" fmla="*/ 109375 h 109375"/>
                  <a:gd name="connsiteX3" fmla="*/ 0 w 733124"/>
                  <a:gd name="connsiteY3" fmla="*/ 109375 h 1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109375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109375"/>
                    </a:lnTo>
                    <a:lnTo>
                      <a:pt x="0" y="109375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90C7BA9-33FA-9A94-058D-16C7E6FE408B}"/>
                  </a:ext>
                </a:extLst>
              </p:cNvPr>
              <p:cNvSpPr/>
              <p:nvPr/>
            </p:nvSpPr>
            <p:spPr>
              <a:xfrm>
                <a:off x="6993922" y="3765179"/>
                <a:ext cx="733124" cy="291551"/>
              </a:xfrm>
              <a:custGeom>
                <a:avLst/>
                <a:gdLst>
                  <a:gd name="connsiteX0" fmla="*/ 0 w 733124"/>
                  <a:gd name="connsiteY0" fmla="*/ 0 h 291551"/>
                  <a:gd name="connsiteX1" fmla="*/ 733124 w 733124"/>
                  <a:gd name="connsiteY1" fmla="*/ 0 h 291551"/>
                  <a:gd name="connsiteX2" fmla="*/ 733124 w 733124"/>
                  <a:gd name="connsiteY2" fmla="*/ 291552 h 291551"/>
                  <a:gd name="connsiteX3" fmla="*/ 0 w 733124"/>
                  <a:gd name="connsiteY3" fmla="*/ 291552 h 29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291551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291552"/>
                    </a:lnTo>
                    <a:lnTo>
                      <a:pt x="0" y="291552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aphic 12">
                <a:extLst>
                  <a:ext uri="{FF2B5EF4-FFF2-40B4-BE49-F238E27FC236}">
                    <a16:creationId xmlns:a16="http://schemas.microsoft.com/office/drawing/2014/main" id="{7654D4F7-48EE-E5B2-EF41-AB86F259AAF3}"/>
                  </a:ext>
                </a:extLst>
              </p:cNvPr>
              <p:cNvGrpSpPr/>
              <p:nvPr/>
            </p:nvGrpSpPr>
            <p:grpSpPr>
              <a:xfrm>
                <a:off x="6993922" y="2525997"/>
                <a:ext cx="2769666" cy="2041123"/>
                <a:chOff x="6993922" y="2525997"/>
                <a:chExt cx="2769666" cy="2041123"/>
              </a:xfrm>
              <a:noFill/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1EF2EB1-D33C-A699-96C9-EA2ECE2A627B}"/>
                    </a:ext>
                  </a:extLst>
                </p:cNvPr>
                <p:cNvSpPr/>
                <p:nvPr/>
              </p:nvSpPr>
              <p:spPr>
                <a:xfrm>
                  <a:off x="6993922" y="4056818"/>
                  <a:ext cx="733124" cy="510302"/>
                </a:xfrm>
                <a:custGeom>
                  <a:avLst/>
                  <a:gdLst>
                    <a:gd name="connsiteX0" fmla="*/ 0 w 733124"/>
                    <a:gd name="connsiteY0" fmla="*/ 0 h 510302"/>
                    <a:gd name="connsiteX1" fmla="*/ 733124 w 733124"/>
                    <a:gd name="connsiteY1" fmla="*/ 0 h 510302"/>
                    <a:gd name="connsiteX2" fmla="*/ 733124 w 733124"/>
                    <a:gd name="connsiteY2" fmla="*/ 510302 h 510302"/>
                    <a:gd name="connsiteX3" fmla="*/ 0 w 733124"/>
                    <a:gd name="connsiteY3" fmla="*/ 510302 h 51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24" h="510302">
                      <a:moveTo>
                        <a:pt x="0" y="0"/>
                      </a:moveTo>
                      <a:lnTo>
                        <a:pt x="733124" y="0"/>
                      </a:lnTo>
                      <a:lnTo>
                        <a:pt x="733124" y="510302"/>
                      </a:lnTo>
                      <a:lnTo>
                        <a:pt x="0" y="510302"/>
                      </a:lnTo>
                      <a:close/>
                    </a:path>
                  </a:pathLst>
                </a:custGeom>
                <a:noFill/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76F6EC1-18A1-3CAB-F3A3-69C1A504E864}"/>
                    </a:ext>
                  </a:extLst>
                </p:cNvPr>
                <p:cNvSpPr/>
                <p:nvPr/>
              </p:nvSpPr>
              <p:spPr>
                <a:xfrm>
                  <a:off x="8012237" y="3801666"/>
                  <a:ext cx="733124" cy="765367"/>
                </a:xfrm>
                <a:custGeom>
                  <a:avLst/>
                  <a:gdLst>
                    <a:gd name="connsiteX0" fmla="*/ 0 w 733124"/>
                    <a:gd name="connsiteY0" fmla="*/ 0 h 765367"/>
                    <a:gd name="connsiteX1" fmla="*/ 733124 w 733124"/>
                    <a:gd name="connsiteY1" fmla="*/ 0 h 765367"/>
                    <a:gd name="connsiteX2" fmla="*/ 733124 w 733124"/>
                    <a:gd name="connsiteY2" fmla="*/ 765367 h 765367"/>
                    <a:gd name="connsiteX3" fmla="*/ 0 w 733124"/>
                    <a:gd name="connsiteY3" fmla="*/ 765367 h 76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24" h="765367">
                      <a:moveTo>
                        <a:pt x="0" y="0"/>
                      </a:moveTo>
                      <a:lnTo>
                        <a:pt x="733124" y="0"/>
                      </a:lnTo>
                      <a:lnTo>
                        <a:pt x="733124" y="765367"/>
                      </a:lnTo>
                      <a:lnTo>
                        <a:pt x="0" y="765367"/>
                      </a:lnTo>
                      <a:close/>
                    </a:path>
                  </a:pathLst>
                </a:custGeom>
                <a:noFill/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11EF18A-5CE3-9B8F-F6C3-A6FB7D7867EC}"/>
                    </a:ext>
                  </a:extLst>
                </p:cNvPr>
                <p:cNvSpPr/>
                <p:nvPr/>
              </p:nvSpPr>
              <p:spPr>
                <a:xfrm>
                  <a:off x="9030464" y="2525997"/>
                  <a:ext cx="733124" cy="2041036"/>
                </a:xfrm>
                <a:custGeom>
                  <a:avLst/>
                  <a:gdLst>
                    <a:gd name="connsiteX0" fmla="*/ 0 w 733124"/>
                    <a:gd name="connsiteY0" fmla="*/ 0 h 2041036"/>
                    <a:gd name="connsiteX1" fmla="*/ 733124 w 733124"/>
                    <a:gd name="connsiteY1" fmla="*/ 0 h 2041036"/>
                    <a:gd name="connsiteX2" fmla="*/ 733124 w 733124"/>
                    <a:gd name="connsiteY2" fmla="*/ 2041037 h 2041036"/>
                    <a:gd name="connsiteX3" fmla="*/ 0 w 733124"/>
                    <a:gd name="connsiteY3" fmla="*/ 2041037 h 204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24" h="2041036">
                      <a:moveTo>
                        <a:pt x="0" y="0"/>
                      </a:moveTo>
                      <a:lnTo>
                        <a:pt x="733124" y="0"/>
                      </a:lnTo>
                      <a:lnTo>
                        <a:pt x="733124" y="2041037"/>
                      </a:lnTo>
                      <a:lnTo>
                        <a:pt x="0" y="2041037"/>
                      </a:lnTo>
                      <a:close/>
                    </a:path>
                  </a:pathLst>
                </a:custGeom>
                <a:noFill/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aphic 12">
              <a:extLst>
                <a:ext uri="{FF2B5EF4-FFF2-40B4-BE49-F238E27FC236}">
                  <a16:creationId xmlns:a16="http://schemas.microsoft.com/office/drawing/2014/main" id="{BB99AEEB-20FE-2263-2CB1-D7B5617435D9}"/>
                </a:ext>
              </a:extLst>
            </p:cNvPr>
            <p:cNvGrpSpPr/>
            <p:nvPr/>
          </p:nvGrpSpPr>
          <p:grpSpPr>
            <a:xfrm>
              <a:off x="7316715" y="4598395"/>
              <a:ext cx="2143011" cy="147687"/>
              <a:chOff x="7316715" y="4598395"/>
              <a:chExt cx="2143011" cy="147687"/>
            </a:xfrm>
            <a:solidFill>
              <a:srgbClr val="000000"/>
            </a:solidFill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6E56C8-D1EF-0F64-BC74-157191B6368D}"/>
                  </a:ext>
                </a:extLst>
              </p:cNvPr>
              <p:cNvSpPr txBox="1"/>
              <p:nvPr/>
            </p:nvSpPr>
            <p:spPr>
              <a:xfrm>
                <a:off x="9264076" y="4552675"/>
                <a:ext cx="287090" cy="23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54B49F-ED99-5C9D-1C84-8A43813F21B6}"/>
                  </a:ext>
                </a:extLst>
              </p:cNvPr>
              <p:cNvSpPr txBox="1"/>
              <p:nvPr/>
            </p:nvSpPr>
            <p:spPr>
              <a:xfrm>
                <a:off x="8248540" y="4552675"/>
                <a:ext cx="278406" cy="23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B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AE2020-E940-31A0-5145-A41E67725B3B}"/>
                  </a:ext>
                </a:extLst>
              </p:cNvPr>
              <p:cNvSpPr txBox="1"/>
              <p:nvPr/>
            </p:nvSpPr>
            <p:spPr>
              <a:xfrm>
                <a:off x="7225275" y="4552675"/>
                <a:ext cx="278406" cy="23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A</a:t>
                </a:r>
              </a:p>
            </p:txBody>
          </p:sp>
        </p:grpSp>
      </p:grpSp>
      <p:grpSp>
        <p:nvGrpSpPr>
          <p:cNvPr id="50" name="Graphic 12">
            <a:extLst>
              <a:ext uri="{FF2B5EF4-FFF2-40B4-BE49-F238E27FC236}">
                <a16:creationId xmlns:a16="http://schemas.microsoft.com/office/drawing/2014/main" id="{A93DA1F2-2DA3-2E1F-C95D-B0905719BA6C}"/>
              </a:ext>
            </a:extLst>
          </p:cNvPr>
          <p:cNvGrpSpPr/>
          <p:nvPr/>
        </p:nvGrpSpPr>
        <p:grpSpPr>
          <a:xfrm>
            <a:off x="1889206" y="2052066"/>
            <a:ext cx="3249384" cy="3162764"/>
            <a:chOff x="2518843" y="1580365"/>
            <a:chExt cx="3249384" cy="3162764"/>
          </a:xfrm>
        </p:grpSpPr>
        <p:grpSp>
          <p:nvGrpSpPr>
            <p:cNvPr id="51" name="Graphic 12">
              <a:extLst>
                <a:ext uri="{FF2B5EF4-FFF2-40B4-BE49-F238E27FC236}">
                  <a16:creationId xmlns:a16="http://schemas.microsoft.com/office/drawing/2014/main" id="{F4AA1142-C41C-A595-5212-1D56E5E818A6}"/>
                </a:ext>
              </a:extLst>
            </p:cNvPr>
            <p:cNvGrpSpPr/>
            <p:nvPr/>
          </p:nvGrpSpPr>
          <p:grpSpPr>
            <a:xfrm>
              <a:off x="2713457" y="4491192"/>
              <a:ext cx="3054770" cy="72887"/>
              <a:chOff x="2713457" y="4491192"/>
              <a:chExt cx="3054770" cy="72887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676F1547-E60A-22C8-DB0A-70004C319284}"/>
                  </a:ext>
                </a:extLst>
              </p:cNvPr>
              <p:cNvSpPr/>
              <p:nvPr/>
            </p:nvSpPr>
            <p:spPr>
              <a:xfrm>
                <a:off x="2713457" y="4564080"/>
                <a:ext cx="3054770" cy="8687"/>
              </a:xfrm>
              <a:custGeom>
                <a:avLst/>
                <a:gdLst>
                  <a:gd name="connsiteX0" fmla="*/ 0 w 3054770"/>
                  <a:gd name="connsiteY0" fmla="*/ 0 h 8687"/>
                  <a:gd name="connsiteX1" fmla="*/ 3054770 w 3054770"/>
                  <a:gd name="connsiteY1" fmla="*/ 0 h 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54770" h="8687">
                    <a:moveTo>
                      <a:pt x="0" y="0"/>
                    </a:moveTo>
                    <a:lnTo>
                      <a:pt x="3054770" y="0"/>
                    </a:lnTo>
                  </a:path>
                </a:pathLst>
              </a:custGeom>
              <a:ln w="2605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5" name="Graphic 12">
                <a:extLst>
                  <a:ext uri="{FF2B5EF4-FFF2-40B4-BE49-F238E27FC236}">
                    <a16:creationId xmlns:a16="http://schemas.microsoft.com/office/drawing/2014/main" id="{3F6ED24A-BE71-2E83-F15B-9FFD35A2F7CB}"/>
                  </a:ext>
                </a:extLst>
              </p:cNvPr>
              <p:cNvGrpSpPr/>
              <p:nvPr/>
            </p:nvGrpSpPr>
            <p:grpSpPr>
              <a:xfrm>
                <a:off x="2713457" y="4491192"/>
                <a:ext cx="3054770" cy="72887"/>
                <a:chOff x="2713457" y="4491192"/>
                <a:chExt cx="3054770" cy="72887"/>
              </a:xfrm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B32EE5EE-B67B-C9D5-BF3C-9E24C4A75F3B}"/>
                    </a:ext>
                  </a:extLst>
                </p:cNvPr>
                <p:cNvSpPr/>
                <p:nvPr/>
              </p:nvSpPr>
              <p:spPr>
                <a:xfrm>
                  <a:off x="2713457" y="4491192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868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101091D-B16D-E315-3DC9-5F8144518185}"/>
                    </a:ext>
                  </a:extLst>
                </p:cNvPr>
                <p:cNvSpPr/>
                <p:nvPr/>
              </p:nvSpPr>
              <p:spPr>
                <a:xfrm>
                  <a:off x="3731685" y="4491192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8987A3F2-518E-5D60-29AF-58B47A0DD861}"/>
                    </a:ext>
                  </a:extLst>
                </p:cNvPr>
                <p:cNvSpPr/>
                <p:nvPr/>
              </p:nvSpPr>
              <p:spPr>
                <a:xfrm>
                  <a:off x="4750000" y="4491192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18E08A8B-6030-C5C5-4F21-1CBF08796A3C}"/>
                    </a:ext>
                  </a:extLst>
                </p:cNvPr>
                <p:cNvSpPr/>
                <p:nvPr/>
              </p:nvSpPr>
              <p:spPr>
                <a:xfrm>
                  <a:off x="5768227" y="4491192"/>
                  <a:ext cx="8684" cy="72887"/>
                </a:xfrm>
                <a:custGeom>
                  <a:avLst/>
                  <a:gdLst>
                    <a:gd name="connsiteX0" fmla="*/ 0 w 8684"/>
                    <a:gd name="connsiteY0" fmla="*/ 72888 h 72887"/>
                    <a:gd name="connsiteX1" fmla="*/ 0 w 8684"/>
                    <a:gd name="connsiteY1" fmla="*/ 0 h 7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84" h="72887">
                      <a:moveTo>
                        <a:pt x="0" y="72888"/>
                      </a:moveTo>
                      <a:lnTo>
                        <a:pt x="0" y="0"/>
                      </a:lnTo>
                    </a:path>
                  </a:pathLst>
                </a:custGeom>
                <a:ln w="868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" name="Graphic 12">
              <a:extLst>
                <a:ext uri="{FF2B5EF4-FFF2-40B4-BE49-F238E27FC236}">
                  <a16:creationId xmlns:a16="http://schemas.microsoft.com/office/drawing/2014/main" id="{ED7BEE1A-6F62-08EF-EE25-6DE3422B5B13}"/>
                </a:ext>
              </a:extLst>
            </p:cNvPr>
            <p:cNvGrpSpPr/>
            <p:nvPr/>
          </p:nvGrpSpPr>
          <p:grpSpPr>
            <a:xfrm>
              <a:off x="2518843" y="1580365"/>
              <a:ext cx="270948" cy="3063466"/>
              <a:chOff x="2518843" y="1580365"/>
              <a:chExt cx="270948" cy="3063466"/>
            </a:xfrm>
            <a:solidFill>
              <a:srgbClr val="000000"/>
            </a:solidFill>
          </p:grpSpPr>
          <p:grpSp>
            <p:nvGrpSpPr>
              <p:cNvPr id="67" name="Graphic 12">
                <a:extLst>
                  <a:ext uri="{FF2B5EF4-FFF2-40B4-BE49-F238E27FC236}">
                    <a16:creationId xmlns:a16="http://schemas.microsoft.com/office/drawing/2014/main" id="{54CF7566-3CDD-598A-23D0-BD709561A94A}"/>
                  </a:ext>
                </a:extLst>
              </p:cNvPr>
              <p:cNvGrpSpPr/>
              <p:nvPr/>
            </p:nvGrpSpPr>
            <p:grpSpPr>
              <a:xfrm>
                <a:off x="2518843" y="1580365"/>
                <a:ext cx="156316" cy="3063466"/>
                <a:chOff x="2518843" y="1580365"/>
                <a:chExt cx="156316" cy="3063466"/>
              </a:xfrm>
              <a:solidFill>
                <a:srgbClr val="000000"/>
              </a:solidFill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DDA6EC4-BCB5-3966-C869-7DFCCC74E7FE}"/>
                    </a:ext>
                  </a:extLst>
                </p:cNvPr>
                <p:cNvSpPr txBox="1"/>
                <p:nvPr/>
              </p:nvSpPr>
              <p:spPr>
                <a:xfrm>
                  <a:off x="2500785" y="4450424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C5D3BD3-3640-9834-3C23-B5791DF0CBBB}"/>
                    </a:ext>
                  </a:extLst>
                </p:cNvPr>
                <p:cNvSpPr txBox="1"/>
                <p:nvPr/>
              </p:nvSpPr>
              <p:spPr>
                <a:xfrm>
                  <a:off x="2500785" y="4268247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4B304D9-3429-329D-B416-4D879A60F893}"/>
                    </a:ext>
                  </a:extLst>
                </p:cNvPr>
                <p:cNvSpPr txBox="1"/>
                <p:nvPr/>
              </p:nvSpPr>
              <p:spPr>
                <a:xfrm>
                  <a:off x="2500785" y="4085984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2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99CB2938-00D3-6E58-8C9F-44066AF192F3}"/>
                    </a:ext>
                  </a:extLst>
                </p:cNvPr>
                <p:cNvSpPr txBox="1"/>
                <p:nvPr/>
              </p:nvSpPr>
              <p:spPr>
                <a:xfrm>
                  <a:off x="2500785" y="3903721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3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0B02332-E064-1E00-02BD-2E191E2D00B9}"/>
                    </a:ext>
                  </a:extLst>
                </p:cNvPr>
                <p:cNvSpPr txBox="1"/>
                <p:nvPr/>
              </p:nvSpPr>
              <p:spPr>
                <a:xfrm>
                  <a:off x="2500785" y="3721544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4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C66D2CC-EF76-F7AB-C582-6DE7B2556C62}"/>
                    </a:ext>
                  </a:extLst>
                </p:cNvPr>
                <p:cNvSpPr txBox="1"/>
                <p:nvPr/>
              </p:nvSpPr>
              <p:spPr>
                <a:xfrm>
                  <a:off x="2500785" y="3539281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5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11A0DDA9-404E-035D-A746-C11D212A9147}"/>
                    </a:ext>
                  </a:extLst>
                </p:cNvPr>
                <p:cNvSpPr txBox="1"/>
                <p:nvPr/>
              </p:nvSpPr>
              <p:spPr>
                <a:xfrm>
                  <a:off x="2500785" y="3357017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6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BD50E5A-3B43-E11A-0EF6-BB9D9C1583EC}"/>
                    </a:ext>
                  </a:extLst>
                </p:cNvPr>
                <p:cNvSpPr txBox="1"/>
                <p:nvPr/>
              </p:nvSpPr>
              <p:spPr>
                <a:xfrm>
                  <a:off x="2500785" y="3174841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7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F0B20463-D37A-B863-0A49-EE0E329D8F34}"/>
                    </a:ext>
                  </a:extLst>
                </p:cNvPr>
                <p:cNvSpPr txBox="1"/>
                <p:nvPr/>
              </p:nvSpPr>
              <p:spPr>
                <a:xfrm>
                  <a:off x="2500785" y="2992578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8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F3EEF21-C1FD-A1AA-A6BA-11299004E170}"/>
                    </a:ext>
                  </a:extLst>
                </p:cNvPr>
                <p:cNvSpPr txBox="1"/>
                <p:nvPr/>
              </p:nvSpPr>
              <p:spPr>
                <a:xfrm>
                  <a:off x="2500785" y="2810314"/>
                  <a:ext cx="261038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9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1DBCD07-E725-467A-980B-29F3957C10BB}"/>
                    </a:ext>
                  </a:extLst>
                </p:cNvPr>
                <p:cNvSpPr txBox="1"/>
                <p:nvPr/>
              </p:nvSpPr>
              <p:spPr>
                <a:xfrm>
                  <a:off x="2427403" y="2628051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974FA30-BF83-7847-F320-87A26A57581D}"/>
                    </a:ext>
                  </a:extLst>
                </p:cNvPr>
                <p:cNvSpPr txBox="1"/>
                <p:nvPr/>
              </p:nvSpPr>
              <p:spPr>
                <a:xfrm>
                  <a:off x="2427403" y="2445874"/>
                  <a:ext cx="330512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11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8B51150-D375-3D83-22AF-944E04342861}"/>
                    </a:ext>
                  </a:extLst>
                </p:cNvPr>
                <p:cNvSpPr txBox="1"/>
                <p:nvPr/>
              </p:nvSpPr>
              <p:spPr>
                <a:xfrm>
                  <a:off x="2427403" y="2263611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12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736D30B-8DE4-7296-48D8-13B4A02F0EC1}"/>
                    </a:ext>
                  </a:extLst>
                </p:cNvPr>
                <p:cNvSpPr txBox="1"/>
                <p:nvPr/>
              </p:nvSpPr>
              <p:spPr>
                <a:xfrm>
                  <a:off x="2427403" y="2081348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13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39DFF39-A8D2-859A-1FEA-4FB84976B6FE}"/>
                    </a:ext>
                  </a:extLst>
                </p:cNvPr>
                <p:cNvSpPr txBox="1"/>
                <p:nvPr/>
              </p:nvSpPr>
              <p:spPr>
                <a:xfrm>
                  <a:off x="2427403" y="1899084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14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58B38E9-5FB4-87A8-A0BD-981037CAB86E}"/>
                    </a:ext>
                  </a:extLst>
                </p:cNvPr>
                <p:cNvSpPr txBox="1"/>
                <p:nvPr/>
              </p:nvSpPr>
              <p:spPr>
                <a:xfrm>
                  <a:off x="2427403" y="1716908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15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A0D13E4-CFC6-CF11-BB26-28B9F7178B66}"/>
                    </a:ext>
                  </a:extLst>
                </p:cNvPr>
                <p:cNvSpPr txBox="1"/>
                <p:nvPr/>
              </p:nvSpPr>
              <p:spPr>
                <a:xfrm>
                  <a:off x="2427403" y="1534645"/>
                  <a:ext cx="339196" cy="239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spc="0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16</a:t>
                  </a:r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2895E62-0D52-ED0E-F2EB-62C9A68DBB82}"/>
                  </a:ext>
                </a:extLst>
              </p:cNvPr>
              <p:cNvSpPr/>
              <p:nvPr/>
            </p:nvSpPr>
            <p:spPr>
              <a:xfrm>
                <a:off x="2713457" y="1648301"/>
                <a:ext cx="8684" cy="2915779"/>
              </a:xfrm>
              <a:custGeom>
                <a:avLst/>
                <a:gdLst>
                  <a:gd name="connsiteX0" fmla="*/ 0 w 8684"/>
                  <a:gd name="connsiteY0" fmla="*/ 2915779 h 2915779"/>
                  <a:gd name="connsiteX1" fmla="*/ 0 w 8684"/>
                  <a:gd name="connsiteY1" fmla="*/ 0 h 291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4" h="2915779">
                    <a:moveTo>
                      <a:pt x="0" y="2915779"/>
                    </a:moveTo>
                    <a:lnTo>
                      <a:pt x="0" y="0"/>
                    </a:lnTo>
                  </a:path>
                </a:pathLst>
              </a:custGeom>
              <a:ln w="2605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0976AFD1-652F-B252-60C9-779EDBCB7B36}"/>
                  </a:ext>
                </a:extLst>
              </p:cNvPr>
              <p:cNvGrpSpPr/>
              <p:nvPr/>
            </p:nvGrpSpPr>
            <p:grpSpPr>
              <a:xfrm>
                <a:off x="2713457" y="1648301"/>
                <a:ext cx="76334" cy="2915779"/>
                <a:chOff x="2713457" y="1648301"/>
                <a:chExt cx="76334" cy="2915779"/>
              </a:xfrm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9EA63BE-5D03-54E0-690E-345B9CDF9A40}"/>
                    </a:ext>
                  </a:extLst>
                </p:cNvPr>
                <p:cNvSpPr/>
                <p:nvPr/>
              </p:nvSpPr>
              <p:spPr>
                <a:xfrm>
                  <a:off x="2713457" y="4564080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868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4C1E4BF1-C98E-38F6-555B-86CA953D7F94}"/>
                    </a:ext>
                  </a:extLst>
                </p:cNvPr>
                <p:cNvSpPr/>
                <p:nvPr/>
              </p:nvSpPr>
              <p:spPr>
                <a:xfrm>
                  <a:off x="2713457" y="4381816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7ADCF7C1-5A93-C691-6FCE-A45AB85AAFC7}"/>
                    </a:ext>
                  </a:extLst>
                </p:cNvPr>
                <p:cNvSpPr/>
                <p:nvPr/>
              </p:nvSpPr>
              <p:spPr>
                <a:xfrm>
                  <a:off x="2713457" y="4199640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33542EA3-62C7-5E94-D0BA-8CEFDFED1B93}"/>
                    </a:ext>
                  </a:extLst>
                </p:cNvPr>
                <p:cNvSpPr/>
                <p:nvPr/>
              </p:nvSpPr>
              <p:spPr>
                <a:xfrm>
                  <a:off x="2713457" y="401737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AA4557A-937C-214F-FB1F-5CF7C09FDC15}"/>
                    </a:ext>
                  </a:extLst>
                </p:cNvPr>
                <p:cNvSpPr/>
                <p:nvPr/>
              </p:nvSpPr>
              <p:spPr>
                <a:xfrm>
                  <a:off x="2713457" y="3835113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58A55571-D5BD-38EF-E8B8-77CA14F6B09A}"/>
                    </a:ext>
                  </a:extLst>
                </p:cNvPr>
                <p:cNvSpPr/>
                <p:nvPr/>
              </p:nvSpPr>
              <p:spPr>
                <a:xfrm>
                  <a:off x="2713457" y="365293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E66B9E39-CD3E-7E5F-69EA-7C60171BF5F9}"/>
                    </a:ext>
                  </a:extLst>
                </p:cNvPr>
                <p:cNvSpPr/>
                <p:nvPr/>
              </p:nvSpPr>
              <p:spPr>
                <a:xfrm>
                  <a:off x="2713457" y="3470673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F59E498B-5EAC-7DE1-251F-77F0B9C74845}"/>
                    </a:ext>
                  </a:extLst>
                </p:cNvPr>
                <p:cNvSpPr/>
                <p:nvPr/>
              </p:nvSpPr>
              <p:spPr>
                <a:xfrm>
                  <a:off x="2713457" y="3288410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33A29282-C9D1-6EDB-0086-B28007F395C1}"/>
                    </a:ext>
                  </a:extLst>
                </p:cNvPr>
                <p:cNvSpPr/>
                <p:nvPr/>
              </p:nvSpPr>
              <p:spPr>
                <a:xfrm>
                  <a:off x="2713457" y="310614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39BF128C-2C41-451A-3238-DAE8D414CF33}"/>
                    </a:ext>
                  </a:extLst>
                </p:cNvPr>
                <p:cNvSpPr/>
                <p:nvPr/>
              </p:nvSpPr>
              <p:spPr>
                <a:xfrm>
                  <a:off x="2713457" y="2923970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3752F41C-FB4B-79C3-8952-9F5DD85B5A09}"/>
                    </a:ext>
                  </a:extLst>
                </p:cNvPr>
                <p:cNvSpPr/>
                <p:nvPr/>
              </p:nvSpPr>
              <p:spPr>
                <a:xfrm>
                  <a:off x="2713457" y="274170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897626B4-BBCE-8C28-4EBB-A7AE6C48C7BF}"/>
                    </a:ext>
                  </a:extLst>
                </p:cNvPr>
                <p:cNvSpPr/>
                <p:nvPr/>
              </p:nvSpPr>
              <p:spPr>
                <a:xfrm>
                  <a:off x="2713457" y="2559444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45419035-E315-0BB5-02C0-E3086E6B5284}"/>
                    </a:ext>
                  </a:extLst>
                </p:cNvPr>
                <p:cNvSpPr/>
                <p:nvPr/>
              </p:nvSpPr>
              <p:spPr>
                <a:xfrm>
                  <a:off x="2713457" y="237726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FAD8254D-8891-3871-7BA3-606730E5DCC1}"/>
                    </a:ext>
                  </a:extLst>
                </p:cNvPr>
                <p:cNvSpPr/>
                <p:nvPr/>
              </p:nvSpPr>
              <p:spPr>
                <a:xfrm>
                  <a:off x="2713457" y="2195004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9DFA449-FF7B-0F1C-842C-86A1F2AE84E0}"/>
                    </a:ext>
                  </a:extLst>
                </p:cNvPr>
                <p:cNvSpPr/>
                <p:nvPr/>
              </p:nvSpPr>
              <p:spPr>
                <a:xfrm>
                  <a:off x="2713457" y="2012741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0EBC9DC1-4F57-6912-2175-7EC7CE7B6FC4}"/>
                    </a:ext>
                  </a:extLst>
                </p:cNvPr>
                <p:cNvSpPr/>
                <p:nvPr/>
              </p:nvSpPr>
              <p:spPr>
                <a:xfrm>
                  <a:off x="2713457" y="1830477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6FE7CD3D-80E9-7510-768E-CB7D2B0ADB12}"/>
                    </a:ext>
                  </a:extLst>
                </p:cNvPr>
                <p:cNvSpPr/>
                <p:nvPr/>
              </p:nvSpPr>
              <p:spPr>
                <a:xfrm>
                  <a:off x="2713457" y="1648301"/>
                  <a:ext cx="76334" cy="8687"/>
                </a:xfrm>
                <a:custGeom>
                  <a:avLst/>
                  <a:gdLst>
                    <a:gd name="connsiteX0" fmla="*/ 0 w 76334"/>
                    <a:gd name="connsiteY0" fmla="*/ 0 h 8687"/>
                    <a:gd name="connsiteX1" fmla="*/ 76335 w 76334"/>
                    <a:gd name="connsiteY1" fmla="*/ 0 h 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334" h="8687">
                      <a:moveTo>
                        <a:pt x="0" y="0"/>
                      </a:moveTo>
                      <a:lnTo>
                        <a:pt x="76335" y="0"/>
                      </a:lnTo>
                    </a:path>
                  </a:pathLst>
                </a:custGeom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aphic 12">
              <a:extLst>
                <a:ext uri="{FF2B5EF4-FFF2-40B4-BE49-F238E27FC236}">
                  <a16:creationId xmlns:a16="http://schemas.microsoft.com/office/drawing/2014/main" id="{72A7CB8F-0E2B-A636-982A-A5400277A530}"/>
                </a:ext>
              </a:extLst>
            </p:cNvPr>
            <p:cNvGrpSpPr/>
            <p:nvPr/>
          </p:nvGrpSpPr>
          <p:grpSpPr>
            <a:xfrm>
              <a:off x="2855966" y="2012741"/>
              <a:ext cx="2769666" cy="2551339"/>
              <a:chOff x="2855966" y="2012741"/>
              <a:chExt cx="2769666" cy="255133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8FD726B-9A4A-2A1B-03B1-082A5DDE5EFF}"/>
                  </a:ext>
                </a:extLst>
              </p:cNvPr>
              <p:cNvSpPr/>
              <p:nvPr/>
            </p:nvSpPr>
            <p:spPr>
              <a:xfrm>
                <a:off x="2855966" y="2012741"/>
                <a:ext cx="733124" cy="182263"/>
              </a:xfrm>
              <a:custGeom>
                <a:avLst/>
                <a:gdLst>
                  <a:gd name="connsiteX0" fmla="*/ 0 w 733124"/>
                  <a:gd name="connsiteY0" fmla="*/ 0 h 182263"/>
                  <a:gd name="connsiteX1" fmla="*/ 733124 w 733124"/>
                  <a:gd name="connsiteY1" fmla="*/ 0 h 182263"/>
                  <a:gd name="connsiteX2" fmla="*/ 733124 w 733124"/>
                  <a:gd name="connsiteY2" fmla="*/ 182263 h 182263"/>
                  <a:gd name="connsiteX3" fmla="*/ 0 w 733124"/>
                  <a:gd name="connsiteY3" fmla="*/ 182263 h 18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182263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182263"/>
                    </a:lnTo>
                    <a:lnTo>
                      <a:pt x="0" y="182263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CC32AEA0-EAC2-F1CA-CB3F-5976A5F6EDE2}"/>
                  </a:ext>
                </a:extLst>
              </p:cNvPr>
              <p:cNvSpPr/>
              <p:nvPr/>
            </p:nvSpPr>
            <p:spPr>
              <a:xfrm>
                <a:off x="3874280" y="2923970"/>
                <a:ext cx="733124" cy="182263"/>
              </a:xfrm>
              <a:custGeom>
                <a:avLst/>
                <a:gdLst>
                  <a:gd name="connsiteX0" fmla="*/ 0 w 733124"/>
                  <a:gd name="connsiteY0" fmla="*/ 0 h 182263"/>
                  <a:gd name="connsiteX1" fmla="*/ 733124 w 733124"/>
                  <a:gd name="connsiteY1" fmla="*/ 0 h 182263"/>
                  <a:gd name="connsiteX2" fmla="*/ 733124 w 733124"/>
                  <a:gd name="connsiteY2" fmla="*/ 182263 h 182263"/>
                  <a:gd name="connsiteX3" fmla="*/ 0 w 733124"/>
                  <a:gd name="connsiteY3" fmla="*/ 182263 h 18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182263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182263"/>
                    </a:lnTo>
                    <a:lnTo>
                      <a:pt x="0" y="182263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F1403A4-CA13-6141-4A7C-C95C5A8E7BE4}"/>
                  </a:ext>
                </a:extLst>
              </p:cNvPr>
              <p:cNvSpPr/>
              <p:nvPr/>
            </p:nvSpPr>
            <p:spPr>
              <a:xfrm>
                <a:off x="2855966" y="2195004"/>
                <a:ext cx="733124" cy="364439"/>
              </a:xfrm>
              <a:custGeom>
                <a:avLst/>
                <a:gdLst>
                  <a:gd name="connsiteX0" fmla="*/ 0 w 733124"/>
                  <a:gd name="connsiteY0" fmla="*/ 0 h 364439"/>
                  <a:gd name="connsiteX1" fmla="*/ 733124 w 733124"/>
                  <a:gd name="connsiteY1" fmla="*/ 0 h 364439"/>
                  <a:gd name="connsiteX2" fmla="*/ 733124 w 733124"/>
                  <a:gd name="connsiteY2" fmla="*/ 364440 h 364439"/>
                  <a:gd name="connsiteX3" fmla="*/ 0 w 733124"/>
                  <a:gd name="connsiteY3" fmla="*/ 364440 h 36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364439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364440"/>
                    </a:lnTo>
                    <a:lnTo>
                      <a:pt x="0" y="364440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628ABA-29B1-B742-05AB-786420CAA640}"/>
                  </a:ext>
                </a:extLst>
              </p:cNvPr>
              <p:cNvSpPr/>
              <p:nvPr/>
            </p:nvSpPr>
            <p:spPr>
              <a:xfrm>
                <a:off x="3874280" y="3106147"/>
                <a:ext cx="733124" cy="182263"/>
              </a:xfrm>
              <a:custGeom>
                <a:avLst/>
                <a:gdLst>
                  <a:gd name="connsiteX0" fmla="*/ 0 w 733124"/>
                  <a:gd name="connsiteY0" fmla="*/ 0 h 182263"/>
                  <a:gd name="connsiteX1" fmla="*/ 733124 w 733124"/>
                  <a:gd name="connsiteY1" fmla="*/ 0 h 182263"/>
                  <a:gd name="connsiteX2" fmla="*/ 733124 w 733124"/>
                  <a:gd name="connsiteY2" fmla="*/ 182263 h 182263"/>
                  <a:gd name="connsiteX3" fmla="*/ 0 w 733124"/>
                  <a:gd name="connsiteY3" fmla="*/ 182263 h 18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182263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182263"/>
                    </a:lnTo>
                    <a:lnTo>
                      <a:pt x="0" y="182263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B67F730D-B90D-349F-9A00-E74E4A8F0ED9}"/>
                  </a:ext>
                </a:extLst>
              </p:cNvPr>
              <p:cNvSpPr/>
              <p:nvPr/>
            </p:nvSpPr>
            <p:spPr>
              <a:xfrm>
                <a:off x="2855966" y="2559444"/>
                <a:ext cx="733124" cy="728966"/>
              </a:xfrm>
              <a:custGeom>
                <a:avLst/>
                <a:gdLst>
                  <a:gd name="connsiteX0" fmla="*/ 0 w 733124"/>
                  <a:gd name="connsiteY0" fmla="*/ 0 h 728966"/>
                  <a:gd name="connsiteX1" fmla="*/ 733124 w 733124"/>
                  <a:gd name="connsiteY1" fmla="*/ 0 h 728966"/>
                  <a:gd name="connsiteX2" fmla="*/ 733124 w 733124"/>
                  <a:gd name="connsiteY2" fmla="*/ 728967 h 728966"/>
                  <a:gd name="connsiteX3" fmla="*/ 0 w 733124"/>
                  <a:gd name="connsiteY3" fmla="*/ 728967 h 7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24" h="728966">
                    <a:moveTo>
                      <a:pt x="0" y="0"/>
                    </a:moveTo>
                    <a:lnTo>
                      <a:pt x="733124" y="0"/>
                    </a:lnTo>
                    <a:lnTo>
                      <a:pt x="733124" y="728967"/>
                    </a:lnTo>
                    <a:lnTo>
                      <a:pt x="0" y="728967"/>
                    </a:lnTo>
                    <a:close/>
                  </a:path>
                </a:pathLst>
              </a:custGeom>
              <a:solidFill>
                <a:srgbClr val="00BAEB"/>
              </a:solidFill>
              <a:ln w="173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63" name="Graphic 12">
                <a:extLst>
                  <a:ext uri="{FF2B5EF4-FFF2-40B4-BE49-F238E27FC236}">
                    <a16:creationId xmlns:a16="http://schemas.microsoft.com/office/drawing/2014/main" id="{BC028936-9507-E260-D0F4-193FB7BAA085}"/>
                  </a:ext>
                </a:extLst>
              </p:cNvPr>
              <p:cNvGrpSpPr/>
              <p:nvPr/>
            </p:nvGrpSpPr>
            <p:grpSpPr>
              <a:xfrm>
                <a:off x="2855966" y="3288410"/>
                <a:ext cx="2769666" cy="1275669"/>
                <a:chOff x="2855966" y="3288410"/>
                <a:chExt cx="2769666" cy="1275669"/>
              </a:xfrm>
              <a:noFill/>
            </p:grpSpPr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CDFEF411-4FD1-608A-2C6B-02B8E6AAC338}"/>
                    </a:ext>
                  </a:extLst>
                </p:cNvPr>
                <p:cNvSpPr/>
                <p:nvPr/>
              </p:nvSpPr>
              <p:spPr>
                <a:xfrm>
                  <a:off x="2855966" y="3288410"/>
                  <a:ext cx="733124" cy="1275669"/>
                </a:xfrm>
                <a:custGeom>
                  <a:avLst/>
                  <a:gdLst>
                    <a:gd name="connsiteX0" fmla="*/ 0 w 733124"/>
                    <a:gd name="connsiteY0" fmla="*/ 0 h 1275669"/>
                    <a:gd name="connsiteX1" fmla="*/ 733124 w 733124"/>
                    <a:gd name="connsiteY1" fmla="*/ 0 h 1275669"/>
                    <a:gd name="connsiteX2" fmla="*/ 733124 w 733124"/>
                    <a:gd name="connsiteY2" fmla="*/ 1275670 h 1275669"/>
                    <a:gd name="connsiteX3" fmla="*/ 0 w 733124"/>
                    <a:gd name="connsiteY3" fmla="*/ 1275670 h 127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24" h="1275669">
                      <a:moveTo>
                        <a:pt x="0" y="0"/>
                      </a:moveTo>
                      <a:lnTo>
                        <a:pt x="733124" y="0"/>
                      </a:lnTo>
                      <a:lnTo>
                        <a:pt x="733124" y="1275670"/>
                      </a:lnTo>
                      <a:lnTo>
                        <a:pt x="0" y="1275670"/>
                      </a:lnTo>
                      <a:close/>
                    </a:path>
                  </a:pathLst>
                </a:custGeom>
                <a:noFill/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718BC5CF-2142-96F6-FECF-B6E71E1CDC2C}"/>
                    </a:ext>
                  </a:extLst>
                </p:cNvPr>
                <p:cNvSpPr/>
                <p:nvPr/>
              </p:nvSpPr>
              <p:spPr>
                <a:xfrm>
                  <a:off x="3874280" y="3288410"/>
                  <a:ext cx="733124" cy="1275669"/>
                </a:xfrm>
                <a:custGeom>
                  <a:avLst/>
                  <a:gdLst>
                    <a:gd name="connsiteX0" fmla="*/ 0 w 733124"/>
                    <a:gd name="connsiteY0" fmla="*/ 0 h 1275669"/>
                    <a:gd name="connsiteX1" fmla="*/ 733124 w 733124"/>
                    <a:gd name="connsiteY1" fmla="*/ 0 h 1275669"/>
                    <a:gd name="connsiteX2" fmla="*/ 733124 w 733124"/>
                    <a:gd name="connsiteY2" fmla="*/ 1275670 h 1275669"/>
                    <a:gd name="connsiteX3" fmla="*/ 0 w 733124"/>
                    <a:gd name="connsiteY3" fmla="*/ 1275670 h 127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24" h="1275669">
                      <a:moveTo>
                        <a:pt x="0" y="0"/>
                      </a:moveTo>
                      <a:lnTo>
                        <a:pt x="733124" y="0"/>
                      </a:lnTo>
                      <a:lnTo>
                        <a:pt x="733124" y="1275670"/>
                      </a:lnTo>
                      <a:lnTo>
                        <a:pt x="0" y="1275670"/>
                      </a:lnTo>
                      <a:close/>
                    </a:path>
                  </a:pathLst>
                </a:custGeom>
                <a:noFill/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E6F6ED2-3E80-6A27-4395-6DA0245CABFE}"/>
                    </a:ext>
                  </a:extLst>
                </p:cNvPr>
                <p:cNvSpPr/>
                <p:nvPr/>
              </p:nvSpPr>
              <p:spPr>
                <a:xfrm>
                  <a:off x="4892508" y="3288410"/>
                  <a:ext cx="733124" cy="1275669"/>
                </a:xfrm>
                <a:custGeom>
                  <a:avLst/>
                  <a:gdLst>
                    <a:gd name="connsiteX0" fmla="*/ 0 w 733124"/>
                    <a:gd name="connsiteY0" fmla="*/ 0 h 1275669"/>
                    <a:gd name="connsiteX1" fmla="*/ 733124 w 733124"/>
                    <a:gd name="connsiteY1" fmla="*/ 0 h 1275669"/>
                    <a:gd name="connsiteX2" fmla="*/ 733124 w 733124"/>
                    <a:gd name="connsiteY2" fmla="*/ 1275670 h 1275669"/>
                    <a:gd name="connsiteX3" fmla="*/ 0 w 733124"/>
                    <a:gd name="connsiteY3" fmla="*/ 1275670 h 127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24" h="1275669">
                      <a:moveTo>
                        <a:pt x="0" y="0"/>
                      </a:moveTo>
                      <a:lnTo>
                        <a:pt x="733124" y="0"/>
                      </a:lnTo>
                      <a:lnTo>
                        <a:pt x="733124" y="1275670"/>
                      </a:lnTo>
                      <a:lnTo>
                        <a:pt x="0" y="1275670"/>
                      </a:lnTo>
                      <a:close/>
                    </a:path>
                  </a:pathLst>
                </a:custGeom>
                <a:noFill/>
                <a:ln w="173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aphic 12">
              <a:extLst>
                <a:ext uri="{FF2B5EF4-FFF2-40B4-BE49-F238E27FC236}">
                  <a16:creationId xmlns:a16="http://schemas.microsoft.com/office/drawing/2014/main" id="{35159073-DA06-7E29-B98F-C60C0397E835}"/>
                </a:ext>
              </a:extLst>
            </p:cNvPr>
            <p:cNvGrpSpPr/>
            <p:nvPr/>
          </p:nvGrpSpPr>
          <p:grpSpPr>
            <a:xfrm>
              <a:off x="3178759" y="4595442"/>
              <a:ext cx="2143011" cy="147687"/>
              <a:chOff x="3178759" y="4595442"/>
              <a:chExt cx="2143011" cy="147687"/>
            </a:xfrm>
            <a:solidFill>
              <a:srgbClr val="000000"/>
            </a:solidFill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8E68D2-368F-3E95-8997-FFBFA2E78C36}"/>
                  </a:ext>
                </a:extLst>
              </p:cNvPr>
              <p:cNvSpPr txBox="1"/>
              <p:nvPr/>
            </p:nvSpPr>
            <p:spPr>
              <a:xfrm>
                <a:off x="5126119" y="4549722"/>
                <a:ext cx="287090" cy="23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94ECAF-F571-906F-648F-59C5EAFF6A9E}"/>
                  </a:ext>
                </a:extLst>
              </p:cNvPr>
              <p:cNvSpPr txBox="1"/>
              <p:nvPr/>
            </p:nvSpPr>
            <p:spPr>
              <a:xfrm>
                <a:off x="4110584" y="4549722"/>
                <a:ext cx="278406" cy="23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B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2608CD-093A-3B82-B9AB-BCDA1A523F36}"/>
                  </a:ext>
                </a:extLst>
              </p:cNvPr>
              <p:cNvSpPr txBox="1"/>
              <p:nvPr/>
            </p:nvSpPr>
            <p:spPr>
              <a:xfrm>
                <a:off x="3087319" y="4549722"/>
                <a:ext cx="278406" cy="23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402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1DCF7D-3505-151E-2362-25328B4F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Resources At The Edge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5B8339-B3C0-3921-24FC-8ECF44C4E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451C3AF-C182-BB47-A3C0-0AB666CF876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90B4B-0A3C-48CA-3A6B-9A2AAF74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916" y="1828373"/>
            <a:ext cx="2529692" cy="1686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39BF7-A8E8-01AB-9275-83D8744B9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665" y="2895099"/>
            <a:ext cx="2740499" cy="1686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3C790-E3F6-9766-7BAD-E5607C1B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639" y="4273826"/>
            <a:ext cx="2380679" cy="1392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1239E-1FB4-BE1C-0FCB-A607C80803F7}"/>
              </a:ext>
            </a:extLst>
          </p:cNvPr>
          <p:cNvSpPr txBox="1"/>
          <p:nvPr/>
        </p:nvSpPr>
        <p:spPr>
          <a:xfrm>
            <a:off x="623698" y="1720840"/>
            <a:ext cx="6068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Edge platforms multitasks, sharing computing and energy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Traditionally, resources are allocated through time fair-share scheduling.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 fair-sharing overlooks </a:t>
            </a:r>
            <a:r>
              <a:rPr lang="en-US" sz="2400" i="1" dirty="0"/>
              <a:t>energy</a:t>
            </a:r>
            <a:r>
              <a:rPr lang="en-US" sz="2400" dirty="0"/>
              <a:t>, a scarce resource at the edge, leading to energy unfairness.</a:t>
            </a:r>
          </a:p>
        </p:txBody>
      </p:sp>
    </p:spTree>
    <p:extLst>
      <p:ext uri="{BB962C8B-B14F-4D97-AF65-F5344CB8AC3E}">
        <p14:creationId xmlns:p14="http://schemas.microsoft.com/office/powerpoint/2010/main" val="21412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4412BD-F907-B48A-D9B2-4065A28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9A418-E69A-BDD7-98FC-A64B7E879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AB7E1-DE1E-53C4-8BBE-48F4C9E9A6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C6E816-E559-044F-0782-CFF677A9A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048735"/>
              </p:ext>
            </p:extLst>
          </p:nvPr>
        </p:nvGraphicFramePr>
        <p:xfrm>
          <a:off x="1895657" y="2104646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3F2E5E-6873-9312-E5AC-F1411DCC44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110265"/>
              </p:ext>
            </p:extLst>
          </p:nvPr>
        </p:nvGraphicFramePr>
        <p:xfrm>
          <a:off x="6103620" y="2104646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8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587223-8DFE-5CD8-6FB5-7643551C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AF4D1D-0CFA-2E4D-6A23-EC759494C2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ECE97F-407E-E080-2298-8409D77BE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B822B-7DF6-8C9B-D0B7-6DA7E24436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D29968-D334-3D27-CA5A-EFC2E8CDD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24761"/>
              </p:ext>
            </p:extLst>
          </p:nvPr>
        </p:nvGraphicFramePr>
        <p:xfrm>
          <a:off x="5494974" y="2193798"/>
          <a:ext cx="5005955" cy="272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76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6747F-D960-68CC-C5CD-944CFE239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363352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1DCF7D-3505-151E-2362-25328B4F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Cause: Applications Power Disparity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5B8339-B3C0-3921-24FC-8ECF44C4E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451C3AF-C182-BB47-A3C0-0AB666CF87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1239E-1FB4-BE1C-0FCB-A607C80803F7}"/>
              </a:ext>
            </a:extLst>
          </p:cNvPr>
          <p:cNvSpPr txBox="1"/>
          <p:nvPr/>
        </p:nvSpPr>
        <p:spPr>
          <a:xfrm>
            <a:off x="623697" y="1720840"/>
            <a:ext cx="6243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DVFS in modern CPUs/GPUs allows applications running at varied frequencies, resulting in different power profiles.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Applications run on GPUs or multi-core processors can exhibit different power profiles, based on core utilization. </a:t>
            </a:r>
          </a:p>
        </p:txBody>
      </p:sp>
      <p:pic>
        <p:nvPicPr>
          <p:cNvPr id="7" name="Picture 6" descr="A graph of a number of signals&#10;&#10;Description automatically generated with medium confidence">
            <a:extLst>
              <a:ext uri="{FF2B5EF4-FFF2-40B4-BE49-F238E27FC236}">
                <a16:creationId xmlns:a16="http://schemas.microsoft.com/office/drawing/2014/main" id="{B559A4A9-7A69-6183-43F6-B14A2885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59" y="1951672"/>
            <a:ext cx="5115390" cy="277164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D7708D-04C7-1D97-D482-D045E534CBC8}"/>
              </a:ext>
            </a:extLst>
          </p:cNvPr>
          <p:cNvCxnSpPr>
            <a:cxnSpLocks/>
          </p:cNvCxnSpPr>
          <p:nvPr/>
        </p:nvCxnSpPr>
        <p:spPr>
          <a:xfrm flipV="1">
            <a:off x="7464287" y="2315817"/>
            <a:ext cx="0" cy="17393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583D2E-0139-EB80-2926-F2D4BCB4ABB0}"/>
              </a:ext>
            </a:extLst>
          </p:cNvPr>
          <p:cNvSpPr txBox="1"/>
          <p:nvPr/>
        </p:nvSpPr>
        <p:spPr>
          <a:xfrm>
            <a:off x="7464286" y="3059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CE690D-33CD-EBC0-9384-055D88A1CB62}"/>
              </a:ext>
            </a:extLst>
          </p:cNvPr>
          <p:cNvCxnSpPr>
            <a:cxnSpLocks/>
          </p:cNvCxnSpPr>
          <p:nvPr/>
        </p:nvCxnSpPr>
        <p:spPr>
          <a:xfrm flipV="1">
            <a:off x="11820939" y="2189994"/>
            <a:ext cx="0" cy="14676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AC4B78-2101-B574-3E4E-5C5F65A52E47}"/>
              </a:ext>
            </a:extLst>
          </p:cNvPr>
          <p:cNvSpPr txBox="1"/>
          <p:nvPr/>
        </p:nvSpPr>
        <p:spPr>
          <a:xfrm>
            <a:off x="11298022" y="315282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6DE1A-C91E-5AF1-5C5C-531CD8D12E77}"/>
              </a:ext>
            </a:extLst>
          </p:cNvPr>
          <p:cNvSpPr txBox="1"/>
          <p:nvPr/>
        </p:nvSpPr>
        <p:spPr>
          <a:xfrm>
            <a:off x="940179" y="5184155"/>
            <a:ext cx="10560305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This power disparity leads to a divergence between time and energy fairness</a:t>
            </a:r>
          </a:p>
        </p:txBody>
      </p:sp>
    </p:spTree>
    <p:extLst>
      <p:ext uri="{BB962C8B-B14F-4D97-AF65-F5344CB8AC3E}">
        <p14:creationId xmlns:p14="http://schemas.microsoft.com/office/powerpoint/2010/main" val="9915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B27E-2F21-A0F6-D617-736B01BC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Divergence Between Time &amp; Energy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10FAA-62A3-2F3B-7B91-DA8100ED1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AAC4-3978-2792-E46D-2021BB54F5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graph of energy and time&#10;&#10;Description automatically generated with medium confidence">
            <a:extLst>
              <a:ext uri="{FF2B5EF4-FFF2-40B4-BE49-F238E27FC236}">
                <a16:creationId xmlns:a16="http://schemas.microsoft.com/office/drawing/2014/main" id="{05DCFC5B-69CC-7FB5-0396-64EDFF3F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180" y="1687067"/>
            <a:ext cx="3169996" cy="2240280"/>
          </a:xfrm>
          <a:prstGeom prst="rect">
            <a:avLst/>
          </a:prstGeom>
        </p:spPr>
      </p:pic>
      <p:pic>
        <p:nvPicPr>
          <p:cNvPr id="10" name="Picture 9" descr="A graph of energy and app&#10;&#10;Description automatically generated">
            <a:extLst>
              <a:ext uri="{FF2B5EF4-FFF2-40B4-BE49-F238E27FC236}">
                <a16:creationId xmlns:a16="http://schemas.microsoft.com/office/drawing/2014/main" id="{2D77D575-A3C4-94D6-EDA1-F4E6B153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86" y="1683336"/>
            <a:ext cx="3175276" cy="2244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395F94-FD5B-DDDF-FB27-57AE16C7324A}"/>
              </a:ext>
            </a:extLst>
          </p:cNvPr>
          <p:cNvSpPr txBox="1"/>
          <p:nvPr/>
        </p:nvSpPr>
        <p:spPr>
          <a:xfrm>
            <a:off x="861828" y="4184219"/>
            <a:ext cx="48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</a:t>
            </a:r>
            <a:r>
              <a:rPr lang="en-US" sz="2400" i="1" dirty="0"/>
              <a:t>time</a:t>
            </a:r>
            <a:r>
              <a:rPr lang="en-US" sz="2400" dirty="0"/>
              <a:t> fair-sharing, the system allocates larger shares of system energy to energy-hungry apps, leading to </a:t>
            </a:r>
            <a:r>
              <a:rPr lang="en-US" sz="2400" i="1" dirty="0">
                <a:solidFill>
                  <a:srgbClr val="910513"/>
                </a:solidFill>
              </a:rPr>
              <a:t>energy unfairness</a:t>
            </a:r>
            <a:r>
              <a:rPr lang="en-US" sz="24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1E2C1-A0C6-A114-930D-5D53DAAB7997}"/>
              </a:ext>
            </a:extLst>
          </p:cNvPr>
          <p:cNvSpPr txBox="1"/>
          <p:nvPr/>
        </p:nvSpPr>
        <p:spPr>
          <a:xfrm>
            <a:off x="6430182" y="4184219"/>
            <a:ext cx="48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</a:t>
            </a:r>
            <a:r>
              <a:rPr lang="en-US" sz="2400" i="1" dirty="0"/>
              <a:t>energy</a:t>
            </a:r>
            <a:r>
              <a:rPr lang="en-US" sz="2400" dirty="0"/>
              <a:t> fair-sharing, the system allocates more to energy-efficient apps to equalize energy use, resulting </a:t>
            </a:r>
            <a:r>
              <a:rPr lang="en-US" sz="2400" i="1" dirty="0">
                <a:solidFill>
                  <a:srgbClr val="910513"/>
                </a:solidFill>
              </a:rPr>
              <a:t>time unfairness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5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Edge Implications of Time &amp; Energy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731161-6497-E121-2D24-7C7C3CC48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679" y="1631528"/>
            <a:ext cx="943941" cy="943941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486FED0-E36C-A356-3B6E-136258AAF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81" y="1631528"/>
            <a:ext cx="943941" cy="943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E88FE-4751-ABDB-1F21-AEB440D23E9E}"/>
              </a:ext>
            </a:extLst>
          </p:cNvPr>
          <p:cNvSpPr txBox="1"/>
          <p:nvPr/>
        </p:nvSpPr>
        <p:spPr>
          <a:xfrm>
            <a:off x="933240" y="2791662"/>
            <a:ext cx="4504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Prevents </a:t>
            </a:r>
            <a:r>
              <a:rPr lang="en-US" sz="2400" dirty="0">
                <a:solidFill>
                  <a:srgbClr val="FF0000"/>
                </a:solidFill>
              </a:rPr>
              <a:t>premature battery depletion</a:t>
            </a:r>
            <a:r>
              <a:rPr lang="en-US" sz="2400" dirty="0"/>
              <a:t>, ensuring service continuity.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Motivates users to improve their applications’ </a:t>
            </a:r>
            <a:r>
              <a:rPr lang="en-US" sz="2400" dirty="0">
                <a:solidFill>
                  <a:srgbClr val="00B050"/>
                </a:solidFill>
              </a:rPr>
              <a:t>energy efficiency</a:t>
            </a:r>
            <a:r>
              <a:rPr lang="en-US" sz="2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A72B5-97A1-F992-3DCA-0E033E6FA97E}"/>
              </a:ext>
            </a:extLst>
          </p:cNvPr>
          <p:cNvSpPr txBox="1"/>
          <p:nvPr/>
        </p:nvSpPr>
        <p:spPr>
          <a:xfrm>
            <a:off x="6754537" y="2791662"/>
            <a:ext cx="4576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Ensures latency-sensitive applications to receive </a:t>
            </a:r>
            <a:r>
              <a:rPr lang="en-US" sz="2400" dirty="0">
                <a:solidFill>
                  <a:srgbClr val="00B050"/>
                </a:solidFill>
              </a:rPr>
              <a:t>timely processing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Maintains system throughput.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4B3AD-E238-792B-9143-124671BD62FF}"/>
              </a:ext>
            </a:extLst>
          </p:cNvPr>
          <p:cNvSpPr txBox="1"/>
          <p:nvPr/>
        </p:nvSpPr>
        <p:spPr>
          <a:xfrm>
            <a:off x="1249226" y="5257740"/>
            <a:ext cx="1008138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aim to achieve optimal balance between time and energy fairness. </a:t>
            </a:r>
          </a:p>
        </p:txBody>
      </p:sp>
    </p:spTree>
    <p:extLst>
      <p:ext uri="{BB962C8B-B14F-4D97-AF65-F5344CB8AC3E}">
        <p14:creationId xmlns:p14="http://schemas.microsoft.com/office/powerpoint/2010/main" val="7954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Energy Time Fairness (ETF)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1A5F98B-21BE-227D-8574-88CD02B07470}"/>
              </a:ext>
            </a:extLst>
          </p:cNvPr>
          <p:cNvSpPr/>
          <p:nvPr/>
        </p:nvSpPr>
        <p:spPr>
          <a:xfrm>
            <a:off x="3627120" y="5094514"/>
            <a:ext cx="1197864" cy="3459144"/>
          </a:xfrm>
          <a:custGeom>
            <a:avLst/>
            <a:gdLst>
              <a:gd name="connsiteX0" fmla="*/ -900 w 1197864"/>
              <a:gd name="connsiteY0" fmla="*/ -224 h 3459144"/>
              <a:gd name="connsiteX1" fmla="*/ 1196964 w 1197864"/>
              <a:gd name="connsiteY1" fmla="*/ -224 h 3459144"/>
              <a:gd name="connsiteX2" fmla="*/ 1196964 w 1197864"/>
              <a:gd name="connsiteY2" fmla="*/ 3458921 h 3459144"/>
              <a:gd name="connsiteX3" fmla="*/ -900 w 1197864"/>
              <a:gd name="connsiteY3" fmla="*/ 3458921 h 3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3459144">
                <a:moveTo>
                  <a:pt x="-900" y="-224"/>
                </a:moveTo>
                <a:lnTo>
                  <a:pt x="1196964" y="-224"/>
                </a:lnTo>
                <a:lnTo>
                  <a:pt x="1196964" y="3458921"/>
                </a:lnTo>
                <a:lnTo>
                  <a:pt x="-900" y="3458921"/>
                </a:lnTo>
                <a:close/>
              </a:path>
            </a:pathLst>
          </a:custGeom>
          <a:noFill/>
          <a:ln w="54864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5BD775-1932-DE97-4EC6-B03EA431E796}"/>
              </a:ext>
            </a:extLst>
          </p:cNvPr>
          <p:cNvSpPr txBox="1"/>
          <p:nvPr/>
        </p:nvSpPr>
        <p:spPr>
          <a:xfrm>
            <a:off x="630936" y="160558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Enabling a configurable trade off between energy and time fairness.</a:t>
            </a: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6B880A44-8AB5-6849-6B98-86FB7B19D52C}"/>
              </a:ext>
            </a:extLst>
          </p:cNvPr>
          <p:cNvSpPr/>
          <p:nvPr/>
        </p:nvSpPr>
        <p:spPr>
          <a:xfrm flipV="1">
            <a:off x="7334317" y="1561113"/>
            <a:ext cx="86007" cy="1747579"/>
          </a:xfrm>
          <a:custGeom>
            <a:avLst/>
            <a:gdLst>
              <a:gd name="connsiteX0" fmla="*/ 57445 w 86007"/>
              <a:gd name="connsiteY0" fmla="*/ 24 h 1747579"/>
              <a:gd name="connsiteX1" fmla="*/ 57446 w 86007"/>
              <a:gd name="connsiteY1" fmla="*/ 1675981 h 1747579"/>
              <a:gd name="connsiteX2" fmla="*/ 28777 w 86007"/>
              <a:gd name="connsiteY2" fmla="*/ 1675981 h 1747579"/>
              <a:gd name="connsiteX3" fmla="*/ 28776 w 86007"/>
              <a:gd name="connsiteY3" fmla="*/ 24 h 1747579"/>
              <a:gd name="connsiteX4" fmla="*/ 86115 w 86007"/>
              <a:gd name="connsiteY4" fmla="*/ 1661656 h 1747579"/>
              <a:gd name="connsiteX5" fmla="*/ 43111 w 86007"/>
              <a:gd name="connsiteY5" fmla="*/ 1747603 h 1747579"/>
              <a:gd name="connsiteX6" fmla="*/ 108 w 86007"/>
              <a:gd name="connsiteY6" fmla="*/ 1661656 h 17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7" h="1747579">
                <a:moveTo>
                  <a:pt x="57445" y="24"/>
                </a:moveTo>
                <a:lnTo>
                  <a:pt x="57446" y="1675981"/>
                </a:lnTo>
                <a:lnTo>
                  <a:pt x="28777" y="1675981"/>
                </a:lnTo>
                <a:lnTo>
                  <a:pt x="28776" y="24"/>
                </a:lnTo>
                <a:close/>
                <a:moveTo>
                  <a:pt x="86115" y="1661656"/>
                </a:moveTo>
                <a:lnTo>
                  <a:pt x="43111" y="1747603"/>
                </a:lnTo>
                <a:lnTo>
                  <a:pt x="108" y="1661656"/>
                </a:lnTo>
                <a:close/>
              </a:path>
            </a:pathLst>
          </a:custGeom>
          <a:solidFill>
            <a:srgbClr val="000000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45BB4E16-2683-CE28-0388-025A1D358A12}"/>
              </a:ext>
            </a:extLst>
          </p:cNvPr>
          <p:cNvSpPr/>
          <p:nvPr/>
        </p:nvSpPr>
        <p:spPr>
          <a:xfrm>
            <a:off x="7377319" y="3265719"/>
            <a:ext cx="3784322" cy="85946"/>
          </a:xfrm>
          <a:custGeom>
            <a:avLst/>
            <a:gdLst>
              <a:gd name="connsiteX0" fmla="*/ -852 w 3784322"/>
              <a:gd name="connsiteY0" fmla="*/ 28007 h 85946"/>
              <a:gd name="connsiteX1" fmla="*/ 3711798 w 3784322"/>
              <a:gd name="connsiteY1" fmla="*/ 28007 h 85946"/>
              <a:gd name="connsiteX2" fmla="*/ 3711798 w 3784322"/>
              <a:gd name="connsiteY2" fmla="*/ 56656 h 85946"/>
              <a:gd name="connsiteX3" fmla="*/ -852 w 3784322"/>
              <a:gd name="connsiteY3" fmla="*/ 56656 h 85946"/>
              <a:gd name="connsiteX4" fmla="*/ 3697463 w 3784322"/>
              <a:gd name="connsiteY4" fmla="*/ -642 h 85946"/>
              <a:gd name="connsiteX5" fmla="*/ 3783470 w 3784322"/>
              <a:gd name="connsiteY5" fmla="*/ 42331 h 85946"/>
              <a:gd name="connsiteX6" fmla="*/ 3697463 w 3784322"/>
              <a:gd name="connsiteY6" fmla="*/ 85305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4322" h="85946">
                <a:moveTo>
                  <a:pt x="-852" y="28007"/>
                </a:moveTo>
                <a:lnTo>
                  <a:pt x="3711798" y="28007"/>
                </a:lnTo>
                <a:lnTo>
                  <a:pt x="3711798" y="56656"/>
                </a:lnTo>
                <a:lnTo>
                  <a:pt x="-852" y="56656"/>
                </a:lnTo>
                <a:close/>
                <a:moveTo>
                  <a:pt x="3697463" y="-642"/>
                </a:moveTo>
                <a:lnTo>
                  <a:pt x="3783470" y="42331"/>
                </a:lnTo>
                <a:lnTo>
                  <a:pt x="3697463" y="85305"/>
                </a:lnTo>
                <a:close/>
              </a:path>
            </a:pathLst>
          </a:custGeom>
          <a:solidFill>
            <a:srgbClr val="000000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8A7000-EF94-0288-91E6-24443FC84EC4}"/>
              </a:ext>
            </a:extLst>
          </p:cNvPr>
          <p:cNvSpPr txBox="1"/>
          <p:nvPr/>
        </p:nvSpPr>
        <p:spPr>
          <a:xfrm>
            <a:off x="7089095" y="3185620"/>
            <a:ext cx="25741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2049FD-022B-6BCC-0F4E-84661FD5A023}"/>
              </a:ext>
            </a:extLst>
          </p:cNvPr>
          <p:cNvSpPr txBox="1"/>
          <p:nvPr/>
        </p:nvSpPr>
        <p:spPr>
          <a:xfrm>
            <a:off x="7012777" y="2990808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E23AFB1-05C2-7B7A-B743-8E5DF0EB48FF}"/>
              </a:ext>
            </a:extLst>
          </p:cNvPr>
          <p:cNvSpPr txBox="1"/>
          <p:nvPr/>
        </p:nvSpPr>
        <p:spPr>
          <a:xfrm>
            <a:off x="7012777" y="2795996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207DBB3-98AB-EA17-AADA-382819A581DC}"/>
              </a:ext>
            </a:extLst>
          </p:cNvPr>
          <p:cNvSpPr txBox="1"/>
          <p:nvPr/>
        </p:nvSpPr>
        <p:spPr>
          <a:xfrm>
            <a:off x="7012777" y="2601184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3D1C732-A740-B9F0-ACE7-89937BEA7A45}"/>
              </a:ext>
            </a:extLst>
          </p:cNvPr>
          <p:cNvSpPr txBox="1"/>
          <p:nvPr/>
        </p:nvSpPr>
        <p:spPr>
          <a:xfrm>
            <a:off x="7012777" y="2406372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C84B85-A75F-2AB1-2103-6A0AE766476F}"/>
              </a:ext>
            </a:extLst>
          </p:cNvPr>
          <p:cNvSpPr txBox="1"/>
          <p:nvPr/>
        </p:nvSpPr>
        <p:spPr>
          <a:xfrm>
            <a:off x="7012777" y="2211560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50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FD6058-B76D-1C5B-CC86-69A007666335}"/>
              </a:ext>
            </a:extLst>
          </p:cNvPr>
          <p:cNvSpPr txBox="1"/>
          <p:nvPr/>
        </p:nvSpPr>
        <p:spPr>
          <a:xfrm>
            <a:off x="7012777" y="2022477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02E099-C8BE-AD77-CCEB-4372086E199D}"/>
              </a:ext>
            </a:extLst>
          </p:cNvPr>
          <p:cNvSpPr txBox="1"/>
          <p:nvPr/>
        </p:nvSpPr>
        <p:spPr>
          <a:xfrm>
            <a:off x="7012777" y="1827665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70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E9E3F4-7A45-E97E-554C-4860824DED2D}"/>
              </a:ext>
            </a:extLst>
          </p:cNvPr>
          <p:cNvSpPr txBox="1"/>
          <p:nvPr/>
        </p:nvSpPr>
        <p:spPr>
          <a:xfrm>
            <a:off x="7012777" y="1632853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80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085B220-763B-D07F-6C83-FBDDFE3B3571}"/>
              </a:ext>
            </a:extLst>
          </p:cNvPr>
          <p:cNvSpPr txBox="1"/>
          <p:nvPr/>
        </p:nvSpPr>
        <p:spPr>
          <a:xfrm>
            <a:off x="7012777" y="1438041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90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F9672B0-6CF9-40D4-E7D1-B4B579F755C7}"/>
              </a:ext>
            </a:extLst>
          </p:cNvPr>
          <p:cNvSpPr txBox="1"/>
          <p:nvPr/>
        </p:nvSpPr>
        <p:spPr>
          <a:xfrm>
            <a:off x="8057193" y="3340324"/>
            <a:ext cx="486772" cy="2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TIME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908ADAD-9201-7376-012F-45086AE27661}"/>
              </a:ext>
            </a:extLst>
          </p:cNvPr>
          <p:cNvSpPr txBox="1"/>
          <p:nvPr/>
        </p:nvSpPr>
        <p:spPr>
          <a:xfrm>
            <a:off x="9825446" y="3340324"/>
            <a:ext cx="716125" cy="2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ENERGY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050E1F-5ED4-602A-F2DE-18EF2188BA14}"/>
              </a:ext>
            </a:extLst>
          </p:cNvPr>
          <p:cNvSpPr txBox="1"/>
          <p:nvPr/>
        </p:nvSpPr>
        <p:spPr>
          <a:xfrm rot="16200000">
            <a:off x="6380345" y="2355448"/>
            <a:ext cx="911075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SHARE (%)</a:t>
            </a: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DDCA91B1-92BE-7CF1-01D2-114A7AAFF8AC}"/>
              </a:ext>
            </a:extLst>
          </p:cNvPr>
          <p:cNvSpPr/>
          <p:nvPr/>
        </p:nvSpPr>
        <p:spPr>
          <a:xfrm>
            <a:off x="7675647" y="3672532"/>
            <a:ext cx="240581" cy="240413"/>
          </a:xfrm>
          <a:custGeom>
            <a:avLst/>
            <a:gdLst>
              <a:gd name="connsiteX0" fmla="*/ -852 w 68805"/>
              <a:gd name="connsiteY0" fmla="*/ -642 h 68757"/>
              <a:gd name="connsiteX1" fmla="*/ 67954 w 68805"/>
              <a:gd name="connsiteY1" fmla="*/ -642 h 68757"/>
              <a:gd name="connsiteX2" fmla="*/ 67954 w 68805"/>
              <a:gd name="connsiteY2" fmla="*/ 68115 h 68757"/>
              <a:gd name="connsiteX3" fmla="*/ -852 w 68805"/>
              <a:gd name="connsiteY3" fmla="*/ 68115 h 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" h="68757">
                <a:moveTo>
                  <a:pt x="-852" y="-642"/>
                </a:moveTo>
                <a:lnTo>
                  <a:pt x="67954" y="-642"/>
                </a:lnTo>
                <a:lnTo>
                  <a:pt x="67954" y="68115"/>
                </a:lnTo>
                <a:lnTo>
                  <a:pt x="-852" y="68115"/>
                </a:lnTo>
                <a:close/>
              </a:path>
            </a:pathLst>
          </a:custGeom>
          <a:solidFill>
            <a:srgbClr val="4472C4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EBAA90D-F070-9BC1-FACA-41E3C8D96EAE}"/>
              </a:ext>
            </a:extLst>
          </p:cNvPr>
          <p:cNvSpPr txBox="1"/>
          <p:nvPr/>
        </p:nvSpPr>
        <p:spPr>
          <a:xfrm>
            <a:off x="7922147" y="3580751"/>
            <a:ext cx="503974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App1</a:t>
            </a:r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4D21C24A-266D-39B0-F54B-BF3258D5E9CC}"/>
              </a:ext>
            </a:extLst>
          </p:cNvPr>
          <p:cNvSpPr/>
          <p:nvPr/>
        </p:nvSpPr>
        <p:spPr>
          <a:xfrm>
            <a:off x="9060948" y="3672690"/>
            <a:ext cx="240581" cy="240413"/>
          </a:xfrm>
          <a:custGeom>
            <a:avLst/>
            <a:gdLst>
              <a:gd name="connsiteX0" fmla="*/ -852 w 68805"/>
              <a:gd name="connsiteY0" fmla="*/ -642 h 68757"/>
              <a:gd name="connsiteX1" fmla="*/ 67954 w 68805"/>
              <a:gd name="connsiteY1" fmla="*/ -642 h 68757"/>
              <a:gd name="connsiteX2" fmla="*/ 67954 w 68805"/>
              <a:gd name="connsiteY2" fmla="*/ 68115 h 68757"/>
              <a:gd name="connsiteX3" fmla="*/ -852 w 68805"/>
              <a:gd name="connsiteY3" fmla="*/ 68115 h 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" h="68757">
                <a:moveTo>
                  <a:pt x="-852" y="-642"/>
                </a:moveTo>
                <a:lnTo>
                  <a:pt x="67954" y="-642"/>
                </a:lnTo>
                <a:lnTo>
                  <a:pt x="67954" y="68115"/>
                </a:lnTo>
                <a:lnTo>
                  <a:pt x="-852" y="68115"/>
                </a:lnTo>
                <a:close/>
              </a:path>
            </a:pathLst>
          </a:custGeom>
          <a:solidFill>
            <a:srgbClr val="AFABAB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D59796-B623-B9F8-BDB0-DC03877292F5}"/>
              </a:ext>
            </a:extLst>
          </p:cNvPr>
          <p:cNvSpPr txBox="1"/>
          <p:nvPr/>
        </p:nvSpPr>
        <p:spPr>
          <a:xfrm>
            <a:off x="9321472" y="3592434"/>
            <a:ext cx="503974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App2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85774F14-6FF5-2A7D-43EA-1AD4217487AC}"/>
              </a:ext>
            </a:extLst>
          </p:cNvPr>
          <p:cNvSpPr/>
          <p:nvPr/>
        </p:nvSpPr>
        <p:spPr>
          <a:xfrm>
            <a:off x="7632474" y="2337497"/>
            <a:ext cx="688058" cy="974060"/>
          </a:xfrm>
          <a:custGeom>
            <a:avLst/>
            <a:gdLst>
              <a:gd name="connsiteX0" fmla="*/ -852 w 688058"/>
              <a:gd name="connsiteY0" fmla="*/ -642 h 974060"/>
              <a:gd name="connsiteX1" fmla="*/ 687207 w 688058"/>
              <a:gd name="connsiteY1" fmla="*/ -642 h 974060"/>
              <a:gd name="connsiteX2" fmla="*/ 687207 w 688058"/>
              <a:gd name="connsiteY2" fmla="*/ 973418 h 974060"/>
              <a:gd name="connsiteX3" fmla="*/ -852 w 688058"/>
              <a:gd name="connsiteY3" fmla="*/ 973418 h 9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8" h="974060">
                <a:moveTo>
                  <a:pt x="-852" y="-642"/>
                </a:moveTo>
                <a:lnTo>
                  <a:pt x="687207" y="-642"/>
                </a:lnTo>
                <a:lnTo>
                  <a:pt x="687207" y="973418"/>
                </a:lnTo>
                <a:lnTo>
                  <a:pt x="-852" y="973418"/>
                </a:lnTo>
                <a:close/>
              </a:path>
            </a:pathLst>
          </a:custGeom>
          <a:solidFill>
            <a:srgbClr val="4472C4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88EE11F1-68FB-2905-B4AE-0B5408E078E0}"/>
              </a:ext>
            </a:extLst>
          </p:cNvPr>
          <p:cNvSpPr/>
          <p:nvPr/>
        </p:nvSpPr>
        <p:spPr>
          <a:xfrm>
            <a:off x="8320533" y="2337497"/>
            <a:ext cx="688058" cy="974060"/>
          </a:xfrm>
          <a:custGeom>
            <a:avLst/>
            <a:gdLst>
              <a:gd name="connsiteX0" fmla="*/ -852 w 688058"/>
              <a:gd name="connsiteY0" fmla="*/ -642 h 974060"/>
              <a:gd name="connsiteX1" fmla="*/ 687207 w 688058"/>
              <a:gd name="connsiteY1" fmla="*/ -642 h 974060"/>
              <a:gd name="connsiteX2" fmla="*/ 687207 w 688058"/>
              <a:gd name="connsiteY2" fmla="*/ 973418 h 974060"/>
              <a:gd name="connsiteX3" fmla="*/ -852 w 688058"/>
              <a:gd name="connsiteY3" fmla="*/ 973418 h 9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8" h="974060">
                <a:moveTo>
                  <a:pt x="-852" y="-642"/>
                </a:moveTo>
                <a:lnTo>
                  <a:pt x="687207" y="-642"/>
                </a:lnTo>
                <a:lnTo>
                  <a:pt x="687207" y="973418"/>
                </a:lnTo>
                <a:lnTo>
                  <a:pt x="-852" y="973418"/>
                </a:lnTo>
                <a:close/>
              </a:path>
            </a:pathLst>
          </a:custGeom>
          <a:solidFill>
            <a:srgbClr val="AFABAB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21B612D-8F1E-1EB0-533C-D9CD0B532186}"/>
              </a:ext>
            </a:extLst>
          </p:cNvPr>
          <p:cNvSpPr/>
          <p:nvPr/>
        </p:nvSpPr>
        <p:spPr>
          <a:xfrm>
            <a:off x="9524635" y="1810358"/>
            <a:ext cx="693792" cy="1501199"/>
          </a:xfrm>
          <a:custGeom>
            <a:avLst/>
            <a:gdLst>
              <a:gd name="connsiteX0" fmla="*/ -852 w 693792"/>
              <a:gd name="connsiteY0" fmla="*/ -642 h 1501199"/>
              <a:gd name="connsiteX1" fmla="*/ 692940 w 693792"/>
              <a:gd name="connsiteY1" fmla="*/ -642 h 1501199"/>
              <a:gd name="connsiteX2" fmla="*/ 692940 w 693792"/>
              <a:gd name="connsiteY2" fmla="*/ 1500557 h 1501199"/>
              <a:gd name="connsiteX3" fmla="*/ -852 w 693792"/>
              <a:gd name="connsiteY3" fmla="*/ 1500557 h 150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792" h="1501199">
                <a:moveTo>
                  <a:pt x="-852" y="-642"/>
                </a:moveTo>
                <a:lnTo>
                  <a:pt x="692940" y="-642"/>
                </a:lnTo>
                <a:lnTo>
                  <a:pt x="692940" y="1500557"/>
                </a:lnTo>
                <a:lnTo>
                  <a:pt x="-852" y="1500557"/>
                </a:lnTo>
                <a:close/>
              </a:path>
            </a:pathLst>
          </a:custGeom>
          <a:solidFill>
            <a:srgbClr val="4472C4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A08C27FF-DE18-0636-C857-0699121C6AF9}"/>
              </a:ext>
            </a:extLst>
          </p:cNvPr>
          <p:cNvSpPr/>
          <p:nvPr/>
        </p:nvSpPr>
        <p:spPr>
          <a:xfrm>
            <a:off x="10218428" y="2864635"/>
            <a:ext cx="688058" cy="446921"/>
          </a:xfrm>
          <a:custGeom>
            <a:avLst/>
            <a:gdLst>
              <a:gd name="connsiteX0" fmla="*/ -852 w 688058"/>
              <a:gd name="connsiteY0" fmla="*/ -642 h 446921"/>
              <a:gd name="connsiteX1" fmla="*/ 687207 w 688058"/>
              <a:gd name="connsiteY1" fmla="*/ -642 h 446921"/>
              <a:gd name="connsiteX2" fmla="*/ 687207 w 688058"/>
              <a:gd name="connsiteY2" fmla="*/ 446280 h 446921"/>
              <a:gd name="connsiteX3" fmla="*/ -852 w 688058"/>
              <a:gd name="connsiteY3" fmla="*/ 446280 h 44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8" h="446921">
                <a:moveTo>
                  <a:pt x="-852" y="-642"/>
                </a:moveTo>
                <a:lnTo>
                  <a:pt x="687207" y="-642"/>
                </a:lnTo>
                <a:lnTo>
                  <a:pt x="687207" y="446280"/>
                </a:lnTo>
                <a:lnTo>
                  <a:pt x="-852" y="446280"/>
                </a:lnTo>
                <a:close/>
              </a:path>
            </a:pathLst>
          </a:custGeom>
          <a:solidFill>
            <a:srgbClr val="AFABAB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0E4A5C8-F244-7964-3273-C843DACEADDF}"/>
              </a:ext>
            </a:extLst>
          </p:cNvPr>
          <p:cNvCxnSpPr>
            <a:cxnSpLocks/>
          </p:cNvCxnSpPr>
          <p:nvPr/>
        </p:nvCxnSpPr>
        <p:spPr>
          <a:xfrm>
            <a:off x="7089095" y="5109028"/>
            <a:ext cx="424870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7C54AE1-1422-A8E5-68E1-3074B03819BD}"/>
              </a:ext>
            </a:extLst>
          </p:cNvPr>
          <p:cNvSpPr txBox="1"/>
          <p:nvPr/>
        </p:nvSpPr>
        <p:spPr>
          <a:xfrm>
            <a:off x="6524947" y="5265089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Fair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534817-3C79-923C-F02D-45ED1E95CE8F}"/>
              </a:ext>
            </a:extLst>
          </p:cNvPr>
          <p:cNvSpPr txBox="1"/>
          <p:nvPr/>
        </p:nvSpPr>
        <p:spPr>
          <a:xfrm>
            <a:off x="10453077" y="52767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Fair</a:t>
            </a:r>
          </a:p>
        </p:txBody>
      </p:sp>
      <p:sp>
        <p:nvSpPr>
          <p:cNvPr id="119" name="Down Arrow 118">
            <a:extLst>
              <a:ext uri="{FF2B5EF4-FFF2-40B4-BE49-F238E27FC236}">
                <a16:creationId xmlns:a16="http://schemas.microsoft.com/office/drawing/2014/main" id="{D31A3E23-03DB-D507-CC58-776C61C75509}"/>
              </a:ext>
            </a:extLst>
          </p:cNvPr>
          <p:cNvSpPr/>
          <p:nvPr/>
        </p:nvSpPr>
        <p:spPr>
          <a:xfrm>
            <a:off x="7118780" y="4571610"/>
            <a:ext cx="201301" cy="406400"/>
          </a:xfrm>
          <a:prstGeom prst="downArrow">
            <a:avLst/>
          </a:prstGeom>
          <a:solidFill>
            <a:srgbClr val="881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3582F0B-8D5A-AE70-5BDD-F45911FB1DA5}"/>
              </a:ext>
            </a:extLst>
          </p:cNvPr>
          <p:cNvSpPr txBox="1"/>
          <p:nvPr/>
        </p:nvSpPr>
        <p:spPr>
          <a:xfrm>
            <a:off x="630936" y="27354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Desired Properties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Pareto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Strategy proofness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Sharing incentives</a:t>
            </a:r>
          </a:p>
        </p:txBody>
      </p:sp>
    </p:spTree>
    <p:extLst>
      <p:ext uri="{BB962C8B-B14F-4D97-AF65-F5344CB8AC3E}">
        <p14:creationId xmlns:p14="http://schemas.microsoft.com/office/powerpoint/2010/main" val="54028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Energy Time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1A5F98B-21BE-227D-8574-88CD02B07470}"/>
              </a:ext>
            </a:extLst>
          </p:cNvPr>
          <p:cNvSpPr/>
          <p:nvPr/>
        </p:nvSpPr>
        <p:spPr>
          <a:xfrm>
            <a:off x="3627120" y="5094514"/>
            <a:ext cx="1197864" cy="3459144"/>
          </a:xfrm>
          <a:custGeom>
            <a:avLst/>
            <a:gdLst>
              <a:gd name="connsiteX0" fmla="*/ -900 w 1197864"/>
              <a:gd name="connsiteY0" fmla="*/ -224 h 3459144"/>
              <a:gd name="connsiteX1" fmla="*/ 1196964 w 1197864"/>
              <a:gd name="connsiteY1" fmla="*/ -224 h 3459144"/>
              <a:gd name="connsiteX2" fmla="*/ 1196964 w 1197864"/>
              <a:gd name="connsiteY2" fmla="*/ 3458921 h 3459144"/>
              <a:gd name="connsiteX3" fmla="*/ -900 w 1197864"/>
              <a:gd name="connsiteY3" fmla="*/ 3458921 h 3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3459144">
                <a:moveTo>
                  <a:pt x="-900" y="-224"/>
                </a:moveTo>
                <a:lnTo>
                  <a:pt x="1196964" y="-224"/>
                </a:lnTo>
                <a:lnTo>
                  <a:pt x="1196964" y="3458921"/>
                </a:lnTo>
                <a:lnTo>
                  <a:pt x="-900" y="3458921"/>
                </a:lnTo>
                <a:close/>
              </a:path>
            </a:pathLst>
          </a:custGeom>
          <a:noFill/>
          <a:ln w="54864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5BD775-1932-DE97-4EC6-B03EA431E796}"/>
              </a:ext>
            </a:extLst>
          </p:cNvPr>
          <p:cNvSpPr txBox="1"/>
          <p:nvPr/>
        </p:nvSpPr>
        <p:spPr>
          <a:xfrm>
            <a:off x="630936" y="160558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Enabling a configurable trade off between energy and time fairness.</a:t>
            </a: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6B880A44-8AB5-6849-6B98-86FB7B19D52C}"/>
              </a:ext>
            </a:extLst>
          </p:cNvPr>
          <p:cNvSpPr/>
          <p:nvPr/>
        </p:nvSpPr>
        <p:spPr>
          <a:xfrm flipV="1">
            <a:off x="7334317" y="1561113"/>
            <a:ext cx="86007" cy="1747579"/>
          </a:xfrm>
          <a:custGeom>
            <a:avLst/>
            <a:gdLst>
              <a:gd name="connsiteX0" fmla="*/ 57445 w 86007"/>
              <a:gd name="connsiteY0" fmla="*/ 24 h 1747579"/>
              <a:gd name="connsiteX1" fmla="*/ 57446 w 86007"/>
              <a:gd name="connsiteY1" fmla="*/ 1675981 h 1747579"/>
              <a:gd name="connsiteX2" fmla="*/ 28777 w 86007"/>
              <a:gd name="connsiteY2" fmla="*/ 1675981 h 1747579"/>
              <a:gd name="connsiteX3" fmla="*/ 28776 w 86007"/>
              <a:gd name="connsiteY3" fmla="*/ 24 h 1747579"/>
              <a:gd name="connsiteX4" fmla="*/ 86115 w 86007"/>
              <a:gd name="connsiteY4" fmla="*/ 1661656 h 1747579"/>
              <a:gd name="connsiteX5" fmla="*/ 43111 w 86007"/>
              <a:gd name="connsiteY5" fmla="*/ 1747603 h 1747579"/>
              <a:gd name="connsiteX6" fmla="*/ 108 w 86007"/>
              <a:gd name="connsiteY6" fmla="*/ 1661656 h 17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7" h="1747579">
                <a:moveTo>
                  <a:pt x="57445" y="24"/>
                </a:moveTo>
                <a:lnTo>
                  <a:pt x="57446" y="1675981"/>
                </a:lnTo>
                <a:lnTo>
                  <a:pt x="28777" y="1675981"/>
                </a:lnTo>
                <a:lnTo>
                  <a:pt x="28776" y="24"/>
                </a:lnTo>
                <a:close/>
                <a:moveTo>
                  <a:pt x="86115" y="1661656"/>
                </a:moveTo>
                <a:lnTo>
                  <a:pt x="43111" y="1747603"/>
                </a:lnTo>
                <a:lnTo>
                  <a:pt x="108" y="1661656"/>
                </a:lnTo>
                <a:close/>
              </a:path>
            </a:pathLst>
          </a:custGeom>
          <a:solidFill>
            <a:srgbClr val="000000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45BB4E16-2683-CE28-0388-025A1D358A12}"/>
              </a:ext>
            </a:extLst>
          </p:cNvPr>
          <p:cNvSpPr/>
          <p:nvPr/>
        </p:nvSpPr>
        <p:spPr>
          <a:xfrm>
            <a:off x="7377319" y="3265719"/>
            <a:ext cx="3784322" cy="85946"/>
          </a:xfrm>
          <a:custGeom>
            <a:avLst/>
            <a:gdLst>
              <a:gd name="connsiteX0" fmla="*/ -852 w 3784322"/>
              <a:gd name="connsiteY0" fmla="*/ 28007 h 85946"/>
              <a:gd name="connsiteX1" fmla="*/ 3711798 w 3784322"/>
              <a:gd name="connsiteY1" fmla="*/ 28007 h 85946"/>
              <a:gd name="connsiteX2" fmla="*/ 3711798 w 3784322"/>
              <a:gd name="connsiteY2" fmla="*/ 56656 h 85946"/>
              <a:gd name="connsiteX3" fmla="*/ -852 w 3784322"/>
              <a:gd name="connsiteY3" fmla="*/ 56656 h 85946"/>
              <a:gd name="connsiteX4" fmla="*/ 3697463 w 3784322"/>
              <a:gd name="connsiteY4" fmla="*/ -642 h 85946"/>
              <a:gd name="connsiteX5" fmla="*/ 3783470 w 3784322"/>
              <a:gd name="connsiteY5" fmla="*/ 42331 h 85946"/>
              <a:gd name="connsiteX6" fmla="*/ 3697463 w 3784322"/>
              <a:gd name="connsiteY6" fmla="*/ 85305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4322" h="85946">
                <a:moveTo>
                  <a:pt x="-852" y="28007"/>
                </a:moveTo>
                <a:lnTo>
                  <a:pt x="3711798" y="28007"/>
                </a:lnTo>
                <a:lnTo>
                  <a:pt x="3711798" y="56656"/>
                </a:lnTo>
                <a:lnTo>
                  <a:pt x="-852" y="56656"/>
                </a:lnTo>
                <a:close/>
                <a:moveTo>
                  <a:pt x="3697463" y="-642"/>
                </a:moveTo>
                <a:lnTo>
                  <a:pt x="3783470" y="42331"/>
                </a:lnTo>
                <a:lnTo>
                  <a:pt x="3697463" y="85305"/>
                </a:lnTo>
                <a:close/>
              </a:path>
            </a:pathLst>
          </a:custGeom>
          <a:solidFill>
            <a:srgbClr val="000000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8A7000-EF94-0288-91E6-24443FC84EC4}"/>
              </a:ext>
            </a:extLst>
          </p:cNvPr>
          <p:cNvSpPr txBox="1"/>
          <p:nvPr/>
        </p:nvSpPr>
        <p:spPr>
          <a:xfrm>
            <a:off x="7089095" y="3185620"/>
            <a:ext cx="25741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2049FD-022B-6BCC-0F4E-84661FD5A023}"/>
              </a:ext>
            </a:extLst>
          </p:cNvPr>
          <p:cNvSpPr txBox="1"/>
          <p:nvPr/>
        </p:nvSpPr>
        <p:spPr>
          <a:xfrm>
            <a:off x="7012777" y="2990808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E23AFB1-05C2-7B7A-B743-8E5DF0EB48FF}"/>
              </a:ext>
            </a:extLst>
          </p:cNvPr>
          <p:cNvSpPr txBox="1"/>
          <p:nvPr/>
        </p:nvSpPr>
        <p:spPr>
          <a:xfrm>
            <a:off x="7012777" y="2795996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207DBB3-98AB-EA17-AADA-382819A581DC}"/>
              </a:ext>
            </a:extLst>
          </p:cNvPr>
          <p:cNvSpPr txBox="1"/>
          <p:nvPr/>
        </p:nvSpPr>
        <p:spPr>
          <a:xfrm>
            <a:off x="7012777" y="2601184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3D1C732-A740-B9F0-ACE7-89937BEA7A45}"/>
              </a:ext>
            </a:extLst>
          </p:cNvPr>
          <p:cNvSpPr txBox="1"/>
          <p:nvPr/>
        </p:nvSpPr>
        <p:spPr>
          <a:xfrm>
            <a:off x="7012777" y="2406372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C84B85-A75F-2AB1-2103-6A0AE766476F}"/>
              </a:ext>
            </a:extLst>
          </p:cNvPr>
          <p:cNvSpPr txBox="1"/>
          <p:nvPr/>
        </p:nvSpPr>
        <p:spPr>
          <a:xfrm>
            <a:off x="7012777" y="2211560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50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FD6058-B76D-1C5B-CC86-69A007666335}"/>
              </a:ext>
            </a:extLst>
          </p:cNvPr>
          <p:cNvSpPr txBox="1"/>
          <p:nvPr/>
        </p:nvSpPr>
        <p:spPr>
          <a:xfrm>
            <a:off x="7012777" y="2022477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02E099-C8BE-AD77-CCEB-4372086E199D}"/>
              </a:ext>
            </a:extLst>
          </p:cNvPr>
          <p:cNvSpPr txBox="1"/>
          <p:nvPr/>
        </p:nvSpPr>
        <p:spPr>
          <a:xfrm>
            <a:off x="7012777" y="1827665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70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E9E3F4-7A45-E97E-554C-4860824DED2D}"/>
              </a:ext>
            </a:extLst>
          </p:cNvPr>
          <p:cNvSpPr txBox="1"/>
          <p:nvPr/>
        </p:nvSpPr>
        <p:spPr>
          <a:xfrm>
            <a:off x="7012777" y="1632853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80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085B220-763B-D07F-6C83-FBDDFE3B3571}"/>
              </a:ext>
            </a:extLst>
          </p:cNvPr>
          <p:cNvSpPr txBox="1"/>
          <p:nvPr/>
        </p:nvSpPr>
        <p:spPr>
          <a:xfrm>
            <a:off x="7012777" y="1438041"/>
            <a:ext cx="331959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90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F9672B0-6CF9-40D4-E7D1-B4B579F755C7}"/>
              </a:ext>
            </a:extLst>
          </p:cNvPr>
          <p:cNvSpPr txBox="1"/>
          <p:nvPr/>
        </p:nvSpPr>
        <p:spPr>
          <a:xfrm>
            <a:off x="8057193" y="3340324"/>
            <a:ext cx="486772" cy="2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TIME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908ADAD-9201-7376-012F-45086AE27661}"/>
              </a:ext>
            </a:extLst>
          </p:cNvPr>
          <p:cNvSpPr txBox="1"/>
          <p:nvPr/>
        </p:nvSpPr>
        <p:spPr>
          <a:xfrm>
            <a:off x="9825446" y="3340324"/>
            <a:ext cx="716125" cy="2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ENERGY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050E1F-5ED4-602A-F2DE-18EF2188BA14}"/>
              </a:ext>
            </a:extLst>
          </p:cNvPr>
          <p:cNvSpPr txBox="1"/>
          <p:nvPr/>
        </p:nvSpPr>
        <p:spPr>
          <a:xfrm rot="16200000">
            <a:off x="6380345" y="2355448"/>
            <a:ext cx="911075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SHARE (%)</a:t>
            </a: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DDCA91B1-92BE-7CF1-01D2-114A7AAFF8AC}"/>
              </a:ext>
            </a:extLst>
          </p:cNvPr>
          <p:cNvSpPr/>
          <p:nvPr/>
        </p:nvSpPr>
        <p:spPr>
          <a:xfrm>
            <a:off x="7675647" y="3672532"/>
            <a:ext cx="240581" cy="240413"/>
          </a:xfrm>
          <a:custGeom>
            <a:avLst/>
            <a:gdLst>
              <a:gd name="connsiteX0" fmla="*/ -852 w 68805"/>
              <a:gd name="connsiteY0" fmla="*/ -642 h 68757"/>
              <a:gd name="connsiteX1" fmla="*/ 67954 w 68805"/>
              <a:gd name="connsiteY1" fmla="*/ -642 h 68757"/>
              <a:gd name="connsiteX2" fmla="*/ 67954 w 68805"/>
              <a:gd name="connsiteY2" fmla="*/ 68115 h 68757"/>
              <a:gd name="connsiteX3" fmla="*/ -852 w 68805"/>
              <a:gd name="connsiteY3" fmla="*/ 68115 h 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" h="68757">
                <a:moveTo>
                  <a:pt x="-852" y="-642"/>
                </a:moveTo>
                <a:lnTo>
                  <a:pt x="67954" y="-642"/>
                </a:lnTo>
                <a:lnTo>
                  <a:pt x="67954" y="68115"/>
                </a:lnTo>
                <a:lnTo>
                  <a:pt x="-852" y="68115"/>
                </a:lnTo>
                <a:close/>
              </a:path>
            </a:pathLst>
          </a:custGeom>
          <a:solidFill>
            <a:srgbClr val="4472C4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EBAA90D-F070-9BC1-FACA-41E3C8D96EAE}"/>
              </a:ext>
            </a:extLst>
          </p:cNvPr>
          <p:cNvSpPr txBox="1"/>
          <p:nvPr/>
        </p:nvSpPr>
        <p:spPr>
          <a:xfrm>
            <a:off x="7922147" y="3580751"/>
            <a:ext cx="503974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App1</a:t>
            </a:r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4D21C24A-266D-39B0-F54B-BF3258D5E9CC}"/>
              </a:ext>
            </a:extLst>
          </p:cNvPr>
          <p:cNvSpPr/>
          <p:nvPr/>
        </p:nvSpPr>
        <p:spPr>
          <a:xfrm>
            <a:off x="9060948" y="3672690"/>
            <a:ext cx="240581" cy="240413"/>
          </a:xfrm>
          <a:custGeom>
            <a:avLst/>
            <a:gdLst>
              <a:gd name="connsiteX0" fmla="*/ -852 w 68805"/>
              <a:gd name="connsiteY0" fmla="*/ -642 h 68757"/>
              <a:gd name="connsiteX1" fmla="*/ 67954 w 68805"/>
              <a:gd name="connsiteY1" fmla="*/ -642 h 68757"/>
              <a:gd name="connsiteX2" fmla="*/ 67954 w 68805"/>
              <a:gd name="connsiteY2" fmla="*/ 68115 h 68757"/>
              <a:gd name="connsiteX3" fmla="*/ -852 w 68805"/>
              <a:gd name="connsiteY3" fmla="*/ 68115 h 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" h="68757">
                <a:moveTo>
                  <a:pt x="-852" y="-642"/>
                </a:moveTo>
                <a:lnTo>
                  <a:pt x="67954" y="-642"/>
                </a:lnTo>
                <a:lnTo>
                  <a:pt x="67954" y="68115"/>
                </a:lnTo>
                <a:lnTo>
                  <a:pt x="-852" y="68115"/>
                </a:lnTo>
                <a:close/>
              </a:path>
            </a:pathLst>
          </a:custGeom>
          <a:solidFill>
            <a:srgbClr val="AFABAB"/>
          </a:solidFill>
          <a:ln w="57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D59796-B623-B9F8-BDB0-DC03877292F5}"/>
              </a:ext>
            </a:extLst>
          </p:cNvPr>
          <p:cNvSpPr txBox="1"/>
          <p:nvPr/>
        </p:nvSpPr>
        <p:spPr>
          <a:xfrm>
            <a:off x="9321472" y="3592434"/>
            <a:ext cx="503974" cy="240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App2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85774F14-6FF5-2A7D-43EA-1AD4217487AC}"/>
              </a:ext>
            </a:extLst>
          </p:cNvPr>
          <p:cNvSpPr/>
          <p:nvPr/>
        </p:nvSpPr>
        <p:spPr>
          <a:xfrm>
            <a:off x="7632474" y="2931191"/>
            <a:ext cx="688058" cy="380365"/>
          </a:xfrm>
          <a:custGeom>
            <a:avLst/>
            <a:gdLst>
              <a:gd name="connsiteX0" fmla="*/ -852 w 688058"/>
              <a:gd name="connsiteY0" fmla="*/ -642 h 974060"/>
              <a:gd name="connsiteX1" fmla="*/ 687207 w 688058"/>
              <a:gd name="connsiteY1" fmla="*/ -642 h 974060"/>
              <a:gd name="connsiteX2" fmla="*/ 687207 w 688058"/>
              <a:gd name="connsiteY2" fmla="*/ 973418 h 974060"/>
              <a:gd name="connsiteX3" fmla="*/ -852 w 688058"/>
              <a:gd name="connsiteY3" fmla="*/ 973418 h 9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8" h="974060">
                <a:moveTo>
                  <a:pt x="-852" y="-642"/>
                </a:moveTo>
                <a:lnTo>
                  <a:pt x="687207" y="-642"/>
                </a:lnTo>
                <a:lnTo>
                  <a:pt x="687207" y="973418"/>
                </a:lnTo>
                <a:lnTo>
                  <a:pt x="-852" y="973418"/>
                </a:lnTo>
                <a:close/>
              </a:path>
            </a:pathLst>
          </a:custGeom>
          <a:solidFill>
            <a:srgbClr val="4472C4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88EE11F1-68FB-2905-B4AE-0B5408E078E0}"/>
              </a:ext>
            </a:extLst>
          </p:cNvPr>
          <p:cNvSpPr/>
          <p:nvPr/>
        </p:nvSpPr>
        <p:spPr>
          <a:xfrm>
            <a:off x="8320533" y="1977855"/>
            <a:ext cx="688058" cy="1333702"/>
          </a:xfrm>
          <a:custGeom>
            <a:avLst/>
            <a:gdLst>
              <a:gd name="connsiteX0" fmla="*/ -852 w 688058"/>
              <a:gd name="connsiteY0" fmla="*/ -642 h 974060"/>
              <a:gd name="connsiteX1" fmla="*/ 687207 w 688058"/>
              <a:gd name="connsiteY1" fmla="*/ -642 h 974060"/>
              <a:gd name="connsiteX2" fmla="*/ 687207 w 688058"/>
              <a:gd name="connsiteY2" fmla="*/ 973418 h 974060"/>
              <a:gd name="connsiteX3" fmla="*/ -852 w 688058"/>
              <a:gd name="connsiteY3" fmla="*/ 973418 h 9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8" h="974060">
                <a:moveTo>
                  <a:pt x="-852" y="-642"/>
                </a:moveTo>
                <a:lnTo>
                  <a:pt x="687207" y="-642"/>
                </a:lnTo>
                <a:lnTo>
                  <a:pt x="687207" y="973418"/>
                </a:lnTo>
                <a:lnTo>
                  <a:pt x="-852" y="973418"/>
                </a:lnTo>
                <a:close/>
              </a:path>
            </a:pathLst>
          </a:custGeom>
          <a:solidFill>
            <a:srgbClr val="AFABAB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21B612D-8F1E-1EB0-533C-D9CD0B532186}"/>
              </a:ext>
            </a:extLst>
          </p:cNvPr>
          <p:cNvSpPr/>
          <p:nvPr/>
        </p:nvSpPr>
        <p:spPr>
          <a:xfrm>
            <a:off x="9524635" y="2316253"/>
            <a:ext cx="693792" cy="995304"/>
          </a:xfrm>
          <a:custGeom>
            <a:avLst/>
            <a:gdLst>
              <a:gd name="connsiteX0" fmla="*/ -852 w 693792"/>
              <a:gd name="connsiteY0" fmla="*/ -642 h 1501199"/>
              <a:gd name="connsiteX1" fmla="*/ 692940 w 693792"/>
              <a:gd name="connsiteY1" fmla="*/ -642 h 1501199"/>
              <a:gd name="connsiteX2" fmla="*/ 692940 w 693792"/>
              <a:gd name="connsiteY2" fmla="*/ 1500557 h 1501199"/>
              <a:gd name="connsiteX3" fmla="*/ -852 w 693792"/>
              <a:gd name="connsiteY3" fmla="*/ 1500557 h 150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792" h="1501199">
                <a:moveTo>
                  <a:pt x="-852" y="-642"/>
                </a:moveTo>
                <a:lnTo>
                  <a:pt x="692940" y="-642"/>
                </a:lnTo>
                <a:lnTo>
                  <a:pt x="692940" y="1500557"/>
                </a:lnTo>
                <a:lnTo>
                  <a:pt x="-852" y="1500557"/>
                </a:lnTo>
                <a:close/>
              </a:path>
            </a:pathLst>
          </a:custGeom>
          <a:solidFill>
            <a:srgbClr val="4472C4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A08C27FF-DE18-0636-C857-0699121C6AF9}"/>
              </a:ext>
            </a:extLst>
          </p:cNvPr>
          <p:cNvSpPr/>
          <p:nvPr/>
        </p:nvSpPr>
        <p:spPr>
          <a:xfrm>
            <a:off x="10218428" y="2316253"/>
            <a:ext cx="688058" cy="995303"/>
          </a:xfrm>
          <a:custGeom>
            <a:avLst/>
            <a:gdLst>
              <a:gd name="connsiteX0" fmla="*/ -852 w 688058"/>
              <a:gd name="connsiteY0" fmla="*/ -642 h 446921"/>
              <a:gd name="connsiteX1" fmla="*/ 687207 w 688058"/>
              <a:gd name="connsiteY1" fmla="*/ -642 h 446921"/>
              <a:gd name="connsiteX2" fmla="*/ 687207 w 688058"/>
              <a:gd name="connsiteY2" fmla="*/ 446280 h 446921"/>
              <a:gd name="connsiteX3" fmla="*/ -852 w 688058"/>
              <a:gd name="connsiteY3" fmla="*/ 446280 h 44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58" h="446921">
                <a:moveTo>
                  <a:pt x="-852" y="-642"/>
                </a:moveTo>
                <a:lnTo>
                  <a:pt x="687207" y="-642"/>
                </a:lnTo>
                <a:lnTo>
                  <a:pt x="687207" y="446280"/>
                </a:lnTo>
                <a:lnTo>
                  <a:pt x="-852" y="446280"/>
                </a:lnTo>
                <a:close/>
              </a:path>
            </a:pathLst>
          </a:custGeom>
          <a:solidFill>
            <a:srgbClr val="AFABAB"/>
          </a:solidFill>
          <a:ln w="2290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0E4A5C8-F244-7964-3273-C843DACEADDF}"/>
              </a:ext>
            </a:extLst>
          </p:cNvPr>
          <p:cNvCxnSpPr>
            <a:cxnSpLocks/>
          </p:cNvCxnSpPr>
          <p:nvPr/>
        </p:nvCxnSpPr>
        <p:spPr>
          <a:xfrm>
            <a:off x="7089095" y="5109028"/>
            <a:ext cx="424870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7C54AE1-1422-A8E5-68E1-3074B03819BD}"/>
              </a:ext>
            </a:extLst>
          </p:cNvPr>
          <p:cNvSpPr txBox="1"/>
          <p:nvPr/>
        </p:nvSpPr>
        <p:spPr>
          <a:xfrm>
            <a:off x="6524947" y="5265089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Fair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534817-3C79-923C-F02D-45ED1E95CE8F}"/>
              </a:ext>
            </a:extLst>
          </p:cNvPr>
          <p:cNvSpPr txBox="1"/>
          <p:nvPr/>
        </p:nvSpPr>
        <p:spPr>
          <a:xfrm>
            <a:off x="10453077" y="52767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Fair</a:t>
            </a:r>
          </a:p>
        </p:txBody>
      </p:sp>
      <p:sp>
        <p:nvSpPr>
          <p:cNvPr id="119" name="Down Arrow 118">
            <a:extLst>
              <a:ext uri="{FF2B5EF4-FFF2-40B4-BE49-F238E27FC236}">
                <a16:creationId xmlns:a16="http://schemas.microsoft.com/office/drawing/2014/main" id="{D31A3E23-03DB-D507-CC58-776C61C75509}"/>
              </a:ext>
            </a:extLst>
          </p:cNvPr>
          <p:cNvSpPr/>
          <p:nvPr/>
        </p:nvSpPr>
        <p:spPr>
          <a:xfrm>
            <a:off x="11141727" y="4571610"/>
            <a:ext cx="201301" cy="406400"/>
          </a:xfrm>
          <a:prstGeom prst="downArrow">
            <a:avLst/>
          </a:prstGeom>
          <a:solidFill>
            <a:srgbClr val="881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3582F0B-8D5A-AE70-5BDD-F45911FB1DA5}"/>
              </a:ext>
            </a:extLst>
          </p:cNvPr>
          <p:cNvSpPr txBox="1"/>
          <p:nvPr/>
        </p:nvSpPr>
        <p:spPr>
          <a:xfrm>
            <a:off x="630936" y="27354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Desired Properties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Pareto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Strategy proofness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Sharing incentives</a:t>
            </a:r>
          </a:p>
        </p:txBody>
      </p:sp>
    </p:spTree>
    <p:extLst>
      <p:ext uri="{BB962C8B-B14F-4D97-AF65-F5344CB8AC3E}">
        <p14:creationId xmlns:p14="http://schemas.microsoft.com/office/powerpoint/2010/main" val="342019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16" y="869583"/>
            <a:ext cx="10945368" cy="685800"/>
          </a:xfrm>
        </p:spPr>
        <p:txBody>
          <a:bodyPr>
            <a:noAutofit/>
          </a:bodyPr>
          <a:lstStyle/>
          <a:p>
            <a:r>
              <a:rPr lang="en-US" sz="3200" dirty="0"/>
              <a:t>ETF Step 1: Guaranteeing Minimum Time Fairness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1A5F98B-21BE-227D-8574-88CD02B07470}"/>
              </a:ext>
            </a:extLst>
          </p:cNvPr>
          <p:cNvSpPr/>
          <p:nvPr/>
        </p:nvSpPr>
        <p:spPr>
          <a:xfrm>
            <a:off x="3627120" y="5094514"/>
            <a:ext cx="1197864" cy="3459144"/>
          </a:xfrm>
          <a:custGeom>
            <a:avLst/>
            <a:gdLst>
              <a:gd name="connsiteX0" fmla="*/ -900 w 1197864"/>
              <a:gd name="connsiteY0" fmla="*/ -224 h 3459144"/>
              <a:gd name="connsiteX1" fmla="*/ 1196964 w 1197864"/>
              <a:gd name="connsiteY1" fmla="*/ -224 h 3459144"/>
              <a:gd name="connsiteX2" fmla="*/ 1196964 w 1197864"/>
              <a:gd name="connsiteY2" fmla="*/ 3458921 h 3459144"/>
              <a:gd name="connsiteX3" fmla="*/ -900 w 1197864"/>
              <a:gd name="connsiteY3" fmla="*/ 3458921 h 3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3459144">
                <a:moveTo>
                  <a:pt x="-900" y="-224"/>
                </a:moveTo>
                <a:lnTo>
                  <a:pt x="1196964" y="-224"/>
                </a:lnTo>
                <a:lnTo>
                  <a:pt x="1196964" y="3458921"/>
                </a:lnTo>
                <a:lnTo>
                  <a:pt x="-900" y="3458921"/>
                </a:lnTo>
                <a:close/>
              </a:path>
            </a:pathLst>
          </a:custGeom>
          <a:noFill/>
          <a:ln w="54864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C7A5C-286F-3845-D36A-C96FB46E24C1}"/>
                  </a:ext>
                </a:extLst>
              </p:cNvPr>
              <p:cNvSpPr txBox="1"/>
              <p:nvPr/>
            </p:nvSpPr>
            <p:spPr>
              <a:xfrm>
                <a:off x="559906" y="4483744"/>
                <a:ext cx="10945368" cy="142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System-wide configurable </a:t>
                </a:r>
                <a:r>
                  <a:rPr lang="en-US" sz="2000" i="1" dirty="0"/>
                  <a:t>time-fair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sz="2000" b="0" i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Assign minimum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-fair time share to each application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Resources are allocated based on apps’ </a:t>
                </a:r>
                <a:r>
                  <a:rPr lang="en-US" sz="2000" i="1" dirty="0"/>
                  <a:t>priorities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demands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C7A5C-286F-3845-D36A-C96FB46E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6" y="4483744"/>
                <a:ext cx="10945368" cy="1420261"/>
              </a:xfrm>
              <a:prstGeom prst="rect">
                <a:avLst/>
              </a:prstGeom>
              <a:blipFill>
                <a:blip r:embed="rId4"/>
                <a:stretch>
                  <a:fillRect l="-580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1CD823F1-9630-103B-69BC-72081EF97487}"/>
              </a:ext>
            </a:extLst>
          </p:cNvPr>
          <p:cNvSpPr/>
          <p:nvPr/>
        </p:nvSpPr>
        <p:spPr>
          <a:xfrm>
            <a:off x="2126939" y="3156847"/>
            <a:ext cx="2381955" cy="688621"/>
          </a:xfrm>
          <a:custGeom>
            <a:avLst/>
            <a:gdLst>
              <a:gd name="connsiteX0" fmla="*/ -149 w 2381955"/>
              <a:gd name="connsiteY0" fmla="*/ -166 h 688621"/>
              <a:gd name="connsiteX1" fmla="*/ 519140 w 2381955"/>
              <a:gd name="connsiteY1" fmla="*/ -166 h 688621"/>
              <a:gd name="connsiteX2" fmla="*/ 519140 w 2381955"/>
              <a:gd name="connsiteY2" fmla="*/ 688456 h 688621"/>
              <a:gd name="connsiteX3" fmla="*/ -149 w 2381955"/>
              <a:gd name="connsiteY3" fmla="*/ 688456 h 688621"/>
              <a:gd name="connsiteX4" fmla="*/ 925540 w 2381955"/>
              <a:gd name="connsiteY4" fmla="*/ -166 h 688621"/>
              <a:gd name="connsiteX5" fmla="*/ 1456118 w 2381955"/>
              <a:gd name="connsiteY5" fmla="*/ -166 h 688621"/>
              <a:gd name="connsiteX6" fmla="*/ 1456118 w 2381955"/>
              <a:gd name="connsiteY6" fmla="*/ 688456 h 688621"/>
              <a:gd name="connsiteX7" fmla="*/ 925540 w 2381955"/>
              <a:gd name="connsiteY7" fmla="*/ 688456 h 688621"/>
              <a:gd name="connsiteX8" fmla="*/ 1851229 w 2381955"/>
              <a:gd name="connsiteY8" fmla="*/ -166 h 688621"/>
              <a:gd name="connsiteX9" fmla="*/ 2381807 w 2381955"/>
              <a:gd name="connsiteY9" fmla="*/ -166 h 688621"/>
              <a:gd name="connsiteX10" fmla="*/ 2381807 w 2381955"/>
              <a:gd name="connsiteY10" fmla="*/ 688456 h 688621"/>
              <a:gd name="connsiteX11" fmla="*/ 1851229 w 2381955"/>
              <a:gd name="connsiteY11" fmla="*/ 688456 h 6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955" h="688621">
                <a:moveTo>
                  <a:pt x="-149" y="-166"/>
                </a:moveTo>
                <a:lnTo>
                  <a:pt x="519140" y="-166"/>
                </a:lnTo>
                <a:lnTo>
                  <a:pt x="519140" y="688456"/>
                </a:lnTo>
                <a:lnTo>
                  <a:pt x="-149" y="688456"/>
                </a:lnTo>
                <a:close/>
                <a:moveTo>
                  <a:pt x="925540" y="-166"/>
                </a:moveTo>
                <a:lnTo>
                  <a:pt x="1456118" y="-166"/>
                </a:lnTo>
                <a:lnTo>
                  <a:pt x="1456118" y="688456"/>
                </a:lnTo>
                <a:lnTo>
                  <a:pt x="925540" y="688456"/>
                </a:lnTo>
                <a:close/>
                <a:moveTo>
                  <a:pt x="1851229" y="-166"/>
                </a:moveTo>
                <a:lnTo>
                  <a:pt x="2381807" y="-166"/>
                </a:lnTo>
                <a:lnTo>
                  <a:pt x="2381807" y="688456"/>
                </a:lnTo>
                <a:lnTo>
                  <a:pt x="1851229" y="688456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9B27627-1988-E647-B291-39463A9F439D}"/>
              </a:ext>
            </a:extLst>
          </p:cNvPr>
          <p:cNvSpPr/>
          <p:nvPr/>
        </p:nvSpPr>
        <p:spPr>
          <a:xfrm flipV="1">
            <a:off x="1889873" y="2253736"/>
            <a:ext cx="67733" cy="1591732"/>
          </a:xfrm>
          <a:custGeom>
            <a:avLst/>
            <a:gdLst>
              <a:gd name="connsiteX0" fmla="*/ 42399 w 67733"/>
              <a:gd name="connsiteY0" fmla="*/ 11 h 1591732"/>
              <a:gd name="connsiteX1" fmla="*/ 42400 w 67733"/>
              <a:gd name="connsiteY1" fmla="*/ 1535299 h 1591732"/>
              <a:gd name="connsiteX2" fmla="*/ 25467 w 67733"/>
              <a:gd name="connsiteY2" fmla="*/ 1535299 h 1591732"/>
              <a:gd name="connsiteX3" fmla="*/ 25466 w 67733"/>
              <a:gd name="connsiteY3" fmla="*/ 11 h 1591732"/>
              <a:gd name="connsiteX4" fmla="*/ 67800 w 67733"/>
              <a:gd name="connsiteY4" fmla="*/ 1524010 h 1591732"/>
              <a:gd name="connsiteX5" fmla="*/ 33934 w 67733"/>
              <a:gd name="connsiteY5" fmla="*/ 1591744 h 1591732"/>
              <a:gd name="connsiteX6" fmla="*/ 67 w 67733"/>
              <a:gd name="connsiteY6" fmla="*/ 1524010 h 159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33" h="1591732">
                <a:moveTo>
                  <a:pt x="42399" y="11"/>
                </a:moveTo>
                <a:lnTo>
                  <a:pt x="42400" y="1535299"/>
                </a:lnTo>
                <a:lnTo>
                  <a:pt x="25467" y="1535299"/>
                </a:lnTo>
                <a:lnTo>
                  <a:pt x="25466" y="11"/>
                </a:lnTo>
                <a:close/>
                <a:moveTo>
                  <a:pt x="67800" y="1524010"/>
                </a:moveTo>
                <a:lnTo>
                  <a:pt x="33934" y="1591744"/>
                </a:lnTo>
                <a:lnTo>
                  <a:pt x="67" y="1524010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9906C19-AA4E-B8BD-3961-A18F97545A32}"/>
              </a:ext>
            </a:extLst>
          </p:cNvPr>
          <p:cNvSpPr/>
          <p:nvPr/>
        </p:nvSpPr>
        <p:spPr>
          <a:xfrm>
            <a:off x="1878584" y="2253736"/>
            <a:ext cx="45155" cy="1591732"/>
          </a:xfrm>
          <a:custGeom>
            <a:avLst/>
            <a:gdLst>
              <a:gd name="connsiteX0" fmla="*/ -149 w 45155"/>
              <a:gd name="connsiteY0" fmla="*/ 1591567 h 1591732"/>
              <a:gd name="connsiteX1" fmla="*/ 45007 w 45155"/>
              <a:gd name="connsiteY1" fmla="*/ 1591567 h 1591732"/>
              <a:gd name="connsiteX2" fmla="*/ -149 w 45155"/>
              <a:gd name="connsiteY2" fmla="*/ 1388367 h 1591732"/>
              <a:gd name="connsiteX3" fmla="*/ 45007 w 45155"/>
              <a:gd name="connsiteY3" fmla="*/ 1388367 h 1591732"/>
              <a:gd name="connsiteX4" fmla="*/ -149 w 45155"/>
              <a:gd name="connsiteY4" fmla="*/ 1196456 h 1591732"/>
              <a:gd name="connsiteX5" fmla="*/ 45007 w 45155"/>
              <a:gd name="connsiteY5" fmla="*/ 1196456 h 1591732"/>
              <a:gd name="connsiteX6" fmla="*/ -149 w 45155"/>
              <a:gd name="connsiteY6" fmla="*/ 993256 h 1591732"/>
              <a:gd name="connsiteX7" fmla="*/ 45007 w 45155"/>
              <a:gd name="connsiteY7" fmla="*/ 993256 h 1591732"/>
              <a:gd name="connsiteX8" fmla="*/ -149 w 45155"/>
              <a:gd name="connsiteY8" fmla="*/ 801345 h 1591732"/>
              <a:gd name="connsiteX9" fmla="*/ 45007 w 45155"/>
              <a:gd name="connsiteY9" fmla="*/ 801345 h 1591732"/>
              <a:gd name="connsiteX10" fmla="*/ -149 w 45155"/>
              <a:gd name="connsiteY10" fmla="*/ 598145 h 1591732"/>
              <a:gd name="connsiteX11" fmla="*/ 45007 w 45155"/>
              <a:gd name="connsiteY11" fmla="*/ 598145 h 1591732"/>
              <a:gd name="connsiteX12" fmla="*/ -149 w 45155"/>
              <a:gd name="connsiteY12" fmla="*/ 406234 h 1591732"/>
              <a:gd name="connsiteX13" fmla="*/ 45007 w 45155"/>
              <a:gd name="connsiteY13" fmla="*/ 406234 h 1591732"/>
              <a:gd name="connsiteX14" fmla="*/ -149 w 45155"/>
              <a:gd name="connsiteY14" fmla="*/ 203034 h 1591732"/>
              <a:gd name="connsiteX15" fmla="*/ 45007 w 45155"/>
              <a:gd name="connsiteY15" fmla="*/ 203034 h 1591732"/>
              <a:gd name="connsiteX16" fmla="*/ -149 w 45155"/>
              <a:gd name="connsiteY16" fmla="*/ -166 h 1591732"/>
              <a:gd name="connsiteX17" fmla="*/ 45007 w 45155"/>
              <a:gd name="connsiteY17" fmla="*/ -166 h 159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55" h="1591732">
                <a:moveTo>
                  <a:pt x="-149" y="1591567"/>
                </a:moveTo>
                <a:lnTo>
                  <a:pt x="45007" y="1591567"/>
                </a:lnTo>
                <a:moveTo>
                  <a:pt x="-149" y="1388367"/>
                </a:moveTo>
                <a:lnTo>
                  <a:pt x="45007" y="1388367"/>
                </a:lnTo>
                <a:moveTo>
                  <a:pt x="-149" y="1196456"/>
                </a:moveTo>
                <a:lnTo>
                  <a:pt x="45007" y="1196456"/>
                </a:lnTo>
                <a:moveTo>
                  <a:pt x="-149" y="993256"/>
                </a:moveTo>
                <a:lnTo>
                  <a:pt x="45007" y="993256"/>
                </a:lnTo>
                <a:moveTo>
                  <a:pt x="-149" y="801345"/>
                </a:moveTo>
                <a:lnTo>
                  <a:pt x="45007" y="801345"/>
                </a:lnTo>
                <a:moveTo>
                  <a:pt x="-149" y="598145"/>
                </a:moveTo>
                <a:lnTo>
                  <a:pt x="45007" y="598145"/>
                </a:lnTo>
                <a:moveTo>
                  <a:pt x="-149" y="406234"/>
                </a:moveTo>
                <a:lnTo>
                  <a:pt x="45007" y="406234"/>
                </a:lnTo>
                <a:moveTo>
                  <a:pt x="-149" y="203034"/>
                </a:moveTo>
                <a:lnTo>
                  <a:pt x="45007" y="203034"/>
                </a:lnTo>
                <a:moveTo>
                  <a:pt x="-149" y="-166"/>
                </a:moveTo>
                <a:lnTo>
                  <a:pt x="45007" y="-166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7B348F6-6D43-F6B9-D6F7-3721B4E19C76}"/>
              </a:ext>
            </a:extLst>
          </p:cNvPr>
          <p:cNvSpPr/>
          <p:nvPr/>
        </p:nvSpPr>
        <p:spPr>
          <a:xfrm>
            <a:off x="1923739" y="3811602"/>
            <a:ext cx="2777066" cy="67733"/>
          </a:xfrm>
          <a:custGeom>
            <a:avLst/>
            <a:gdLst>
              <a:gd name="connsiteX0" fmla="*/ -149 w 2777066"/>
              <a:gd name="connsiteY0" fmla="*/ 25234 h 67733"/>
              <a:gd name="connsiteX1" fmla="*/ 2720473 w 2777066"/>
              <a:gd name="connsiteY1" fmla="*/ 25234 h 67733"/>
              <a:gd name="connsiteX2" fmla="*/ 2720473 w 2777066"/>
              <a:gd name="connsiteY2" fmla="*/ 42167 h 67733"/>
              <a:gd name="connsiteX3" fmla="*/ -149 w 2777066"/>
              <a:gd name="connsiteY3" fmla="*/ 42167 h 67733"/>
              <a:gd name="connsiteX4" fmla="*/ 2709184 w 2777066"/>
              <a:gd name="connsiteY4" fmla="*/ -166 h 67733"/>
              <a:gd name="connsiteX5" fmla="*/ 2776918 w 2777066"/>
              <a:gd name="connsiteY5" fmla="*/ 33701 h 67733"/>
              <a:gd name="connsiteX6" fmla="*/ 2709184 w 2777066"/>
              <a:gd name="connsiteY6" fmla="*/ 67567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7066" h="67733">
                <a:moveTo>
                  <a:pt x="-149" y="25234"/>
                </a:moveTo>
                <a:lnTo>
                  <a:pt x="2720473" y="25234"/>
                </a:lnTo>
                <a:lnTo>
                  <a:pt x="2720473" y="42167"/>
                </a:lnTo>
                <a:lnTo>
                  <a:pt x="-149" y="42167"/>
                </a:lnTo>
                <a:close/>
                <a:moveTo>
                  <a:pt x="2709184" y="-166"/>
                </a:moveTo>
                <a:lnTo>
                  <a:pt x="2776918" y="33701"/>
                </a:lnTo>
                <a:lnTo>
                  <a:pt x="2709184" y="67567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C237270-0138-5A1A-B993-E25A29B9BAF8}"/>
              </a:ext>
            </a:extLst>
          </p:cNvPr>
          <p:cNvSpPr/>
          <p:nvPr/>
        </p:nvSpPr>
        <p:spPr>
          <a:xfrm>
            <a:off x="1923739" y="3845469"/>
            <a:ext cx="2777066" cy="45155"/>
          </a:xfrm>
          <a:custGeom>
            <a:avLst/>
            <a:gdLst>
              <a:gd name="connsiteX0" fmla="*/ -149 w 2777066"/>
              <a:gd name="connsiteY0" fmla="*/ -166 h 45155"/>
              <a:gd name="connsiteX1" fmla="*/ -149 w 2777066"/>
              <a:gd name="connsiteY1" fmla="*/ 44990 h 45155"/>
              <a:gd name="connsiteX2" fmla="*/ 925540 w 2777066"/>
              <a:gd name="connsiteY2" fmla="*/ -166 h 45155"/>
              <a:gd name="connsiteX3" fmla="*/ 925540 w 2777066"/>
              <a:gd name="connsiteY3" fmla="*/ 44990 h 45155"/>
              <a:gd name="connsiteX4" fmla="*/ 1851229 w 2777066"/>
              <a:gd name="connsiteY4" fmla="*/ -166 h 45155"/>
              <a:gd name="connsiteX5" fmla="*/ 1851229 w 2777066"/>
              <a:gd name="connsiteY5" fmla="*/ 44990 h 45155"/>
              <a:gd name="connsiteX6" fmla="*/ 2776918 w 2777066"/>
              <a:gd name="connsiteY6" fmla="*/ -166 h 45155"/>
              <a:gd name="connsiteX7" fmla="*/ 2776918 w 2777066"/>
              <a:gd name="connsiteY7" fmla="*/ 44990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066" h="45155">
                <a:moveTo>
                  <a:pt x="-149" y="-166"/>
                </a:moveTo>
                <a:lnTo>
                  <a:pt x="-149" y="44990"/>
                </a:lnTo>
                <a:moveTo>
                  <a:pt x="925540" y="-166"/>
                </a:moveTo>
                <a:lnTo>
                  <a:pt x="925540" y="44990"/>
                </a:lnTo>
                <a:moveTo>
                  <a:pt x="1851229" y="-166"/>
                </a:moveTo>
                <a:lnTo>
                  <a:pt x="1851229" y="44990"/>
                </a:lnTo>
                <a:moveTo>
                  <a:pt x="2776918" y="-166"/>
                </a:moveTo>
                <a:lnTo>
                  <a:pt x="2776918" y="44990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78ED0-7F4C-B3B0-01BE-F7A7A4AD98DB}"/>
              </a:ext>
            </a:extLst>
          </p:cNvPr>
          <p:cNvSpPr txBox="1"/>
          <p:nvPr/>
        </p:nvSpPr>
        <p:spPr>
          <a:xfrm>
            <a:off x="1640546" y="3732016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4C1F8-2C5B-6E49-0B8A-3355B62D4636}"/>
              </a:ext>
            </a:extLst>
          </p:cNvPr>
          <p:cNvSpPr txBox="1"/>
          <p:nvPr/>
        </p:nvSpPr>
        <p:spPr>
          <a:xfrm>
            <a:off x="1640546" y="3528816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9185A-1881-0837-7C74-E89AAC156826}"/>
              </a:ext>
            </a:extLst>
          </p:cNvPr>
          <p:cNvSpPr txBox="1"/>
          <p:nvPr/>
        </p:nvSpPr>
        <p:spPr>
          <a:xfrm>
            <a:off x="1640546" y="33369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66E2EB-ABA6-4D1C-BA5F-661401A3B537}"/>
              </a:ext>
            </a:extLst>
          </p:cNvPr>
          <p:cNvSpPr txBox="1"/>
          <p:nvPr/>
        </p:nvSpPr>
        <p:spPr>
          <a:xfrm>
            <a:off x="1640546" y="31337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2FF95-4E4F-9E25-46BB-528A10B087D4}"/>
              </a:ext>
            </a:extLst>
          </p:cNvPr>
          <p:cNvSpPr txBox="1"/>
          <p:nvPr/>
        </p:nvSpPr>
        <p:spPr>
          <a:xfrm>
            <a:off x="1640546" y="29305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EF80A9-D9A0-ACBB-9E9A-BDC9A2BC66BD}"/>
              </a:ext>
            </a:extLst>
          </p:cNvPr>
          <p:cNvSpPr txBox="1"/>
          <p:nvPr/>
        </p:nvSpPr>
        <p:spPr>
          <a:xfrm>
            <a:off x="1565418" y="273859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19E6D-9885-03E0-C098-6FF45E3A5D5C}"/>
              </a:ext>
            </a:extLst>
          </p:cNvPr>
          <p:cNvSpPr txBox="1"/>
          <p:nvPr/>
        </p:nvSpPr>
        <p:spPr>
          <a:xfrm>
            <a:off x="1565418" y="253539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7288-B677-CFCB-82CE-3F16A0663BC8}"/>
              </a:ext>
            </a:extLst>
          </p:cNvPr>
          <p:cNvSpPr txBox="1"/>
          <p:nvPr/>
        </p:nvSpPr>
        <p:spPr>
          <a:xfrm>
            <a:off x="1565418" y="2343483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32FF2-D190-4CA2-4E3E-DB6B182EEA77}"/>
              </a:ext>
            </a:extLst>
          </p:cNvPr>
          <p:cNvSpPr txBox="1"/>
          <p:nvPr/>
        </p:nvSpPr>
        <p:spPr>
          <a:xfrm>
            <a:off x="1565418" y="2140283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961A52-CF9A-1BDE-6EB1-70397D1C4A6B}"/>
              </a:ext>
            </a:extLst>
          </p:cNvPr>
          <p:cNvSpPr txBox="1"/>
          <p:nvPr/>
        </p:nvSpPr>
        <p:spPr>
          <a:xfrm>
            <a:off x="2250248" y="389006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775F41-BB91-1905-53DC-41131A5D79F9}"/>
              </a:ext>
            </a:extLst>
          </p:cNvPr>
          <p:cNvSpPr txBox="1"/>
          <p:nvPr/>
        </p:nvSpPr>
        <p:spPr>
          <a:xfrm>
            <a:off x="3177065" y="389006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806512-9728-AF21-D9B9-A601733A956D}"/>
              </a:ext>
            </a:extLst>
          </p:cNvPr>
          <p:cNvSpPr txBox="1"/>
          <p:nvPr/>
        </p:nvSpPr>
        <p:spPr>
          <a:xfrm>
            <a:off x="4100147" y="3890060"/>
            <a:ext cx="284480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916EC-8DDC-328F-C4BF-D91B269EAFD3}"/>
              </a:ext>
            </a:extLst>
          </p:cNvPr>
          <p:cNvSpPr txBox="1"/>
          <p:nvPr/>
        </p:nvSpPr>
        <p:spPr>
          <a:xfrm rot="16200000">
            <a:off x="1095857" y="2862772"/>
            <a:ext cx="769902" cy="3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EC7D2C-804A-CFE9-044B-D8304081F35F}"/>
              </a:ext>
            </a:extLst>
          </p:cNvPr>
          <p:cNvSpPr txBox="1"/>
          <p:nvPr/>
        </p:nvSpPr>
        <p:spPr>
          <a:xfrm>
            <a:off x="2491627" y="4093260"/>
            <a:ext cx="1639146" cy="3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Applications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D844FB5-FC2D-986C-0784-1593C1717456}"/>
              </a:ext>
            </a:extLst>
          </p:cNvPr>
          <p:cNvSpPr/>
          <p:nvPr/>
        </p:nvSpPr>
        <p:spPr>
          <a:xfrm>
            <a:off x="7709200" y="2360274"/>
            <a:ext cx="2381955" cy="1478844"/>
          </a:xfrm>
          <a:custGeom>
            <a:avLst/>
            <a:gdLst>
              <a:gd name="connsiteX0" fmla="*/ -481 w 2381955"/>
              <a:gd name="connsiteY0" fmla="*/ 1106145 h 1478844"/>
              <a:gd name="connsiteX1" fmla="*/ 530097 w 2381955"/>
              <a:gd name="connsiteY1" fmla="*/ 1106145 h 1478844"/>
              <a:gd name="connsiteX2" fmla="*/ 530097 w 2381955"/>
              <a:gd name="connsiteY2" fmla="*/ 1478679 h 1478844"/>
              <a:gd name="connsiteX3" fmla="*/ -481 w 2381955"/>
              <a:gd name="connsiteY3" fmla="*/ 1478679 h 1478844"/>
              <a:gd name="connsiteX4" fmla="*/ 925208 w 2381955"/>
              <a:gd name="connsiteY4" fmla="*/ 925523 h 1478844"/>
              <a:gd name="connsiteX5" fmla="*/ 1455786 w 2381955"/>
              <a:gd name="connsiteY5" fmla="*/ 925523 h 1478844"/>
              <a:gd name="connsiteX6" fmla="*/ 1455786 w 2381955"/>
              <a:gd name="connsiteY6" fmla="*/ 1478679 h 1478844"/>
              <a:gd name="connsiteX7" fmla="*/ 925208 w 2381955"/>
              <a:gd name="connsiteY7" fmla="*/ 1478679 h 1478844"/>
              <a:gd name="connsiteX8" fmla="*/ 1850897 w 2381955"/>
              <a:gd name="connsiteY8" fmla="*/ -166 h 1478844"/>
              <a:gd name="connsiteX9" fmla="*/ 2381475 w 2381955"/>
              <a:gd name="connsiteY9" fmla="*/ -166 h 1478844"/>
              <a:gd name="connsiteX10" fmla="*/ 2381475 w 2381955"/>
              <a:gd name="connsiteY10" fmla="*/ 1478679 h 1478844"/>
              <a:gd name="connsiteX11" fmla="*/ 1850897 w 2381955"/>
              <a:gd name="connsiteY11" fmla="*/ 1478679 h 147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955" h="1478844">
                <a:moveTo>
                  <a:pt x="-481" y="1106145"/>
                </a:moveTo>
                <a:lnTo>
                  <a:pt x="530097" y="1106145"/>
                </a:lnTo>
                <a:lnTo>
                  <a:pt x="530097" y="1478679"/>
                </a:lnTo>
                <a:lnTo>
                  <a:pt x="-481" y="1478679"/>
                </a:lnTo>
                <a:close/>
                <a:moveTo>
                  <a:pt x="925208" y="925523"/>
                </a:moveTo>
                <a:lnTo>
                  <a:pt x="1455786" y="925523"/>
                </a:lnTo>
                <a:lnTo>
                  <a:pt x="1455786" y="1478679"/>
                </a:lnTo>
                <a:lnTo>
                  <a:pt x="925208" y="1478679"/>
                </a:lnTo>
                <a:close/>
                <a:moveTo>
                  <a:pt x="1850897" y="-166"/>
                </a:moveTo>
                <a:lnTo>
                  <a:pt x="2381475" y="-166"/>
                </a:lnTo>
                <a:lnTo>
                  <a:pt x="2381475" y="1478679"/>
                </a:lnTo>
                <a:lnTo>
                  <a:pt x="1850897" y="1478679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74402AD-29C9-0FBF-6E05-9294C58F7F96}"/>
              </a:ext>
            </a:extLst>
          </p:cNvPr>
          <p:cNvSpPr/>
          <p:nvPr/>
        </p:nvSpPr>
        <p:spPr>
          <a:xfrm flipV="1">
            <a:off x="7472134" y="2247385"/>
            <a:ext cx="67733" cy="1591733"/>
          </a:xfrm>
          <a:custGeom>
            <a:avLst/>
            <a:gdLst>
              <a:gd name="connsiteX0" fmla="*/ 42398 w 67733"/>
              <a:gd name="connsiteY0" fmla="*/ 11 h 1591733"/>
              <a:gd name="connsiteX1" fmla="*/ 42399 w 67733"/>
              <a:gd name="connsiteY1" fmla="*/ 1535300 h 1591733"/>
              <a:gd name="connsiteX2" fmla="*/ 25466 w 67733"/>
              <a:gd name="connsiteY2" fmla="*/ 1535300 h 1591733"/>
              <a:gd name="connsiteX3" fmla="*/ 25465 w 67733"/>
              <a:gd name="connsiteY3" fmla="*/ 11 h 1591733"/>
              <a:gd name="connsiteX4" fmla="*/ 67799 w 67733"/>
              <a:gd name="connsiteY4" fmla="*/ 1524011 h 1591733"/>
              <a:gd name="connsiteX5" fmla="*/ 33933 w 67733"/>
              <a:gd name="connsiteY5" fmla="*/ 1591744 h 1591733"/>
              <a:gd name="connsiteX6" fmla="*/ 66 w 67733"/>
              <a:gd name="connsiteY6" fmla="*/ 1524011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33" h="1591733">
                <a:moveTo>
                  <a:pt x="42398" y="11"/>
                </a:moveTo>
                <a:lnTo>
                  <a:pt x="42399" y="1535300"/>
                </a:lnTo>
                <a:lnTo>
                  <a:pt x="25466" y="1535300"/>
                </a:lnTo>
                <a:lnTo>
                  <a:pt x="25465" y="11"/>
                </a:lnTo>
                <a:close/>
                <a:moveTo>
                  <a:pt x="67799" y="1524011"/>
                </a:moveTo>
                <a:lnTo>
                  <a:pt x="33933" y="1591744"/>
                </a:lnTo>
                <a:lnTo>
                  <a:pt x="66" y="1524011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FECEC70-7DF8-1A38-1241-21F8C38C922A}"/>
              </a:ext>
            </a:extLst>
          </p:cNvPr>
          <p:cNvSpPr/>
          <p:nvPr/>
        </p:nvSpPr>
        <p:spPr>
          <a:xfrm>
            <a:off x="7472134" y="2247385"/>
            <a:ext cx="33866" cy="1591733"/>
          </a:xfrm>
          <a:custGeom>
            <a:avLst/>
            <a:gdLst>
              <a:gd name="connsiteX0" fmla="*/ -481 w 33866"/>
              <a:gd name="connsiteY0" fmla="*/ 1591567 h 1591733"/>
              <a:gd name="connsiteX1" fmla="*/ 33386 w 33866"/>
              <a:gd name="connsiteY1" fmla="*/ 1591567 h 1591733"/>
              <a:gd name="connsiteX2" fmla="*/ -481 w 33866"/>
              <a:gd name="connsiteY2" fmla="*/ 1331923 h 1591733"/>
              <a:gd name="connsiteX3" fmla="*/ 33386 w 33866"/>
              <a:gd name="connsiteY3" fmla="*/ 1331923 h 1591733"/>
              <a:gd name="connsiteX4" fmla="*/ -481 w 33866"/>
              <a:gd name="connsiteY4" fmla="*/ 1060990 h 1591733"/>
              <a:gd name="connsiteX5" fmla="*/ 33386 w 33866"/>
              <a:gd name="connsiteY5" fmla="*/ 1060990 h 1591733"/>
              <a:gd name="connsiteX6" fmla="*/ -481 w 33866"/>
              <a:gd name="connsiteY6" fmla="*/ 801345 h 1591733"/>
              <a:gd name="connsiteX7" fmla="*/ 33386 w 33866"/>
              <a:gd name="connsiteY7" fmla="*/ 801345 h 1591733"/>
              <a:gd name="connsiteX8" fmla="*/ -481 w 33866"/>
              <a:gd name="connsiteY8" fmla="*/ 530412 h 1591733"/>
              <a:gd name="connsiteX9" fmla="*/ 33386 w 33866"/>
              <a:gd name="connsiteY9" fmla="*/ 530412 h 1591733"/>
              <a:gd name="connsiteX10" fmla="*/ -481 w 33866"/>
              <a:gd name="connsiteY10" fmla="*/ 270767 h 1591733"/>
              <a:gd name="connsiteX11" fmla="*/ 33386 w 33866"/>
              <a:gd name="connsiteY11" fmla="*/ 270767 h 1591733"/>
              <a:gd name="connsiteX12" fmla="*/ -481 w 33866"/>
              <a:gd name="connsiteY12" fmla="*/ -166 h 1591733"/>
              <a:gd name="connsiteX13" fmla="*/ 33386 w 33866"/>
              <a:gd name="connsiteY13" fmla="*/ -166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6" h="1591733">
                <a:moveTo>
                  <a:pt x="-481" y="1591567"/>
                </a:moveTo>
                <a:lnTo>
                  <a:pt x="33386" y="1591567"/>
                </a:lnTo>
                <a:moveTo>
                  <a:pt x="-481" y="1331923"/>
                </a:moveTo>
                <a:lnTo>
                  <a:pt x="33386" y="1331923"/>
                </a:lnTo>
                <a:moveTo>
                  <a:pt x="-481" y="1060990"/>
                </a:moveTo>
                <a:lnTo>
                  <a:pt x="33386" y="1060990"/>
                </a:lnTo>
                <a:moveTo>
                  <a:pt x="-481" y="801345"/>
                </a:moveTo>
                <a:lnTo>
                  <a:pt x="33386" y="801345"/>
                </a:lnTo>
                <a:moveTo>
                  <a:pt x="-481" y="530412"/>
                </a:moveTo>
                <a:lnTo>
                  <a:pt x="33386" y="530412"/>
                </a:lnTo>
                <a:moveTo>
                  <a:pt x="-481" y="270767"/>
                </a:moveTo>
                <a:lnTo>
                  <a:pt x="33386" y="270767"/>
                </a:lnTo>
                <a:moveTo>
                  <a:pt x="-481" y="-166"/>
                </a:moveTo>
                <a:lnTo>
                  <a:pt x="33386" y="-166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20F916E-E262-4D62-A80B-F0DAD6AC7CD9}"/>
              </a:ext>
            </a:extLst>
          </p:cNvPr>
          <p:cNvSpPr/>
          <p:nvPr/>
        </p:nvSpPr>
        <p:spPr>
          <a:xfrm>
            <a:off x="7506000" y="3805252"/>
            <a:ext cx="2788355" cy="67733"/>
          </a:xfrm>
          <a:custGeom>
            <a:avLst/>
            <a:gdLst>
              <a:gd name="connsiteX0" fmla="*/ -481 w 2788355"/>
              <a:gd name="connsiteY0" fmla="*/ 25234 h 67733"/>
              <a:gd name="connsiteX1" fmla="*/ 2731441 w 2788355"/>
              <a:gd name="connsiteY1" fmla="*/ 25234 h 67733"/>
              <a:gd name="connsiteX2" fmla="*/ 2731441 w 2788355"/>
              <a:gd name="connsiteY2" fmla="*/ 42167 h 67733"/>
              <a:gd name="connsiteX3" fmla="*/ -481 w 2788355"/>
              <a:gd name="connsiteY3" fmla="*/ 42167 h 67733"/>
              <a:gd name="connsiteX4" fmla="*/ 2720141 w 2788355"/>
              <a:gd name="connsiteY4" fmla="*/ -166 h 67733"/>
              <a:gd name="connsiteX5" fmla="*/ 2787875 w 2788355"/>
              <a:gd name="connsiteY5" fmla="*/ 33701 h 67733"/>
              <a:gd name="connsiteX6" fmla="*/ 2720141 w 2788355"/>
              <a:gd name="connsiteY6" fmla="*/ 67567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355" h="67733">
                <a:moveTo>
                  <a:pt x="-481" y="25234"/>
                </a:moveTo>
                <a:lnTo>
                  <a:pt x="2731441" y="25234"/>
                </a:lnTo>
                <a:lnTo>
                  <a:pt x="2731441" y="42167"/>
                </a:lnTo>
                <a:lnTo>
                  <a:pt x="-481" y="42167"/>
                </a:lnTo>
                <a:close/>
                <a:moveTo>
                  <a:pt x="2720141" y="-166"/>
                </a:moveTo>
                <a:lnTo>
                  <a:pt x="2787875" y="33701"/>
                </a:lnTo>
                <a:lnTo>
                  <a:pt x="2720141" y="67567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F6E3A2D-87CE-A46C-43B3-AB38CFDEED8D}"/>
              </a:ext>
            </a:extLst>
          </p:cNvPr>
          <p:cNvSpPr/>
          <p:nvPr/>
        </p:nvSpPr>
        <p:spPr>
          <a:xfrm>
            <a:off x="7506000" y="3839119"/>
            <a:ext cx="2788355" cy="45155"/>
          </a:xfrm>
          <a:custGeom>
            <a:avLst/>
            <a:gdLst>
              <a:gd name="connsiteX0" fmla="*/ -481 w 2788355"/>
              <a:gd name="connsiteY0" fmla="*/ -166 h 45155"/>
              <a:gd name="connsiteX1" fmla="*/ -481 w 2788355"/>
              <a:gd name="connsiteY1" fmla="*/ 44990 h 45155"/>
              <a:gd name="connsiteX2" fmla="*/ 925208 w 2788355"/>
              <a:gd name="connsiteY2" fmla="*/ -166 h 45155"/>
              <a:gd name="connsiteX3" fmla="*/ 925208 w 2788355"/>
              <a:gd name="connsiteY3" fmla="*/ 44990 h 45155"/>
              <a:gd name="connsiteX4" fmla="*/ 1862186 w 2788355"/>
              <a:gd name="connsiteY4" fmla="*/ -166 h 45155"/>
              <a:gd name="connsiteX5" fmla="*/ 1862186 w 2788355"/>
              <a:gd name="connsiteY5" fmla="*/ 44990 h 45155"/>
              <a:gd name="connsiteX6" fmla="*/ 2787875 w 2788355"/>
              <a:gd name="connsiteY6" fmla="*/ -166 h 45155"/>
              <a:gd name="connsiteX7" fmla="*/ 2787875 w 2788355"/>
              <a:gd name="connsiteY7" fmla="*/ 44990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8355" h="45155">
                <a:moveTo>
                  <a:pt x="-481" y="-166"/>
                </a:moveTo>
                <a:lnTo>
                  <a:pt x="-481" y="44990"/>
                </a:lnTo>
                <a:moveTo>
                  <a:pt x="925208" y="-166"/>
                </a:moveTo>
                <a:lnTo>
                  <a:pt x="925208" y="44990"/>
                </a:lnTo>
                <a:moveTo>
                  <a:pt x="1862186" y="-166"/>
                </a:moveTo>
                <a:lnTo>
                  <a:pt x="1862186" y="44990"/>
                </a:lnTo>
                <a:moveTo>
                  <a:pt x="2787875" y="-166"/>
                </a:moveTo>
                <a:lnTo>
                  <a:pt x="2787875" y="44990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8D61E4-5CFC-B28C-B4B2-0A3FF6378E1F}"/>
              </a:ext>
            </a:extLst>
          </p:cNvPr>
          <p:cNvSpPr txBox="1"/>
          <p:nvPr/>
        </p:nvSpPr>
        <p:spPr>
          <a:xfrm>
            <a:off x="7226600" y="372566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D2C558-0AE7-111C-5636-2A05984EACC7}"/>
              </a:ext>
            </a:extLst>
          </p:cNvPr>
          <p:cNvSpPr txBox="1"/>
          <p:nvPr/>
        </p:nvSpPr>
        <p:spPr>
          <a:xfrm>
            <a:off x="7151473" y="3454732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53FBA1-EC22-9FBA-B2E1-A5BD91FFE064}"/>
              </a:ext>
            </a:extLst>
          </p:cNvPr>
          <p:cNvSpPr txBox="1"/>
          <p:nvPr/>
        </p:nvSpPr>
        <p:spPr>
          <a:xfrm>
            <a:off x="7151473" y="3195088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BE99D9-CFBC-5478-B2E3-4B53D94B4670}"/>
              </a:ext>
            </a:extLst>
          </p:cNvPr>
          <p:cNvSpPr txBox="1"/>
          <p:nvPr/>
        </p:nvSpPr>
        <p:spPr>
          <a:xfrm>
            <a:off x="7151473" y="292415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FB9BB8-6039-ABE9-645D-963CB5EE590D}"/>
              </a:ext>
            </a:extLst>
          </p:cNvPr>
          <p:cNvSpPr txBox="1"/>
          <p:nvPr/>
        </p:nvSpPr>
        <p:spPr>
          <a:xfrm>
            <a:off x="7151473" y="2664510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6239E-A487-2DDA-921F-4203A8748BC9}"/>
              </a:ext>
            </a:extLst>
          </p:cNvPr>
          <p:cNvSpPr txBox="1"/>
          <p:nvPr/>
        </p:nvSpPr>
        <p:spPr>
          <a:xfrm>
            <a:off x="7151473" y="2404865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946EE9-3A3D-724F-D2B0-A6365C023025}"/>
              </a:ext>
            </a:extLst>
          </p:cNvPr>
          <p:cNvSpPr txBox="1"/>
          <p:nvPr/>
        </p:nvSpPr>
        <p:spPr>
          <a:xfrm>
            <a:off x="7151473" y="2133932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0C96A0-ABAD-4BAF-1C0D-18C3A4E74453}"/>
              </a:ext>
            </a:extLst>
          </p:cNvPr>
          <p:cNvSpPr txBox="1"/>
          <p:nvPr/>
        </p:nvSpPr>
        <p:spPr>
          <a:xfrm>
            <a:off x="7836302" y="388371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DA78AD-72C4-A20C-0C4E-3D1A0561D10F}"/>
              </a:ext>
            </a:extLst>
          </p:cNvPr>
          <p:cNvSpPr txBox="1"/>
          <p:nvPr/>
        </p:nvSpPr>
        <p:spPr>
          <a:xfrm>
            <a:off x="8763108" y="388371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8177BD-D9A6-98F3-8600-7A1B7E8D1EB5}"/>
              </a:ext>
            </a:extLst>
          </p:cNvPr>
          <p:cNvSpPr txBox="1"/>
          <p:nvPr/>
        </p:nvSpPr>
        <p:spPr>
          <a:xfrm>
            <a:off x="9686201" y="3883710"/>
            <a:ext cx="284480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D4C261-04E5-52F8-5AC9-80B12B32BA89}"/>
              </a:ext>
            </a:extLst>
          </p:cNvPr>
          <p:cNvSpPr txBox="1"/>
          <p:nvPr/>
        </p:nvSpPr>
        <p:spPr>
          <a:xfrm rot="16200000">
            <a:off x="6546445" y="2856421"/>
            <a:ext cx="1040835" cy="38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Energy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6B89A1-FC7B-8272-5F4E-0C80AA092749}"/>
              </a:ext>
            </a:extLst>
          </p:cNvPr>
          <p:cNvSpPr txBox="1"/>
          <p:nvPr/>
        </p:nvSpPr>
        <p:spPr>
          <a:xfrm>
            <a:off x="8077681" y="4086910"/>
            <a:ext cx="1639146" cy="38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Applications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C2B043-C8A7-4D75-1E78-BC7DE3B679CF}"/>
              </a:ext>
            </a:extLst>
          </p:cNvPr>
          <p:cNvGrpSpPr/>
          <p:nvPr/>
        </p:nvGrpSpPr>
        <p:grpSpPr>
          <a:xfrm>
            <a:off x="3997848" y="1566410"/>
            <a:ext cx="7340600" cy="400418"/>
            <a:chOff x="3997848" y="1566410"/>
            <a:chExt cx="7340600" cy="40041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589FD6C-E6FE-25A5-C716-DFEF121225F2}"/>
                </a:ext>
              </a:extLst>
            </p:cNvPr>
            <p:cNvSpPr/>
            <p:nvPr/>
          </p:nvSpPr>
          <p:spPr>
            <a:xfrm>
              <a:off x="3997848" y="1566411"/>
              <a:ext cx="3670300" cy="400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E5BDA0-5CC9-8092-57CC-EA1834B74932}"/>
                </a:ext>
              </a:extLst>
            </p:cNvPr>
            <p:cNvSpPr/>
            <p:nvPr/>
          </p:nvSpPr>
          <p:spPr>
            <a:xfrm>
              <a:off x="7668148" y="1566410"/>
              <a:ext cx="3670300" cy="400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E9E083-3C66-C311-6745-A6AAE55B75E7}"/>
                  </a:ext>
                </a:extLst>
              </p:cNvPr>
              <p:cNvSpPr txBox="1"/>
              <p:nvPr/>
            </p:nvSpPr>
            <p:spPr>
              <a:xfrm>
                <a:off x="7668148" y="1581952"/>
                <a:ext cx="2661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Unassigned time units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E9E083-3C66-C311-6745-A6AAE55B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48" y="1581952"/>
                <a:ext cx="2661562" cy="369332"/>
              </a:xfrm>
              <a:prstGeom prst="rect">
                <a:avLst/>
              </a:prstGeom>
              <a:blipFill>
                <a:blip r:embed="rId5"/>
                <a:stretch>
                  <a:fillRect l="-189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801189-17CF-5C68-7435-2C59892439E4}"/>
                  </a:ext>
                </a:extLst>
              </p:cNvPr>
              <p:cNvSpPr txBox="1"/>
              <p:nvPr/>
            </p:nvSpPr>
            <p:spPr>
              <a:xfrm>
                <a:off x="7668148" y="1587315"/>
                <a:ext cx="3588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Unassigned time units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801189-17CF-5C68-7435-2C5989243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48" y="1587315"/>
                <a:ext cx="3588226" cy="369332"/>
              </a:xfrm>
              <a:prstGeom prst="rect">
                <a:avLst/>
              </a:prstGeom>
              <a:blipFill>
                <a:blip r:embed="rId6"/>
                <a:stretch>
                  <a:fillRect l="-1408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70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801189-17CF-5C68-7435-2C59892439E4}"/>
                  </a:ext>
                </a:extLst>
              </p:cNvPr>
              <p:cNvSpPr txBox="1"/>
              <p:nvPr/>
            </p:nvSpPr>
            <p:spPr>
              <a:xfrm>
                <a:off x="7668148" y="1587315"/>
                <a:ext cx="3588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Unassigned time units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801189-17CF-5C68-7435-2C5989243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48" y="1587315"/>
                <a:ext cx="3588226" cy="369332"/>
              </a:xfrm>
              <a:prstGeom prst="rect">
                <a:avLst/>
              </a:prstGeom>
              <a:blipFill>
                <a:blip r:embed="rId3"/>
                <a:stretch>
                  <a:fillRect l="-1408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847AFDF-2279-31B5-4A53-7802D548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16" y="869583"/>
            <a:ext cx="10945368" cy="685800"/>
          </a:xfrm>
        </p:spPr>
        <p:txBody>
          <a:bodyPr>
            <a:noAutofit/>
          </a:bodyPr>
          <a:lstStyle/>
          <a:p>
            <a:r>
              <a:rPr lang="en-US" sz="3200" dirty="0"/>
              <a:t>ETF Step 2: Prioritizing Energy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E8AE1-D215-2063-D343-B01877DAF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0934" y="6428232"/>
            <a:ext cx="3749039" cy="201168"/>
          </a:xfrm>
        </p:spPr>
        <p:txBody>
          <a:bodyPr/>
          <a:lstStyle/>
          <a:p>
            <a:r>
              <a:rPr lang="en-US" dirty="0"/>
              <a:t>Manning College of Information &amp; Computer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81BD-94AF-88A0-46D0-64F9DEAA7C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1A5F98B-21BE-227D-8574-88CD02B07470}"/>
              </a:ext>
            </a:extLst>
          </p:cNvPr>
          <p:cNvSpPr/>
          <p:nvPr/>
        </p:nvSpPr>
        <p:spPr>
          <a:xfrm>
            <a:off x="3627120" y="5094514"/>
            <a:ext cx="1197864" cy="3459144"/>
          </a:xfrm>
          <a:custGeom>
            <a:avLst/>
            <a:gdLst>
              <a:gd name="connsiteX0" fmla="*/ -900 w 1197864"/>
              <a:gd name="connsiteY0" fmla="*/ -224 h 3459144"/>
              <a:gd name="connsiteX1" fmla="*/ 1196964 w 1197864"/>
              <a:gd name="connsiteY1" fmla="*/ -224 h 3459144"/>
              <a:gd name="connsiteX2" fmla="*/ 1196964 w 1197864"/>
              <a:gd name="connsiteY2" fmla="*/ 3458921 h 3459144"/>
              <a:gd name="connsiteX3" fmla="*/ -900 w 1197864"/>
              <a:gd name="connsiteY3" fmla="*/ 3458921 h 3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64" h="3459144">
                <a:moveTo>
                  <a:pt x="-900" y="-224"/>
                </a:moveTo>
                <a:lnTo>
                  <a:pt x="1196964" y="-224"/>
                </a:lnTo>
                <a:lnTo>
                  <a:pt x="1196964" y="3458921"/>
                </a:lnTo>
                <a:lnTo>
                  <a:pt x="-900" y="3458921"/>
                </a:lnTo>
                <a:close/>
              </a:path>
            </a:pathLst>
          </a:custGeom>
          <a:noFill/>
          <a:ln w="54864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C7A5C-286F-3845-D36A-C96FB46E24C1}"/>
                  </a:ext>
                </a:extLst>
              </p:cNvPr>
              <p:cNvSpPr txBox="1"/>
              <p:nvPr/>
            </p:nvSpPr>
            <p:spPr>
              <a:xfrm>
                <a:off x="559906" y="4483744"/>
                <a:ext cx="10945368" cy="188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Compensating for the energy share they “lost” in the first step.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Allocate the remaining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time units to minimize energy disparity.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Applications use less energy will be assigned more time units to encourage energy efficiency.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C7A5C-286F-3845-D36A-C96FB46E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6" y="4483744"/>
                <a:ext cx="10945368" cy="1881925"/>
              </a:xfrm>
              <a:prstGeom prst="rect">
                <a:avLst/>
              </a:prstGeom>
              <a:blipFill>
                <a:blip r:embed="rId4"/>
                <a:stretch>
                  <a:fillRect l="-580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1CD823F1-9630-103B-69BC-72081EF97487}"/>
              </a:ext>
            </a:extLst>
          </p:cNvPr>
          <p:cNvSpPr/>
          <p:nvPr/>
        </p:nvSpPr>
        <p:spPr>
          <a:xfrm>
            <a:off x="2126939" y="3156847"/>
            <a:ext cx="2381955" cy="688621"/>
          </a:xfrm>
          <a:custGeom>
            <a:avLst/>
            <a:gdLst>
              <a:gd name="connsiteX0" fmla="*/ -149 w 2381955"/>
              <a:gd name="connsiteY0" fmla="*/ -166 h 688621"/>
              <a:gd name="connsiteX1" fmla="*/ 519140 w 2381955"/>
              <a:gd name="connsiteY1" fmla="*/ -166 h 688621"/>
              <a:gd name="connsiteX2" fmla="*/ 519140 w 2381955"/>
              <a:gd name="connsiteY2" fmla="*/ 688456 h 688621"/>
              <a:gd name="connsiteX3" fmla="*/ -149 w 2381955"/>
              <a:gd name="connsiteY3" fmla="*/ 688456 h 688621"/>
              <a:gd name="connsiteX4" fmla="*/ 925540 w 2381955"/>
              <a:gd name="connsiteY4" fmla="*/ -166 h 688621"/>
              <a:gd name="connsiteX5" fmla="*/ 1456118 w 2381955"/>
              <a:gd name="connsiteY5" fmla="*/ -166 h 688621"/>
              <a:gd name="connsiteX6" fmla="*/ 1456118 w 2381955"/>
              <a:gd name="connsiteY6" fmla="*/ 688456 h 688621"/>
              <a:gd name="connsiteX7" fmla="*/ 925540 w 2381955"/>
              <a:gd name="connsiteY7" fmla="*/ 688456 h 688621"/>
              <a:gd name="connsiteX8" fmla="*/ 1851229 w 2381955"/>
              <a:gd name="connsiteY8" fmla="*/ -166 h 688621"/>
              <a:gd name="connsiteX9" fmla="*/ 2381807 w 2381955"/>
              <a:gd name="connsiteY9" fmla="*/ -166 h 688621"/>
              <a:gd name="connsiteX10" fmla="*/ 2381807 w 2381955"/>
              <a:gd name="connsiteY10" fmla="*/ 688456 h 688621"/>
              <a:gd name="connsiteX11" fmla="*/ 1851229 w 2381955"/>
              <a:gd name="connsiteY11" fmla="*/ 688456 h 6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955" h="688621">
                <a:moveTo>
                  <a:pt x="-149" y="-166"/>
                </a:moveTo>
                <a:lnTo>
                  <a:pt x="519140" y="-166"/>
                </a:lnTo>
                <a:lnTo>
                  <a:pt x="519140" y="688456"/>
                </a:lnTo>
                <a:lnTo>
                  <a:pt x="-149" y="688456"/>
                </a:lnTo>
                <a:close/>
                <a:moveTo>
                  <a:pt x="925540" y="-166"/>
                </a:moveTo>
                <a:lnTo>
                  <a:pt x="1456118" y="-166"/>
                </a:lnTo>
                <a:lnTo>
                  <a:pt x="1456118" y="688456"/>
                </a:lnTo>
                <a:lnTo>
                  <a:pt x="925540" y="688456"/>
                </a:lnTo>
                <a:close/>
                <a:moveTo>
                  <a:pt x="1851229" y="-166"/>
                </a:moveTo>
                <a:lnTo>
                  <a:pt x="2381807" y="-166"/>
                </a:lnTo>
                <a:lnTo>
                  <a:pt x="2381807" y="688456"/>
                </a:lnTo>
                <a:lnTo>
                  <a:pt x="1851229" y="688456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9B27627-1988-E647-B291-39463A9F439D}"/>
              </a:ext>
            </a:extLst>
          </p:cNvPr>
          <p:cNvSpPr/>
          <p:nvPr/>
        </p:nvSpPr>
        <p:spPr>
          <a:xfrm flipV="1">
            <a:off x="1889873" y="2253736"/>
            <a:ext cx="67733" cy="1591732"/>
          </a:xfrm>
          <a:custGeom>
            <a:avLst/>
            <a:gdLst>
              <a:gd name="connsiteX0" fmla="*/ 42399 w 67733"/>
              <a:gd name="connsiteY0" fmla="*/ 11 h 1591732"/>
              <a:gd name="connsiteX1" fmla="*/ 42400 w 67733"/>
              <a:gd name="connsiteY1" fmla="*/ 1535299 h 1591732"/>
              <a:gd name="connsiteX2" fmla="*/ 25467 w 67733"/>
              <a:gd name="connsiteY2" fmla="*/ 1535299 h 1591732"/>
              <a:gd name="connsiteX3" fmla="*/ 25466 w 67733"/>
              <a:gd name="connsiteY3" fmla="*/ 11 h 1591732"/>
              <a:gd name="connsiteX4" fmla="*/ 67800 w 67733"/>
              <a:gd name="connsiteY4" fmla="*/ 1524010 h 1591732"/>
              <a:gd name="connsiteX5" fmla="*/ 33934 w 67733"/>
              <a:gd name="connsiteY5" fmla="*/ 1591744 h 1591732"/>
              <a:gd name="connsiteX6" fmla="*/ 67 w 67733"/>
              <a:gd name="connsiteY6" fmla="*/ 1524010 h 159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33" h="1591732">
                <a:moveTo>
                  <a:pt x="42399" y="11"/>
                </a:moveTo>
                <a:lnTo>
                  <a:pt x="42400" y="1535299"/>
                </a:lnTo>
                <a:lnTo>
                  <a:pt x="25467" y="1535299"/>
                </a:lnTo>
                <a:lnTo>
                  <a:pt x="25466" y="11"/>
                </a:lnTo>
                <a:close/>
                <a:moveTo>
                  <a:pt x="67800" y="1524010"/>
                </a:moveTo>
                <a:lnTo>
                  <a:pt x="33934" y="1591744"/>
                </a:lnTo>
                <a:lnTo>
                  <a:pt x="67" y="1524010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9906C19-AA4E-B8BD-3961-A18F97545A32}"/>
              </a:ext>
            </a:extLst>
          </p:cNvPr>
          <p:cNvSpPr/>
          <p:nvPr/>
        </p:nvSpPr>
        <p:spPr>
          <a:xfrm>
            <a:off x="1878584" y="2253736"/>
            <a:ext cx="45155" cy="1591732"/>
          </a:xfrm>
          <a:custGeom>
            <a:avLst/>
            <a:gdLst>
              <a:gd name="connsiteX0" fmla="*/ -149 w 45155"/>
              <a:gd name="connsiteY0" fmla="*/ 1591567 h 1591732"/>
              <a:gd name="connsiteX1" fmla="*/ 45007 w 45155"/>
              <a:gd name="connsiteY1" fmla="*/ 1591567 h 1591732"/>
              <a:gd name="connsiteX2" fmla="*/ -149 w 45155"/>
              <a:gd name="connsiteY2" fmla="*/ 1388367 h 1591732"/>
              <a:gd name="connsiteX3" fmla="*/ 45007 w 45155"/>
              <a:gd name="connsiteY3" fmla="*/ 1388367 h 1591732"/>
              <a:gd name="connsiteX4" fmla="*/ -149 w 45155"/>
              <a:gd name="connsiteY4" fmla="*/ 1196456 h 1591732"/>
              <a:gd name="connsiteX5" fmla="*/ 45007 w 45155"/>
              <a:gd name="connsiteY5" fmla="*/ 1196456 h 1591732"/>
              <a:gd name="connsiteX6" fmla="*/ -149 w 45155"/>
              <a:gd name="connsiteY6" fmla="*/ 993256 h 1591732"/>
              <a:gd name="connsiteX7" fmla="*/ 45007 w 45155"/>
              <a:gd name="connsiteY7" fmla="*/ 993256 h 1591732"/>
              <a:gd name="connsiteX8" fmla="*/ -149 w 45155"/>
              <a:gd name="connsiteY8" fmla="*/ 801345 h 1591732"/>
              <a:gd name="connsiteX9" fmla="*/ 45007 w 45155"/>
              <a:gd name="connsiteY9" fmla="*/ 801345 h 1591732"/>
              <a:gd name="connsiteX10" fmla="*/ -149 w 45155"/>
              <a:gd name="connsiteY10" fmla="*/ 598145 h 1591732"/>
              <a:gd name="connsiteX11" fmla="*/ 45007 w 45155"/>
              <a:gd name="connsiteY11" fmla="*/ 598145 h 1591732"/>
              <a:gd name="connsiteX12" fmla="*/ -149 w 45155"/>
              <a:gd name="connsiteY12" fmla="*/ 406234 h 1591732"/>
              <a:gd name="connsiteX13" fmla="*/ 45007 w 45155"/>
              <a:gd name="connsiteY13" fmla="*/ 406234 h 1591732"/>
              <a:gd name="connsiteX14" fmla="*/ -149 w 45155"/>
              <a:gd name="connsiteY14" fmla="*/ 203034 h 1591732"/>
              <a:gd name="connsiteX15" fmla="*/ 45007 w 45155"/>
              <a:gd name="connsiteY15" fmla="*/ 203034 h 1591732"/>
              <a:gd name="connsiteX16" fmla="*/ -149 w 45155"/>
              <a:gd name="connsiteY16" fmla="*/ -166 h 1591732"/>
              <a:gd name="connsiteX17" fmla="*/ 45007 w 45155"/>
              <a:gd name="connsiteY17" fmla="*/ -166 h 159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55" h="1591732">
                <a:moveTo>
                  <a:pt x="-149" y="1591567"/>
                </a:moveTo>
                <a:lnTo>
                  <a:pt x="45007" y="1591567"/>
                </a:lnTo>
                <a:moveTo>
                  <a:pt x="-149" y="1388367"/>
                </a:moveTo>
                <a:lnTo>
                  <a:pt x="45007" y="1388367"/>
                </a:lnTo>
                <a:moveTo>
                  <a:pt x="-149" y="1196456"/>
                </a:moveTo>
                <a:lnTo>
                  <a:pt x="45007" y="1196456"/>
                </a:lnTo>
                <a:moveTo>
                  <a:pt x="-149" y="993256"/>
                </a:moveTo>
                <a:lnTo>
                  <a:pt x="45007" y="993256"/>
                </a:lnTo>
                <a:moveTo>
                  <a:pt x="-149" y="801345"/>
                </a:moveTo>
                <a:lnTo>
                  <a:pt x="45007" y="801345"/>
                </a:lnTo>
                <a:moveTo>
                  <a:pt x="-149" y="598145"/>
                </a:moveTo>
                <a:lnTo>
                  <a:pt x="45007" y="598145"/>
                </a:lnTo>
                <a:moveTo>
                  <a:pt x="-149" y="406234"/>
                </a:moveTo>
                <a:lnTo>
                  <a:pt x="45007" y="406234"/>
                </a:lnTo>
                <a:moveTo>
                  <a:pt x="-149" y="203034"/>
                </a:moveTo>
                <a:lnTo>
                  <a:pt x="45007" y="203034"/>
                </a:lnTo>
                <a:moveTo>
                  <a:pt x="-149" y="-166"/>
                </a:moveTo>
                <a:lnTo>
                  <a:pt x="45007" y="-166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7B348F6-6D43-F6B9-D6F7-3721B4E19C76}"/>
              </a:ext>
            </a:extLst>
          </p:cNvPr>
          <p:cNvSpPr/>
          <p:nvPr/>
        </p:nvSpPr>
        <p:spPr>
          <a:xfrm>
            <a:off x="1923739" y="3811602"/>
            <a:ext cx="2777066" cy="67733"/>
          </a:xfrm>
          <a:custGeom>
            <a:avLst/>
            <a:gdLst>
              <a:gd name="connsiteX0" fmla="*/ -149 w 2777066"/>
              <a:gd name="connsiteY0" fmla="*/ 25234 h 67733"/>
              <a:gd name="connsiteX1" fmla="*/ 2720473 w 2777066"/>
              <a:gd name="connsiteY1" fmla="*/ 25234 h 67733"/>
              <a:gd name="connsiteX2" fmla="*/ 2720473 w 2777066"/>
              <a:gd name="connsiteY2" fmla="*/ 42167 h 67733"/>
              <a:gd name="connsiteX3" fmla="*/ -149 w 2777066"/>
              <a:gd name="connsiteY3" fmla="*/ 42167 h 67733"/>
              <a:gd name="connsiteX4" fmla="*/ 2709184 w 2777066"/>
              <a:gd name="connsiteY4" fmla="*/ -166 h 67733"/>
              <a:gd name="connsiteX5" fmla="*/ 2776918 w 2777066"/>
              <a:gd name="connsiteY5" fmla="*/ 33701 h 67733"/>
              <a:gd name="connsiteX6" fmla="*/ 2709184 w 2777066"/>
              <a:gd name="connsiteY6" fmla="*/ 67567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7066" h="67733">
                <a:moveTo>
                  <a:pt x="-149" y="25234"/>
                </a:moveTo>
                <a:lnTo>
                  <a:pt x="2720473" y="25234"/>
                </a:lnTo>
                <a:lnTo>
                  <a:pt x="2720473" y="42167"/>
                </a:lnTo>
                <a:lnTo>
                  <a:pt x="-149" y="42167"/>
                </a:lnTo>
                <a:close/>
                <a:moveTo>
                  <a:pt x="2709184" y="-166"/>
                </a:moveTo>
                <a:lnTo>
                  <a:pt x="2776918" y="33701"/>
                </a:lnTo>
                <a:lnTo>
                  <a:pt x="2709184" y="67567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C237270-0138-5A1A-B993-E25A29B9BAF8}"/>
              </a:ext>
            </a:extLst>
          </p:cNvPr>
          <p:cNvSpPr/>
          <p:nvPr/>
        </p:nvSpPr>
        <p:spPr>
          <a:xfrm>
            <a:off x="1923739" y="3845469"/>
            <a:ext cx="2777066" cy="45155"/>
          </a:xfrm>
          <a:custGeom>
            <a:avLst/>
            <a:gdLst>
              <a:gd name="connsiteX0" fmla="*/ -149 w 2777066"/>
              <a:gd name="connsiteY0" fmla="*/ -166 h 45155"/>
              <a:gd name="connsiteX1" fmla="*/ -149 w 2777066"/>
              <a:gd name="connsiteY1" fmla="*/ 44990 h 45155"/>
              <a:gd name="connsiteX2" fmla="*/ 925540 w 2777066"/>
              <a:gd name="connsiteY2" fmla="*/ -166 h 45155"/>
              <a:gd name="connsiteX3" fmla="*/ 925540 w 2777066"/>
              <a:gd name="connsiteY3" fmla="*/ 44990 h 45155"/>
              <a:gd name="connsiteX4" fmla="*/ 1851229 w 2777066"/>
              <a:gd name="connsiteY4" fmla="*/ -166 h 45155"/>
              <a:gd name="connsiteX5" fmla="*/ 1851229 w 2777066"/>
              <a:gd name="connsiteY5" fmla="*/ 44990 h 45155"/>
              <a:gd name="connsiteX6" fmla="*/ 2776918 w 2777066"/>
              <a:gd name="connsiteY6" fmla="*/ -166 h 45155"/>
              <a:gd name="connsiteX7" fmla="*/ 2776918 w 2777066"/>
              <a:gd name="connsiteY7" fmla="*/ 44990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066" h="45155">
                <a:moveTo>
                  <a:pt x="-149" y="-166"/>
                </a:moveTo>
                <a:lnTo>
                  <a:pt x="-149" y="44990"/>
                </a:lnTo>
                <a:moveTo>
                  <a:pt x="925540" y="-166"/>
                </a:moveTo>
                <a:lnTo>
                  <a:pt x="925540" y="44990"/>
                </a:lnTo>
                <a:moveTo>
                  <a:pt x="1851229" y="-166"/>
                </a:moveTo>
                <a:lnTo>
                  <a:pt x="1851229" y="44990"/>
                </a:lnTo>
                <a:moveTo>
                  <a:pt x="2776918" y="-166"/>
                </a:moveTo>
                <a:lnTo>
                  <a:pt x="2776918" y="44990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78ED0-7F4C-B3B0-01BE-F7A7A4AD98DB}"/>
              </a:ext>
            </a:extLst>
          </p:cNvPr>
          <p:cNvSpPr txBox="1"/>
          <p:nvPr/>
        </p:nvSpPr>
        <p:spPr>
          <a:xfrm>
            <a:off x="1640546" y="3732016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4C1F8-2C5B-6E49-0B8A-3355B62D4636}"/>
              </a:ext>
            </a:extLst>
          </p:cNvPr>
          <p:cNvSpPr txBox="1"/>
          <p:nvPr/>
        </p:nvSpPr>
        <p:spPr>
          <a:xfrm>
            <a:off x="1640546" y="3528816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9185A-1881-0837-7C74-E89AAC156826}"/>
              </a:ext>
            </a:extLst>
          </p:cNvPr>
          <p:cNvSpPr txBox="1"/>
          <p:nvPr/>
        </p:nvSpPr>
        <p:spPr>
          <a:xfrm>
            <a:off x="1640546" y="33369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66E2EB-ABA6-4D1C-BA5F-661401A3B537}"/>
              </a:ext>
            </a:extLst>
          </p:cNvPr>
          <p:cNvSpPr txBox="1"/>
          <p:nvPr/>
        </p:nvSpPr>
        <p:spPr>
          <a:xfrm>
            <a:off x="1640546" y="31337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2FF95-4E4F-9E25-46BB-528A10B087D4}"/>
              </a:ext>
            </a:extLst>
          </p:cNvPr>
          <p:cNvSpPr txBox="1"/>
          <p:nvPr/>
        </p:nvSpPr>
        <p:spPr>
          <a:xfrm>
            <a:off x="1640546" y="293050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EF80A9-D9A0-ACBB-9E9A-BDC9A2BC66BD}"/>
              </a:ext>
            </a:extLst>
          </p:cNvPr>
          <p:cNvSpPr txBox="1"/>
          <p:nvPr/>
        </p:nvSpPr>
        <p:spPr>
          <a:xfrm>
            <a:off x="1565418" y="273859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19E6D-9885-03E0-C098-6FF45E3A5D5C}"/>
              </a:ext>
            </a:extLst>
          </p:cNvPr>
          <p:cNvSpPr txBox="1"/>
          <p:nvPr/>
        </p:nvSpPr>
        <p:spPr>
          <a:xfrm>
            <a:off x="1565418" y="253539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7288-B677-CFCB-82CE-3F16A0663BC8}"/>
              </a:ext>
            </a:extLst>
          </p:cNvPr>
          <p:cNvSpPr txBox="1"/>
          <p:nvPr/>
        </p:nvSpPr>
        <p:spPr>
          <a:xfrm>
            <a:off x="1565418" y="2343483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32FF2-D190-4CA2-4E3E-DB6B182EEA77}"/>
              </a:ext>
            </a:extLst>
          </p:cNvPr>
          <p:cNvSpPr txBox="1"/>
          <p:nvPr/>
        </p:nvSpPr>
        <p:spPr>
          <a:xfrm>
            <a:off x="1565418" y="2140283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961A52-CF9A-1BDE-6EB1-70397D1C4A6B}"/>
              </a:ext>
            </a:extLst>
          </p:cNvPr>
          <p:cNvSpPr txBox="1"/>
          <p:nvPr/>
        </p:nvSpPr>
        <p:spPr>
          <a:xfrm>
            <a:off x="2250248" y="389006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775F41-BB91-1905-53DC-41131A5D79F9}"/>
              </a:ext>
            </a:extLst>
          </p:cNvPr>
          <p:cNvSpPr txBox="1"/>
          <p:nvPr/>
        </p:nvSpPr>
        <p:spPr>
          <a:xfrm>
            <a:off x="3177065" y="389006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806512-9728-AF21-D9B9-A601733A956D}"/>
              </a:ext>
            </a:extLst>
          </p:cNvPr>
          <p:cNvSpPr txBox="1"/>
          <p:nvPr/>
        </p:nvSpPr>
        <p:spPr>
          <a:xfrm>
            <a:off x="4100147" y="3890060"/>
            <a:ext cx="284480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916EC-8DDC-328F-C4BF-D91B269EAFD3}"/>
              </a:ext>
            </a:extLst>
          </p:cNvPr>
          <p:cNvSpPr txBox="1"/>
          <p:nvPr/>
        </p:nvSpPr>
        <p:spPr>
          <a:xfrm rot="16200000">
            <a:off x="1095857" y="2862772"/>
            <a:ext cx="769902" cy="3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EC7D2C-804A-CFE9-044B-D8304081F35F}"/>
              </a:ext>
            </a:extLst>
          </p:cNvPr>
          <p:cNvSpPr txBox="1"/>
          <p:nvPr/>
        </p:nvSpPr>
        <p:spPr>
          <a:xfrm>
            <a:off x="2491627" y="4093260"/>
            <a:ext cx="1639146" cy="3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Applications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D844FB5-FC2D-986C-0784-1593C1717456}"/>
              </a:ext>
            </a:extLst>
          </p:cNvPr>
          <p:cNvSpPr/>
          <p:nvPr/>
        </p:nvSpPr>
        <p:spPr>
          <a:xfrm>
            <a:off x="7709200" y="2360274"/>
            <a:ext cx="2381955" cy="1478844"/>
          </a:xfrm>
          <a:custGeom>
            <a:avLst/>
            <a:gdLst>
              <a:gd name="connsiteX0" fmla="*/ -481 w 2381955"/>
              <a:gd name="connsiteY0" fmla="*/ 1106145 h 1478844"/>
              <a:gd name="connsiteX1" fmla="*/ 530097 w 2381955"/>
              <a:gd name="connsiteY1" fmla="*/ 1106145 h 1478844"/>
              <a:gd name="connsiteX2" fmla="*/ 530097 w 2381955"/>
              <a:gd name="connsiteY2" fmla="*/ 1478679 h 1478844"/>
              <a:gd name="connsiteX3" fmla="*/ -481 w 2381955"/>
              <a:gd name="connsiteY3" fmla="*/ 1478679 h 1478844"/>
              <a:gd name="connsiteX4" fmla="*/ 925208 w 2381955"/>
              <a:gd name="connsiteY4" fmla="*/ 925523 h 1478844"/>
              <a:gd name="connsiteX5" fmla="*/ 1455786 w 2381955"/>
              <a:gd name="connsiteY5" fmla="*/ 925523 h 1478844"/>
              <a:gd name="connsiteX6" fmla="*/ 1455786 w 2381955"/>
              <a:gd name="connsiteY6" fmla="*/ 1478679 h 1478844"/>
              <a:gd name="connsiteX7" fmla="*/ 925208 w 2381955"/>
              <a:gd name="connsiteY7" fmla="*/ 1478679 h 1478844"/>
              <a:gd name="connsiteX8" fmla="*/ 1850897 w 2381955"/>
              <a:gd name="connsiteY8" fmla="*/ -166 h 1478844"/>
              <a:gd name="connsiteX9" fmla="*/ 2381475 w 2381955"/>
              <a:gd name="connsiteY9" fmla="*/ -166 h 1478844"/>
              <a:gd name="connsiteX10" fmla="*/ 2381475 w 2381955"/>
              <a:gd name="connsiteY10" fmla="*/ 1478679 h 1478844"/>
              <a:gd name="connsiteX11" fmla="*/ 1850897 w 2381955"/>
              <a:gd name="connsiteY11" fmla="*/ 1478679 h 147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955" h="1478844">
                <a:moveTo>
                  <a:pt x="-481" y="1106145"/>
                </a:moveTo>
                <a:lnTo>
                  <a:pt x="530097" y="1106145"/>
                </a:lnTo>
                <a:lnTo>
                  <a:pt x="530097" y="1478679"/>
                </a:lnTo>
                <a:lnTo>
                  <a:pt x="-481" y="1478679"/>
                </a:lnTo>
                <a:close/>
                <a:moveTo>
                  <a:pt x="925208" y="925523"/>
                </a:moveTo>
                <a:lnTo>
                  <a:pt x="1455786" y="925523"/>
                </a:lnTo>
                <a:lnTo>
                  <a:pt x="1455786" y="1478679"/>
                </a:lnTo>
                <a:lnTo>
                  <a:pt x="925208" y="1478679"/>
                </a:lnTo>
                <a:close/>
                <a:moveTo>
                  <a:pt x="1850897" y="-166"/>
                </a:moveTo>
                <a:lnTo>
                  <a:pt x="2381475" y="-166"/>
                </a:lnTo>
                <a:lnTo>
                  <a:pt x="2381475" y="1478679"/>
                </a:lnTo>
                <a:lnTo>
                  <a:pt x="1850897" y="1478679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74402AD-29C9-0FBF-6E05-9294C58F7F96}"/>
              </a:ext>
            </a:extLst>
          </p:cNvPr>
          <p:cNvSpPr/>
          <p:nvPr/>
        </p:nvSpPr>
        <p:spPr>
          <a:xfrm flipV="1">
            <a:off x="7472134" y="2247385"/>
            <a:ext cx="67733" cy="1591733"/>
          </a:xfrm>
          <a:custGeom>
            <a:avLst/>
            <a:gdLst>
              <a:gd name="connsiteX0" fmla="*/ 42398 w 67733"/>
              <a:gd name="connsiteY0" fmla="*/ 11 h 1591733"/>
              <a:gd name="connsiteX1" fmla="*/ 42399 w 67733"/>
              <a:gd name="connsiteY1" fmla="*/ 1535300 h 1591733"/>
              <a:gd name="connsiteX2" fmla="*/ 25466 w 67733"/>
              <a:gd name="connsiteY2" fmla="*/ 1535300 h 1591733"/>
              <a:gd name="connsiteX3" fmla="*/ 25465 w 67733"/>
              <a:gd name="connsiteY3" fmla="*/ 11 h 1591733"/>
              <a:gd name="connsiteX4" fmla="*/ 67799 w 67733"/>
              <a:gd name="connsiteY4" fmla="*/ 1524011 h 1591733"/>
              <a:gd name="connsiteX5" fmla="*/ 33933 w 67733"/>
              <a:gd name="connsiteY5" fmla="*/ 1591744 h 1591733"/>
              <a:gd name="connsiteX6" fmla="*/ 66 w 67733"/>
              <a:gd name="connsiteY6" fmla="*/ 1524011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33" h="1591733">
                <a:moveTo>
                  <a:pt x="42398" y="11"/>
                </a:moveTo>
                <a:lnTo>
                  <a:pt x="42399" y="1535300"/>
                </a:lnTo>
                <a:lnTo>
                  <a:pt x="25466" y="1535300"/>
                </a:lnTo>
                <a:lnTo>
                  <a:pt x="25465" y="11"/>
                </a:lnTo>
                <a:close/>
                <a:moveTo>
                  <a:pt x="67799" y="1524011"/>
                </a:moveTo>
                <a:lnTo>
                  <a:pt x="33933" y="1591744"/>
                </a:lnTo>
                <a:lnTo>
                  <a:pt x="66" y="1524011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FECEC70-7DF8-1A38-1241-21F8C38C922A}"/>
              </a:ext>
            </a:extLst>
          </p:cNvPr>
          <p:cNvSpPr/>
          <p:nvPr/>
        </p:nvSpPr>
        <p:spPr>
          <a:xfrm>
            <a:off x="7472134" y="2247385"/>
            <a:ext cx="33866" cy="1591733"/>
          </a:xfrm>
          <a:custGeom>
            <a:avLst/>
            <a:gdLst>
              <a:gd name="connsiteX0" fmla="*/ -481 w 33866"/>
              <a:gd name="connsiteY0" fmla="*/ 1591567 h 1591733"/>
              <a:gd name="connsiteX1" fmla="*/ 33386 w 33866"/>
              <a:gd name="connsiteY1" fmla="*/ 1591567 h 1591733"/>
              <a:gd name="connsiteX2" fmla="*/ -481 w 33866"/>
              <a:gd name="connsiteY2" fmla="*/ 1331923 h 1591733"/>
              <a:gd name="connsiteX3" fmla="*/ 33386 w 33866"/>
              <a:gd name="connsiteY3" fmla="*/ 1331923 h 1591733"/>
              <a:gd name="connsiteX4" fmla="*/ -481 w 33866"/>
              <a:gd name="connsiteY4" fmla="*/ 1060990 h 1591733"/>
              <a:gd name="connsiteX5" fmla="*/ 33386 w 33866"/>
              <a:gd name="connsiteY5" fmla="*/ 1060990 h 1591733"/>
              <a:gd name="connsiteX6" fmla="*/ -481 w 33866"/>
              <a:gd name="connsiteY6" fmla="*/ 801345 h 1591733"/>
              <a:gd name="connsiteX7" fmla="*/ 33386 w 33866"/>
              <a:gd name="connsiteY7" fmla="*/ 801345 h 1591733"/>
              <a:gd name="connsiteX8" fmla="*/ -481 w 33866"/>
              <a:gd name="connsiteY8" fmla="*/ 530412 h 1591733"/>
              <a:gd name="connsiteX9" fmla="*/ 33386 w 33866"/>
              <a:gd name="connsiteY9" fmla="*/ 530412 h 1591733"/>
              <a:gd name="connsiteX10" fmla="*/ -481 w 33866"/>
              <a:gd name="connsiteY10" fmla="*/ 270767 h 1591733"/>
              <a:gd name="connsiteX11" fmla="*/ 33386 w 33866"/>
              <a:gd name="connsiteY11" fmla="*/ 270767 h 1591733"/>
              <a:gd name="connsiteX12" fmla="*/ -481 w 33866"/>
              <a:gd name="connsiteY12" fmla="*/ -166 h 1591733"/>
              <a:gd name="connsiteX13" fmla="*/ 33386 w 33866"/>
              <a:gd name="connsiteY13" fmla="*/ -166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6" h="1591733">
                <a:moveTo>
                  <a:pt x="-481" y="1591567"/>
                </a:moveTo>
                <a:lnTo>
                  <a:pt x="33386" y="1591567"/>
                </a:lnTo>
                <a:moveTo>
                  <a:pt x="-481" y="1331923"/>
                </a:moveTo>
                <a:lnTo>
                  <a:pt x="33386" y="1331923"/>
                </a:lnTo>
                <a:moveTo>
                  <a:pt x="-481" y="1060990"/>
                </a:moveTo>
                <a:lnTo>
                  <a:pt x="33386" y="1060990"/>
                </a:lnTo>
                <a:moveTo>
                  <a:pt x="-481" y="801345"/>
                </a:moveTo>
                <a:lnTo>
                  <a:pt x="33386" y="801345"/>
                </a:lnTo>
                <a:moveTo>
                  <a:pt x="-481" y="530412"/>
                </a:moveTo>
                <a:lnTo>
                  <a:pt x="33386" y="530412"/>
                </a:lnTo>
                <a:moveTo>
                  <a:pt x="-481" y="270767"/>
                </a:moveTo>
                <a:lnTo>
                  <a:pt x="33386" y="270767"/>
                </a:lnTo>
                <a:moveTo>
                  <a:pt x="-481" y="-166"/>
                </a:moveTo>
                <a:lnTo>
                  <a:pt x="33386" y="-166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20F916E-E262-4D62-A80B-F0DAD6AC7CD9}"/>
              </a:ext>
            </a:extLst>
          </p:cNvPr>
          <p:cNvSpPr/>
          <p:nvPr/>
        </p:nvSpPr>
        <p:spPr>
          <a:xfrm>
            <a:off x="7506000" y="3805252"/>
            <a:ext cx="2788355" cy="67733"/>
          </a:xfrm>
          <a:custGeom>
            <a:avLst/>
            <a:gdLst>
              <a:gd name="connsiteX0" fmla="*/ -481 w 2788355"/>
              <a:gd name="connsiteY0" fmla="*/ 25234 h 67733"/>
              <a:gd name="connsiteX1" fmla="*/ 2731441 w 2788355"/>
              <a:gd name="connsiteY1" fmla="*/ 25234 h 67733"/>
              <a:gd name="connsiteX2" fmla="*/ 2731441 w 2788355"/>
              <a:gd name="connsiteY2" fmla="*/ 42167 h 67733"/>
              <a:gd name="connsiteX3" fmla="*/ -481 w 2788355"/>
              <a:gd name="connsiteY3" fmla="*/ 42167 h 67733"/>
              <a:gd name="connsiteX4" fmla="*/ 2720141 w 2788355"/>
              <a:gd name="connsiteY4" fmla="*/ -166 h 67733"/>
              <a:gd name="connsiteX5" fmla="*/ 2787875 w 2788355"/>
              <a:gd name="connsiteY5" fmla="*/ 33701 h 67733"/>
              <a:gd name="connsiteX6" fmla="*/ 2720141 w 2788355"/>
              <a:gd name="connsiteY6" fmla="*/ 67567 h 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355" h="67733">
                <a:moveTo>
                  <a:pt x="-481" y="25234"/>
                </a:moveTo>
                <a:lnTo>
                  <a:pt x="2731441" y="25234"/>
                </a:lnTo>
                <a:lnTo>
                  <a:pt x="2731441" y="42167"/>
                </a:lnTo>
                <a:lnTo>
                  <a:pt x="-481" y="42167"/>
                </a:lnTo>
                <a:close/>
                <a:moveTo>
                  <a:pt x="2720141" y="-166"/>
                </a:moveTo>
                <a:lnTo>
                  <a:pt x="2787875" y="33701"/>
                </a:lnTo>
                <a:lnTo>
                  <a:pt x="2720141" y="67567"/>
                </a:lnTo>
                <a:close/>
              </a:path>
            </a:pathLst>
          </a:custGeom>
          <a:solidFill>
            <a:srgbClr val="000000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F6E3A2D-87CE-A46C-43B3-AB38CFDEED8D}"/>
              </a:ext>
            </a:extLst>
          </p:cNvPr>
          <p:cNvSpPr/>
          <p:nvPr/>
        </p:nvSpPr>
        <p:spPr>
          <a:xfrm>
            <a:off x="7506000" y="3839119"/>
            <a:ext cx="2788355" cy="45155"/>
          </a:xfrm>
          <a:custGeom>
            <a:avLst/>
            <a:gdLst>
              <a:gd name="connsiteX0" fmla="*/ -481 w 2788355"/>
              <a:gd name="connsiteY0" fmla="*/ -166 h 45155"/>
              <a:gd name="connsiteX1" fmla="*/ -481 w 2788355"/>
              <a:gd name="connsiteY1" fmla="*/ 44990 h 45155"/>
              <a:gd name="connsiteX2" fmla="*/ 925208 w 2788355"/>
              <a:gd name="connsiteY2" fmla="*/ -166 h 45155"/>
              <a:gd name="connsiteX3" fmla="*/ 925208 w 2788355"/>
              <a:gd name="connsiteY3" fmla="*/ 44990 h 45155"/>
              <a:gd name="connsiteX4" fmla="*/ 1862186 w 2788355"/>
              <a:gd name="connsiteY4" fmla="*/ -166 h 45155"/>
              <a:gd name="connsiteX5" fmla="*/ 1862186 w 2788355"/>
              <a:gd name="connsiteY5" fmla="*/ 44990 h 45155"/>
              <a:gd name="connsiteX6" fmla="*/ 2787875 w 2788355"/>
              <a:gd name="connsiteY6" fmla="*/ -166 h 45155"/>
              <a:gd name="connsiteX7" fmla="*/ 2787875 w 2788355"/>
              <a:gd name="connsiteY7" fmla="*/ 44990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8355" h="45155">
                <a:moveTo>
                  <a:pt x="-481" y="-166"/>
                </a:moveTo>
                <a:lnTo>
                  <a:pt x="-481" y="44990"/>
                </a:lnTo>
                <a:moveTo>
                  <a:pt x="925208" y="-166"/>
                </a:moveTo>
                <a:lnTo>
                  <a:pt x="925208" y="44990"/>
                </a:lnTo>
                <a:moveTo>
                  <a:pt x="1862186" y="-166"/>
                </a:moveTo>
                <a:lnTo>
                  <a:pt x="1862186" y="44990"/>
                </a:lnTo>
                <a:moveTo>
                  <a:pt x="2787875" y="-166"/>
                </a:moveTo>
                <a:lnTo>
                  <a:pt x="2787875" y="44990"/>
                </a:lnTo>
              </a:path>
            </a:pathLst>
          </a:custGeom>
          <a:noFill/>
          <a:ln w="16933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8D61E4-5CFC-B28C-B4B2-0A3FF6378E1F}"/>
              </a:ext>
            </a:extLst>
          </p:cNvPr>
          <p:cNvSpPr txBox="1"/>
          <p:nvPr/>
        </p:nvSpPr>
        <p:spPr>
          <a:xfrm>
            <a:off x="7226600" y="3725665"/>
            <a:ext cx="261902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 dirty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D2C558-0AE7-111C-5636-2A05984EACC7}"/>
              </a:ext>
            </a:extLst>
          </p:cNvPr>
          <p:cNvSpPr txBox="1"/>
          <p:nvPr/>
        </p:nvSpPr>
        <p:spPr>
          <a:xfrm>
            <a:off x="7151473" y="3454732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53FBA1-EC22-9FBA-B2E1-A5BD91FFE064}"/>
              </a:ext>
            </a:extLst>
          </p:cNvPr>
          <p:cNvSpPr txBox="1"/>
          <p:nvPr/>
        </p:nvSpPr>
        <p:spPr>
          <a:xfrm>
            <a:off x="7151473" y="3195088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BE99D9-CFBC-5478-B2E3-4B53D94B4670}"/>
              </a:ext>
            </a:extLst>
          </p:cNvPr>
          <p:cNvSpPr txBox="1"/>
          <p:nvPr/>
        </p:nvSpPr>
        <p:spPr>
          <a:xfrm>
            <a:off x="7151473" y="2924154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FB9BB8-6039-ABE9-645D-963CB5EE590D}"/>
              </a:ext>
            </a:extLst>
          </p:cNvPr>
          <p:cNvSpPr txBox="1"/>
          <p:nvPr/>
        </p:nvSpPr>
        <p:spPr>
          <a:xfrm>
            <a:off x="7151473" y="2664510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6239E-A487-2DDA-921F-4203A8748BC9}"/>
              </a:ext>
            </a:extLst>
          </p:cNvPr>
          <p:cNvSpPr txBox="1"/>
          <p:nvPr/>
        </p:nvSpPr>
        <p:spPr>
          <a:xfrm>
            <a:off x="7151473" y="2404865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946EE9-3A3D-724F-D2B0-A6365C023025}"/>
              </a:ext>
            </a:extLst>
          </p:cNvPr>
          <p:cNvSpPr txBox="1"/>
          <p:nvPr/>
        </p:nvSpPr>
        <p:spPr>
          <a:xfrm>
            <a:off x="7151473" y="2133932"/>
            <a:ext cx="340924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0C96A0-ABAD-4BAF-1C0D-18C3A4E74453}"/>
              </a:ext>
            </a:extLst>
          </p:cNvPr>
          <p:cNvSpPr txBox="1"/>
          <p:nvPr/>
        </p:nvSpPr>
        <p:spPr>
          <a:xfrm>
            <a:off x="7836302" y="388371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DA78AD-72C4-A20C-0C4E-3D1A0561D10F}"/>
              </a:ext>
            </a:extLst>
          </p:cNvPr>
          <p:cNvSpPr txBox="1"/>
          <p:nvPr/>
        </p:nvSpPr>
        <p:spPr>
          <a:xfrm>
            <a:off x="8763108" y="3883710"/>
            <a:ext cx="273191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8177BD-D9A6-98F3-8600-7A1B7E8D1EB5}"/>
              </a:ext>
            </a:extLst>
          </p:cNvPr>
          <p:cNvSpPr txBox="1"/>
          <p:nvPr/>
        </p:nvSpPr>
        <p:spPr>
          <a:xfrm>
            <a:off x="9686201" y="3883710"/>
            <a:ext cx="284480" cy="22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D4C261-04E5-52F8-5AC9-80B12B32BA89}"/>
              </a:ext>
            </a:extLst>
          </p:cNvPr>
          <p:cNvSpPr txBox="1"/>
          <p:nvPr/>
        </p:nvSpPr>
        <p:spPr>
          <a:xfrm rot="16200000">
            <a:off x="6546445" y="2856421"/>
            <a:ext cx="1040835" cy="38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Energy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6B89A1-FC7B-8272-5F4E-0C80AA092749}"/>
              </a:ext>
            </a:extLst>
          </p:cNvPr>
          <p:cNvSpPr txBox="1"/>
          <p:nvPr/>
        </p:nvSpPr>
        <p:spPr>
          <a:xfrm>
            <a:off x="8077681" y="4086910"/>
            <a:ext cx="1639146" cy="38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>
                <a:ln/>
                <a:solidFill>
                  <a:srgbClr val="595959"/>
                </a:solidFill>
                <a:latin typeface="Arial"/>
                <a:cs typeface="Arial"/>
                <a:sym typeface="Arial"/>
                <a:rtl val="0"/>
              </a:rPr>
              <a:t>Applications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37715DE-CA3F-FDA6-9DE6-7F1BD767A65D}"/>
              </a:ext>
            </a:extLst>
          </p:cNvPr>
          <p:cNvGrpSpPr/>
          <p:nvPr/>
        </p:nvGrpSpPr>
        <p:grpSpPr>
          <a:xfrm>
            <a:off x="6567058" y="1566410"/>
            <a:ext cx="2202180" cy="400418"/>
            <a:chOff x="6567058" y="1566410"/>
            <a:chExt cx="2202180" cy="4004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E5BDA0-5CC9-8092-57CC-EA1834B74932}"/>
                </a:ext>
              </a:extLst>
            </p:cNvPr>
            <p:cNvSpPr/>
            <p:nvPr/>
          </p:nvSpPr>
          <p:spPr>
            <a:xfrm>
              <a:off x="7668148" y="1566410"/>
              <a:ext cx="1101090" cy="400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589FD6C-E6FE-25A5-C716-DFEF121225F2}"/>
                </a:ext>
              </a:extLst>
            </p:cNvPr>
            <p:cNvSpPr/>
            <p:nvPr/>
          </p:nvSpPr>
          <p:spPr>
            <a:xfrm>
              <a:off x="6567058" y="1566411"/>
              <a:ext cx="1101090" cy="400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1EA63D22-C903-5048-A78A-27BB96937CF3}"/>
              </a:ext>
            </a:extLst>
          </p:cNvPr>
          <p:cNvSpPr/>
          <p:nvPr/>
        </p:nvSpPr>
        <p:spPr>
          <a:xfrm>
            <a:off x="2126939" y="2456936"/>
            <a:ext cx="519288" cy="101599"/>
          </a:xfrm>
          <a:custGeom>
            <a:avLst/>
            <a:gdLst>
              <a:gd name="connsiteX0" fmla="*/ -149 w 519288"/>
              <a:gd name="connsiteY0" fmla="*/ -166 h 101599"/>
              <a:gd name="connsiteX1" fmla="*/ 519140 w 519288"/>
              <a:gd name="connsiteY1" fmla="*/ -166 h 101599"/>
              <a:gd name="connsiteX2" fmla="*/ 519140 w 519288"/>
              <a:gd name="connsiteY2" fmla="*/ 101434 h 101599"/>
              <a:gd name="connsiteX3" fmla="*/ -149 w 519288"/>
              <a:gd name="connsiteY3" fmla="*/ 101434 h 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88" h="101599">
                <a:moveTo>
                  <a:pt x="-149" y="-166"/>
                </a:moveTo>
                <a:lnTo>
                  <a:pt x="519140" y="-166"/>
                </a:lnTo>
                <a:lnTo>
                  <a:pt x="519140" y="101434"/>
                </a:lnTo>
                <a:lnTo>
                  <a:pt x="-149" y="1014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6CF13A4-56FD-31D6-8D04-F2532D65D4FB}"/>
              </a:ext>
            </a:extLst>
          </p:cNvPr>
          <p:cNvSpPr/>
          <p:nvPr/>
        </p:nvSpPr>
        <p:spPr>
          <a:xfrm>
            <a:off x="7709200" y="3094052"/>
            <a:ext cx="530577" cy="56444"/>
          </a:xfrm>
          <a:custGeom>
            <a:avLst/>
            <a:gdLst>
              <a:gd name="connsiteX0" fmla="*/ -481 w 530577"/>
              <a:gd name="connsiteY0" fmla="*/ -166 h 56444"/>
              <a:gd name="connsiteX1" fmla="*/ 530097 w 530577"/>
              <a:gd name="connsiteY1" fmla="*/ -166 h 56444"/>
              <a:gd name="connsiteX2" fmla="*/ 530097 w 530577"/>
              <a:gd name="connsiteY2" fmla="*/ 56278 h 56444"/>
              <a:gd name="connsiteX3" fmla="*/ -481 w 530577"/>
              <a:gd name="connsiteY3" fmla="*/ 56278 h 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77" h="56444">
                <a:moveTo>
                  <a:pt x="-481" y="-166"/>
                </a:moveTo>
                <a:lnTo>
                  <a:pt x="530097" y="-166"/>
                </a:lnTo>
                <a:lnTo>
                  <a:pt x="530097" y="56278"/>
                </a:lnTo>
                <a:lnTo>
                  <a:pt x="-481" y="56278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DD23CF1-9612-7E3C-8434-4C634C197E44}"/>
              </a:ext>
            </a:extLst>
          </p:cNvPr>
          <p:cNvSpPr/>
          <p:nvPr/>
        </p:nvSpPr>
        <p:spPr>
          <a:xfrm>
            <a:off x="2126939" y="2748570"/>
            <a:ext cx="519288" cy="402336"/>
          </a:xfrm>
          <a:custGeom>
            <a:avLst/>
            <a:gdLst>
              <a:gd name="connsiteX0" fmla="*/ -149 w 519288"/>
              <a:gd name="connsiteY0" fmla="*/ -166 h 101599"/>
              <a:gd name="connsiteX1" fmla="*/ 519140 w 519288"/>
              <a:gd name="connsiteY1" fmla="*/ -166 h 101599"/>
              <a:gd name="connsiteX2" fmla="*/ 519140 w 519288"/>
              <a:gd name="connsiteY2" fmla="*/ 101434 h 101599"/>
              <a:gd name="connsiteX3" fmla="*/ -149 w 519288"/>
              <a:gd name="connsiteY3" fmla="*/ 101434 h 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88" h="101599">
                <a:moveTo>
                  <a:pt x="-149" y="-166"/>
                </a:moveTo>
                <a:lnTo>
                  <a:pt x="519140" y="-166"/>
                </a:lnTo>
                <a:lnTo>
                  <a:pt x="519140" y="101434"/>
                </a:lnTo>
                <a:lnTo>
                  <a:pt x="-149" y="1014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ED6B6FA1-6B4C-49B2-F7F6-8BEFB01E9716}"/>
              </a:ext>
            </a:extLst>
          </p:cNvPr>
          <p:cNvSpPr/>
          <p:nvPr/>
        </p:nvSpPr>
        <p:spPr>
          <a:xfrm>
            <a:off x="3058272" y="3048896"/>
            <a:ext cx="519288" cy="101599"/>
          </a:xfrm>
          <a:custGeom>
            <a:avLst/>
            <a:gdLst>
              <a:gd name="connsiteX0" fmla="*/ -149 w 519288"/>
              <a:gd name="connsiteY0" fmla="*/ -166 h 101599"/>
              <a:gd name="connsiteX1" fmla="*/ 519140 w 519288"/>
              <a:gd name="connsiteY1" fmla="*/ -166 h 101599"/>
              <a:gd name="connsiteX2" fmla="*/ 519140 w 519288"/>
              <a:gd name="connsiteY2" fmla="*/ 101434 h 101599"/>
              <a:gd name="connsiteX3" fmla="*/ -149 w 519288"/>
              <a:gd name="connsiteY3" fmla="*/ 101434 h 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88" h="101599">
                <a:moveTo>
                  <a:pt x="-149" y="-166"/>
                </a:moveTo>
                <a:lnTo>
                  <a:pt x="519140" y="-166"/>
                </a:lnTo>
                <a:lnTo>
                  <a:pt x="519140" y="101434"/>
                </a:lnTo>
                <a:lnTo>
                  <a:pt x="-149" y="1014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68329B85-6258-E900-AA95-330CE3C21929}"/>
              </a:ext>
            </a:extLst>
          </p:cNvPr>
          <p:cNvSpPr/>
          <p:nvPr/>
        </p:nvSpPr>
        <p:spPr>
          <a:xfrm>
            <a:off x="3058272" y="2949738"/>
            <a:ext cx="519288" cy="101599"/>
          </a:xfrm>
          <a:custGeom>
            <a:avLst/>
            <a:gdLst>
              <a:gd name="connsiteX0" fmla="*/ -149 w 519288"/>
              <a:gd name="connsiteY0" fmla="*/ -166 h 101599"/>
              <a:gd name="connsiteX1" fmla="*/ 519140 w 519288"/>
              <a:gd name="connsiteY1" fmla="*/ -166 h 101599"/>
              <a:gd name="connsiteX2" fmla="*/ 519140 w 519288"/>
              <a:gd name="connsiteY2" fmla="*/ 101434 h 101599"/>
              <a:gd name="connsiteX3" fmla="*/ -149 w 519288"/>
              <a:gd name="connsiteY3" fmla="*/ 101434 h 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88" h="101599">
                <a:moveTo>
                  <a:pt x="-149" y="-166"/>
                </a:moveTo>
                <a:lnTo>
                  <a:pt x="519140" y="-166"/>
                </a:lnTo>
                <a:lnTo>
                  <a:pt x="519140" y="101434"/>
                </a:lnTo>
                <a:lnTo>
                  <a:pt x="-149" y="1014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92205A66-CAF9-7925-B62A-2A3777923FF1}"/>
              </a:ext>
            </a:extLst>
          </p:cNvPr>
          <p:cNvSpPr/>
          <p:nvPr/>
        </p:nvSpPr>
        <p:spPr>
          <a:xfrm>
            <a:off x="2126970" y="2549857"/>
            <a:ext cx="519288" cy="201168"/>
          </a:xfrm>
          <a:custGeom>
            <a:avLst/>
            <a:gdLst>
              <a:gd name="connsiteX0" fmla="*/ -149 w 519288"/>
              <a:gd name="connsiteY0" fmla="*/ -166 h 101599"/>
              <a:gd name="connsiteX1" fmla="*/ 519140 w 519288"/>
              <a:gd name="connsiteY1" fmla="*/ -166 h 101599"/>
              <a:gd name="connsiteX2" fmla="*/ 519140 w 519288"/>
              <a:gd name="connsiteY2" fmla="*/ 101434 h 101599"/>
              <a:gd name="connsiteX3" fmla="*/ -149 w 519288"/>
              <a:gd name="connsiteY3" fmla="*/ 101434 h 10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88" h="101599">
                <a:moveTo>
                  <a:pt x="-149" y="-166"/>
                </a:moveTo>
                <a:lnTo>
                  <a:pt x="519140" y="-166"/>
                </a:lnTo>
                <a:lnTo>
                  <a:pt x="519140" y="101434"/>
                </a:lnTo>
                <a:lnTo>
                  <a:pt x="-149" y="101434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6946B50-B932-E87A-DC0A-3575F371BB5E}"/>
              </a:ext>
            </a:extLst>
          </p:cNvPr>
          <p:cNvSpPr/>
          <p:nvPr/>
        </p:nvSpPr>
        <p:spPr>
          <a:xfrm>
            <a:off x="7709200" y="3150275"/>
            <a:ext cx="530577" cy="109728"/>
          </a:xfrm>
          <a:custGeom>
            <a:avLst/>
            <a:gdLst>
              <a:gd name="connsiteX0" fmla="*/ -481 w 530577"/>
              <a:gd name="connsiteY0" fmla="*/ -166 h 56444"/>
              <a:gd name="connsiteX1" fmla="*/ 530097 w 530577"/>
              <a:gd name="connsiteY1" fmla="*/ -166 h 56444"/>
              <a:gd name="connsiteX2" fmla="*/ 530097 w 530577"/>
              <a:gd name="connsiteY2" fmla="*/ 56278 h 56444"/>
              <a:gd name="connsiteX3" fmla="*/ -481 w 530577"/>
              <a:gd name="connsiteY3" fmla="*/ 56278 h 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77" h="56444">
                <a:moveTo>
                  <a:pt x="-481" y="-166"/>
                </a:moveTo>
                <a:lnTo>
                  <a:pt x="530097" y="-166"/>
                </a:lnTo>
                <a:lnTo>
                  <a:pt x="530097" y="56278"/>
                </a:lnTo>
                <a:lnTo>
                  <a:pt x="-481" y="56278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88C8F47-9579-D33B-28EC-17FCFDBCF222}"/>
              </a:ext>
            </a:extLst>
          </p:cNvPr>
          <p:cNvSpPr/>
          <p:nvPr/>
        </p:nvSpPr>
        <p:spPr>
          <a:xfrm>
            <a:off x="7709200" y="3246622"/>
            <a:ext cx="530577" cy="219456"/>
          </a:xfrm>
          <a:custGeom>
            <a:avLst/>
            <a:gdLst>
              <a:gd name="connsiteX0" fmla="*/ -481 w 530577"/>
              <a:gd name="connsiteY0" fmla="*/ -166 h 56444"/>
              <a:gd name="connsiteX1" fmla="*/ 530097 w 530577"/>
              <a:gd name="connsiteY1" fmla="*/ -166 h 56444"/>
              <a:gd name="connsiteX2" fmla="*/ 530097 w 530577"/>
              <a:gd name="connsiteY2" fmla="*/ 56278 h 56444"/>
              <a:gd name="connsiteX3" fmla="*/ -481 w 530577"/>
              <a:gd name="connsiteY3" fmla="*/ 56278 h 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77" h="56444">
                <a:moveTo>
                  <a:pt x="-481" y="-166"/>
                </a:moveTo>
                <a:lnTo>
                  <a:pt x="530097" y="-166"/>
                </a:lnTo>
                <a:lnTo>
                  <a:pt x="530097" y="56278"/>
                </a:lnTo>
                <a:lnTo>
                  <a:pt x="-481" y="56278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F33E5DDE-0AEA-8E25-21E5-5979DAA1DF91}"/>
              </a:ext>
            </a:extLst>
          </p:cNvPr>
          <p:cNvSpPr/>
          <p:nvPr/>
        </p:nvSpPr>
        <p:spPr>
          <a:xfrm>
            <a:off x="8631965" y="3205474"/>
            <a:ext cx="530577" cy="82296"/>
          </a:xfrm>
          <a:custGeom>
            <a:avLst/>
            <a:gdLst>
              <a:gd name="connsiteX0" fmla="*/ -481 w 530577"/>
              <a:gd name="connsiteY0" fmla="*/ -166 h 56444"/>
              <a:gd name="connsiteX1" fmla="*/ 530097 w 530577"/>
              <a:gd name="connsiteY1" fmla="*/ -166 h 56444"/>
              <a:gd name="connsiteX2" fmla="*/ 530097 w 530577"/>
              <a:gd name="connsiteY2" fmla="*/ 56278 h 56444"/>
              <a:gd name="connsiteX3" fmla="*/ -481 w 530577"/>
              <a:gd name="connsiteY3" fmla="*/ 56278 h 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77" h="56444">
                <a:moveTo>
                  <a:pt x="-481" y="-166"/>
                </a:moveTo>
                <a:lnTo>
                  <a:pt x="530097" y="-166"/>
                </a:lnTo>
                <a:lnTo>
                  <a:pt x="530097" y="56278"/>
                </a:lnTo>
                <a:lnTo>
                  <a:pt x="-481" y="56278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1B10C791-666E-306A-11E1-A5BF1C2D7180}"/>
              </a:ext>
            </a:extLst>
          </p:cNvPr>
          <p:cNvSpPr/>
          <p:nvPr/>
        </p:nvSpPr>
        <p:spPr>
          <a:xfrm>
            <a:off x="8631965" y="3122843"/>
            <a:ext cx="530577" cy="82296"/>
          </a:xfrm>
          <a:custGeom>
            <a:avLst/>
            <a:gdLst>
              <a:gd name="connsiteX0" fmla="*/ -481 w 530577"/>
              <a:gd name="connsiteY0" fmla="*/ -166 h 56444"/>
              <a:gd name="connsiteX1" fmla="*/ 530097 w 530577"/>
              <a:gd name="connsiteY1" fmla="*/ -166 h 56444"/>
              <a:gd name="connsiteX2" fmla="*/ 530097 w 530577"/>
              <a:gd name="connsiteY2" fmla="*/ 56278 h 56444"/>
              <a:gd name="connsiteX3" fmla="*/ -481 w 530577"/>
              <a:gd name="connsiteY3" fmla="*/ 56278 h 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77" h="56444">
                <a:moveTo>
                  <a:pt x="-481" y="-166"/>
                </a:moveTo>
                <a:lnTo>
                  <a:pt x="530097" y="-166"/>
                </a:lnTo>
                <a:lnTo>
                  <a:pt x="530097" y="56278"/>
                </a:lnTo>
                <a:lnTo>
                  <a:pt x="-481" y="56278"/>
                </a:lnTo>
                <a:close/>
              </a:path>
            </a:pathLst>
          </a:custGeom>
          <a:solidFill>
            <a:srgbClr val="5B9BD5"/>
          </a:solidFill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5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|0.9|6.3"/>
</p:tagLst>
</file>

<file path=ppt/theme/theme1.xml><?xml version="1.0" encoding="utf-8"?>
<a:theme xmlns:a="http://schemas.openxmlformats.org/drawingml/2006/main" name="Title Slid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UMA PowerPoint Template-B-M" id="{8C6A21FF-EEA2-5740-91C0-82BA8DBB1D2E}" vid="{88BA25CF-7AB3-5B4C-9DA2-587D513B93B8}"/>
    </a:ext>
  </a:extLst>
</a:theme>
</file>

<file path=ppt/theme/theme2.xml><?xml version="1.0" encoding="utf-8"?>
<a:theme xmlns:a="http://schemas.openxmlformats.org/drawingml/2006/main" name="Title Slide-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UMA PowerPoint Template-B-M" id="{8C6A21FF-EEA2-5740-91C0-82BA8DBB1D2E}" vid="{485B89B6-D76C-8240-90CC-E7D9E9FBBB9F}"/>
    </a:ext>
  </a:extLst>
</a:theme>
</file>

<file path=ppt/theme/theme3.xml><?xml version="1.0" encoding="utf-8"?>
<a:theme xmlns:a="http://schemas.openxmlformats.org/drawingml/2006/main" name="Title Slide-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UMA PowerPoint Template-B-M" id="{8C6A21FF-EEA2-5740-91C0-82BA8DBB1D2E}" vid="{7B8A3927-0DA4-CE45-BBBC-22FE5994F544}"/>
    </a:ext>
  </a:extLst>
</a:theme>
</file>

<file path=ppt/theme/theme4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UMA PowerPoint Template-B-M" id="{8C6A21FF-EEA2-5740-91C0-82BA8DBB1D2E}" vid="{304BE293-8270-9049-8E54-3ADA6197A97B}"/>
    </a:ext>
  </a:extLst>
</a:theme>
</file>

<file path=ppt/theme/theme5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UMA PowerPoint Template-B-M" id="{8C6A21FF-EEA2-5740-91C0-82BA8DBB1D2E}" vid="{BED94E0A-86ED-E84C-8E9F-9723C4D21422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Y23UMA PowerPoint Template-B-M" id="{8C6A21FF-EEA2-5740-91C0-82BA8DBB1D2E}" vid="{2BEBE679-82AD-B94C-9A47-B4ABFDE09A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C8D1D7-5792-9F45-989B-EA3A91841CC0}">
  <we:reference id="wa104381909" version="3.12.0.0" store="en-US" storeType="OMEX"/>
  <we:alternateReferences>
    <we:reference id="WA104381909" version="3.12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ub&gt;&lt;mi mathvariant=\\\&quot;script\\\&quot;&gt;F&lt;/mi&gt;&lt;mi mathvariant=\\\&quot;script\\\&quot;&gt;T&lt;/mi&gt;&lt;/msub&gt;&lt;mo&gt;=&lt;/mo&gt;&lt;mfrac&gt;&lt;mrow&gt;&lt;msub&gt;&lt;mi&gt;min&lt;/mi&gt;&lt;mrow&gt;&lt;mi&gt;a&lt;/mi&gt;&lt;mi&gt;p&lt;/mi&gt;&lt;mi&gt;p&lt;/mi&gt;&lt;mi&gt;s&lt;/mi&gt;&lt;/mrow&gt;&lt;/msub&gt;&lt;mi&gt;t&lt;/mi&gt;&lt;mi&gt;i&lt;/mi&gt;&lt;mi&gt;m&lt;/mi&gt;&lt;mi&gt;e&lt;/mi&gt;&lt;/mrow&gt;&lt;mrow&gt;&lt;msub&gt;&lt;mi&gt;max&lt;/mi&gt;&lt;mrow&gt;&lt;mi&gt;a&lt;/mi&gt;&lt;mi&gt;p&lt;/mi&gt;&lt;mi&gt;p&lt;/mi&gt;&lt;mi&gt;s&lt;/mi&gt;&lt;/mrow&gt;&lt;/msub&gt;&lt;mi&gt;t&lt;/mi&gt;&lt;mi&gt;i&lt;/mi&gt;&lt;mi&gt;m&lt;/mi&gt;&lt;mi&gt;e&lt;/mi&gt;&lt;/mrow&gt;&lt;/mfrac&gt;&lt;/mstyle&gt;&lt;/math&gt;\&quot;,\&quot;base64Image\&quot;:\&quot;iVBORw0KGgoAAAANSUhEUgAAAzAAAAFCCAYAAAAufTj4AAAACXBIWXMAAA7EAAAOxAGVKw4bAAAABGJhU0UAAACvhk0s5wAARxZJREFUeNrt3Q+EFd3/wPGPtdZKYiVJEkmykkgeeSSRJEkiK0kSSZKVSJIkkSRJIkmSLEmSJJIkSSRJkkiSPBIrK2utpd98fvfc785OM+ecmTlzd+72fnE8T3XvOefOvTNzPnP+iQAA/ia7o/QySiNRGo7Skyht4rAAAAAAqJs7UfqdkU5zeAAAAADUxXFL8NJM9MQAAAAAmHQdURryCGCecqgAJKyI0kNpDDnVdC9KyzgsAACgSos9gpffpnECAE2bM64VY1Hq4/AAAICq9BLAAMipR+w9t7oQyGIOEwAAqEKHaWy4AphnHCoAxj6Pa8ZVDhMAAKjKGY/GyFYOEwDjusc14weHCQAAVKU7So+FZZQB+BkQv6GnAAAAldGhZIei9DZKo9KY8/IgShs4NAASLngEL185TAAAAADqYJ1HAHOWwwQAAACgLl6IvfdlJocIAAAAQF3MksYGt8ng5VWU5nN4AAAAAOSxOkp3o7Sq4nJWRmlXlHabMgEAAAAgl3lR+imNHpG9HA4AAAAAdaUrCj6X8SFdSzgkAAAAAOrqcix4+c7hAAAAAFBXh2TihPrrHBIAAAAAdbRP/lwRrI/DAgAAAKBuDkr6fizsxQIAAACgVs5lBC+vOTQAAAAA6qInSvczghdNZzhEAAC0p8VROh6lj9KY4OpjrjQ2ZbshjV2lf0VpJEqjURqK0qMonYjSokCNEB2nfk0aS58OmXI06T4OD01ZCyfp+C2L0ukoPWhBORei9DJKnR6v16Vi10tjxaXmd6THbDhKX6J0Wxr7X/RwCmAK0s0jP1uCF03rOEwAALSPXtPof5e4oV9xvG9jlJ44GgXJpKv8FBlnvsI0skdzlHVNWjOmXQOzY1F6Hyt7qIJyZkXpQJTeJD5nl+U9GtzoeP9vnsdsxPwWujgtMAVMl+whY/E0aoJ8AABQU3qjXmNu7J8sN/UrloDnec7AJZ6+in9vjJb1oERZ+tR1fgXHcK4JDF5llBsqgNFAYps0hr6MZZSVFWysFvdT56yk8wHmcKqgTWmwfzhKPzx/7/daUCc9nzabeg2YBx5rKipDH6jcMuf/9gJB3x5pPDD6KeM9tfqA62yA66nef/rMMfgi4731H03+dbnuzDXXXn0Qpj37g7G6Dpv7mB6j/eb3BgCowExzI9Obxi/Pm3paALPHXMR/l0zaIzDbUedjkq/HxRYwhbjB9JjP79PrVCaA6TSNkAHPY50WwJwOcNzeC0PK0F5By0nzUGEswO8/nk7krMeGKO2K0lVpDKFNu+aOlTi/NAj4xzSwL1vK+J0j4OiWxvBh1/1h2FyfitRZH/r858hfA4V/J/E3pEOn3+T8feh1+iinIACE01ngYpwVwFwO3Ch4mlHn2ebfQpZ1t+Dx05v6Dmk8oc3TKBoqUM62HEFLVgAz3TRmJvu4Aa00L0rfA18z4imtwb40SpekMffvrgn485y7Lzw/2wwTEGnj/2aU3ua4Fn30LGOV5Out1c/Zm+P70TlIH3LkPyitXdJ6gbm/jabco7bF6qLX2t3m+p5W78ucigAQRpeMDwnS+SfaHf4uZwDTZRrwyTHjetPea25O3ea1HebGftbzJrsjUV+9KX5L3MguRmmLCWw6YuXoa/fn+Dxrcx67ASneA5Q3gNlRonHVDGB6TKModONtI6cRam5bhcHL74zG+o6SeZ70/GxlerwveOR/JNADrizHKz4+ZWhgci7lXqVDq1db3ndAWAwCACqlDf1lKX9/0fMGpY3jhzJxTonuYD3do2x9qucajhB/QrjSBCzN4RU6bGOa5+c85fF5nuQ8dvoeHe5wxwR+OhzkZUUBzL8mUOiK3VhP5ghgpqcEL99NHqtj+TYDPx0m8VX858MA7cw2F+Z8iWurnnfaQ6KLjKw3QY1vD+hqz3LOm+u1Jn3Cr/MuhgM9fLhaIjj64vHw7HaJ/N9U/JvYKum9drc97m+zLfW+xekGANXp8ggu9ObWnEA/bBq9eVfq2Sl+PSMrZbxb/ocUGwN9xaOsPMsrZ9XBZ35JqEn8Ax5ldScaTdprdEzcK4npTfqeZ2NiOacM2tRSaX0Po2ue3LCUW/WsxzxYcK2slrXEuv79/ZSG9ypTL22gP/bIP0t3yvufm6Ch0zyYuuFxjKqgAefNjDIv5nzAVeW1HwCQwffpmPZCLClRzntxz4Vp9rwMmgZH0Zu668nkoQDHTQMD17COUDexLR7fT/x7/JTz+Glj4pVHGac5XdCmbMN9xsRvH6W8rjnOp4EAZbgeDt23vPeuTOxJSXtYs6BggKHH82HiWrgj43pdNEAqSle//BAgeJEW1xsAEHPeo+Gqy2j2liznoGegpI2JssuKuhoO9wMdO1fPRagAZqHkWxShyKpGyyXchGOgbu5IuGGlIcrUtCdAGfscZfRnvC/e8/HYcc2w5f8q4z03Ew9UFhbM/0fg70R7lwYlzGIlc6X1PUcAAGOXR8N1U4ByFnk2wI8EKGurtGZYwvUWBTCd4r9aWJnNJ137+rDRH9pRh9h7ZY9XVK5r/5l5LbgGpT14OiETe4Fs5/RMcW8UnBSfsP9S7CuJdUnrVkBcb/kd6CIw03Pm1yfMGQSASeOzik4oriFXbwOVM9/jM80NUI5rEYSQ46BdnyfEpNHDHuUs5pRBm1klYSbSh3xg8zFQObal5tMm2MdXarvhkf9mx+fYmXj9Rpk438UVFKyUcHvvuIKXrNUkR8R/U+U42/DrC5x2ADB1AhjXE/77ActyLd+8IUAZx2oUwOwIUMYGj3I2cMqgzRyV6ibSZ+mX8ksbu3SIfYn3q4nXL5PxHojbnmW4lj+ODw3THqXm8Cx9GOUzlHW3I/9VAY7TSrH3wBWZEznXcY9ZxWkHAFMngHEtGBAygPnpKGtbgDJc48/bLYCZ7VHOFk4ZtBnbSlp3JqHMUMNyl4n/xpsaTHyR8XlyvosW2ObxfE4EU80l3L+Za4mPgYqDS+2Ntw3lK7pM8wWZvKWfAQAtDmBc47VDBjCuvVoOEMD8ocOjnD5OGbQRbajbein6KyhTlw+2PZ0flTCrnm0X+2Io3bHXNlcc06FreXa3ty2zH+/hOR0LOvIstz4k1a3Spss0uzY4LrI0/BLH97uW0w4AplYA06rVwdQDR1kXA5Qx1QKYVpYDtMJ6x+95SQVlupY9fxSoHNseKvGV1fbGrkd55nr0il8Pz7+xv9ueI/8VUu0qba77zc0CeeqiA2/Ff9geAGAKBDCuTSZDBjD3HWVdIYAhgMGUZ9tw9kdFZbp2tj8UqBzb3lqHzWt0jsqw/DmkzIdtj5lR05jXXo5PBRvvR6S6VdpcK1GOSb4NjZtsowh0SeluTjkAIIAhgCGAAcqwDSUdqKjM/xzn0NIAZcwQ99CoDhnfoPZ8gTJs81PumddcMn/+UKDxbpsnVGaVth6P76DId3/CUd/ZnG4AQABDAEMAA5ShS/ja5irsrKBM17Co74HK2eJRRrOHQ4c8FZlz881x7NbKeG9G3rkkrrlJl0ocmwse17G89T1lyesdwQsAEMAQwBDAAFU38kNtJJnkWnb4eqByLjrKWGwCBN3jpLdA/vPEPnxsjowPHSuy+bBryfbNBY/LYnEvof8iR37aq2Sba3RX8m+ACQAggCGAIYABcjfyP1VUpmv1w1Cr+L11lNEcOlZ0vo3tvqDDx86b/39ZMP9zYp+f0lUw3zse17DdnnlpL03WKma6Ott+TjEAIIAhgCGAAUL6UPH5n9Qj7onjPQHKmeEoozlX40WJMm5aymgGH0V3sFdvxG8FtTwWe1y/tPfINVdnpgnQsnpytNdlPqcXABDAEMAQwAAhuTZlrWJD1m2OMl8FKqfPUsYXc93RxndviTL+swQAH83/HyuY9yzHcTpcMN9LHtevG5b3L4jSWRlftS1t6NkqTi0AIIAhgCGAAapga+SH6glJGnCcOycDlXPV4zw9WyL/RR75f5bim3H2OfJeUSDPLkvgEU/rEu/T38EuafT6ZL3nAYELABDAEMAQwABVs028fl1Bebpk8S/HubM6UFlfHOUMSmOYWVG7Pa4DWyv6bgYL5rnTo87fzGt1qJnOX3kk2cPEdI6UDsVjqBgAEMAQwBDAAC1h2wfkTAXlrXGcN8MmyCnLZ57H0ZJl3HLk/7bC76bo3jx3PY7LV0fw98oELcs5fQCAAIYAhgAGaCXXEKiNFZR51lHm7UDlHBB370vZZX2HHGVsqjAA214gTw0MRz2uXfGkCxA8lcZKdTofaganDQAQwBDAEMAAk2WP2Feh6qygzHeO82ZPi65rZefZ/OPI/0PJ/Pc78p9TIM/VHtetn1Hql8b+MoskTG8YAIAAhgCGAAYIwjYE6nEF5c31OG9CbJrp2r1+LEA5Rx2fY1/J/G37tLwpmGe/x/G/zGkBAAQwBDAEMEBd2YZAHaugvL2Oc+ZjoHI2teD6+Vjs83i6S+TdIfaVws4XzNe1+ltVy2YDAAhgCGAIYIDSVjh+vysrKNM1gfxioHIuV9xI1x6esQqvmasc9V9fMN+nHtetxZwaAEAAQwBDAAPU0UGpfiWwZKPfNYF8c6CybKt3DQb4bJsdn6PsXignxD43qWj9f3pctzo5NQCAAIYAhgAGqCPbeX+ngvLWO86XUIsGLJfqe3kuWvL/EiD/ZxVd+0daeA8DABDAEMAQwADBuJbT3V9Bmecc50uoRQOOSbW9I+qjJf9zJfOeJvbhaf0l8h4jgAEAAhgCGAIYAhi0I9dmkr2W9+o+IA+itC5nma8cZR52vH9DlBZ6lPNC3DvMl+HaO6fs3KHNJb6bZgC3OuPf6IEBAAIYApgcXHsaEMAArWObY/Hd8d7mRPw8u7Drilyup//LLO/XwEXnb3xylDPTUcb5AMeuv8Sx82Ebnvaf4707ZXyeT1fKv/vMgZld0W9Ov5tNnHoAQADTTgHMRQIYoDZsq1HdtLzviHnNqZzlbXScK7aG+fQovTev2+YoZ5ujnDUBjt1DS/5XA+Rv2+jzhuV9/8r4sMC+gtf6qpZR1l6jzyb/1Zx+ADB1A5irjnJeBizrYQsCmEuOMobbLIDpIIBBm3ItAbw9430bzL9rMNGVs8wTJa4xD8xrbnuUY9vn5EegY2ebO1R2FbXZjuO0J+N986XR++M6lmc9rltXA//etNelud/QE2GVMwBoud0tDGCuO8oZDFjW1xbc0K57HLsQy7Z2tiiwmEUAgzblWg1sbsp7lphGqAY+SwuUeVuKLZ/c7InWxvlMj4cKvyq+jtnmp4RYRW2r4zil9V70yHgPlc4zsm2gucbjuqWfY06g39qpWL6vpTF/CgDQYq5hXSEDmFuOcsYk3D4NromdNwOUccfj2C0IUM4Cj3J2Bihng0c5xzhlUEO2Vbp+prxeG7PfzL8fLFjmZ8e5Mi3lPfFVy9Z6lOFqnG+s+B7wKED+rp7qZM+XBgQvYkHeXI8yvnhcuwZKfg6tR3wp6LfmoQ8AYBI8kNZNgHzuUdaKAOXM8SjnWYByBqU1Y6+3eJRzOkA5Bz3KucEpgxqyzYN4knJ9+CDV7z8S15EIFHzn29iWaR4J9MDnm6WMQwHyf5LjOOm95rX5+1857gf9HtcuTUcLfoa9MnGxgJcELwAweXT4gmsXaZ9Jpj46PcsK0RDfL35DCsp0/S/1vGFeD/B5LklrAjKfAPMLpw1qaNjR0F9kGvs6nKm5o72u/tVTokzXCmTNSeerYo3yvL0aHyz53wpw3Hodn2Fpxd+NpsXS6IXRuTDfY9fnPEta63f7Nsc1eaZnvmsS352me9JYhAEAMEl85nBoeiP2Mcg+fJ+Q/Sp501wYa6C4Upndqx96ljEm5TaZmy/2MfDxtLZEOVs8y2AeDOpmVo7fbnzye9nhnUMFyn2T48HJQkde2wMcu0NS7QIBPoFeWsC5oeC1f1D87zMXpDEELx6MdJmg5XBKQDQm7n19AAAV0XHZOmnzWYEbr94w8zyx1Kdiuq/CqZw3MX1id9q812eIRLe5EV0Wv16eeNIhdJs8AzQNJnaJ/5O++I3vmrkp55kQq0+Lv+U8bkdyfkfd5j1jOT+PrsA0m9MJNfBPzvNRG7khhqrezVnuB8k37OiA4xzsCfAZbMO7BgJ9P99zBparS/4WBiV/YOlKryVMbxQAIGdDWG8ivk/yfRrKeqO5YSnrp+R/8pZ1o9YbUtqeCtrjMCThblJjpt6nYp/lP/N3owHL0GFYOgwhucndPBOE3Sn5XWkZunKP9rCdTDluWo6Ox79f8nNpOS9NORs5zTBJOsU9TCk+BLI3ULk7cpwrzyT/nAlbL++TQA+zbNfoXYGO0zXPY/TCXJvKmm+uSyGu1x8lzAIpAICKb7R50v0WlpW2GtqGisq52ILP8lv+HCaxtoIyhlp03C5ymmES+cx70yWHewKX61oERQMrXSEt72R71742ISbXu5Y3nhfoGC10PGjSB1QHJdwKlE0aeHwocC3Thzrau7apgjoBAAAA/7PRPFTRxrLOo9BeTO350B7VxRUHT89NsDJiyn9gGuUz+Vr+n/Z63Yl9N9qzrfvoaC9PV8VlrzBBpJb/NfY9adLe9bfm306a3xCbUgIAAAAAAAAAAAAAAAAAAAAAAAAAAAAAAAAAAAAAAAAAAAAAAAAAAAAAAAAAAAAAAAAAprg5UdoTpZtR+hil4SiNRulblC5FaUHstd1R2hGly1G6E6V3URqMUkfOMqdFaW2U+qJ0LErXo3Tf5HUu4z2zo9QfpdtR+h6lEVPPoSg9jtKJKM0veSzqWq/k93XYHP/BWHlfzXe4IeP7uBqlK/zcAQAA0K7+NY3zsSj9tiRtiK8z79mS8u/vHOUsMg1nbXC/NQ1uW3mbE++fa97vqudv85ozUer0+Px1rVcWfe9pE6y4yvtqXqvBzOooHTF/v4ufPQAAANpNb5SepDSwb5kAZaZ5XVeUtkmjJ2bINNjPpjSWzzvKW24a+toDMCCNXoqshvdoopG/PUo/PRrsyfRA3L1Cda1XGu35epzIS+t7UBo9ZM0850Vpf5S+ZJS/kZ8/AAAA2skx+bPH4L5MHCaWtFAavRMXUwKfIo1iDYweZjSw78dedzYWXOnQqPXmvWKCrH1R+mEJFk5MkXqp64k8NECZY3n99JSAR9MiTgEAAAC0g1lReip/9irs9nz/FdMoHxV7z4SvbRmN+33m3y+aP7+I0mJLPr2SPfRr1Hzudq/XspQ8+jze1yONoWTxXrYOTgUAAADUXW+iIatJhz+tzpHHjozG+KOCderPyE97e06Y/7/i2eC+KNm9HQemQL0upbzfN2jcKRPnxQAAAAC1pvM8ksOZfkVpZc58tmQ0xA8VrNdASl66Atom8/8XcuS10RIo3J4C9Xqf8n5fHbHv/w6nAwAAAOpsiTSW2U02ftcXyCtraNWygnVLm2TeXBb4bs68eiyBwn9ToF5pQ9GW5nh/c/4MSygDAACgtuaYRnKy4XukYH57U/L6UTCveZK9XLMGEDNy5tdhCRRGpkC90pZNPlsg+NzNaQEAAIA60hWx3qQ0eh+XyPNKSn4DBfPabmnYbyqYp23543av15eMAGiB5/tXCEsoAwAAoMbSgo3mPi5F3UvJc3vBvAYyGvUvStQvK1AYnuL18llMQANaXVBgIacGAAAA6iZr4vihkvkOp+RZNCDK2jCyr2B+XZZA4fsUqNcmSz7MawEAAEDb0s0Lv6U0cnUVqzL7fyxOyfNDwbyWZjTEB0vUcYGlgX+vzeslpvyvlrwO8dMHAABAOzqT0cDdXDLf/Sl5Xi6Y1wEJ35NgW674UpvXq+mgJS9Ne/j5AwAAoJ3Ml8ZO68mG7ZsAeT9OyXdLwbzuZjTA15So315Lw35rm9erSTeu/OQIYjZzGgAAAKBdXMpo1O4ome+slMBI/zyjQF46FCptT5MfJet409Kon9nG9Ura6AhgdJ7SP5wKAAAAqDsNMtL2Cvkm5ea+qEMp+b4umNeqjIb31ZJ1/CLlVg+ra73yBkXNDTJnc0oAAACgzg5nNGZPBsg7bdjSuYJ5HZfwQ58WWxrze9u8Xml6LIFRMz3ilAAAAECdvc1oyC4umW/W8r1FN0R8KukbOnaWqOPRjDr+ksaqbO1cryxLpLGvjy2I2cFpAQAAgDpalNGA/RAg7zcp+er8l64CeXVK+iID90rW8V3G5z/T5vVy2eAIYHTZ5Q5ODwAAANTNrowG7IWS+W6VsPM3Nkv44VRZc1e0l2NWm9fLx3FHELOT0wMAAAB1cyOj8bqlRJ7aw5K1ZG/R+S/nM/KbX6KeDzLyPDoF6uXrpSWAuc3pAQAAgLp5LuHnv5yS8d6WZL6bCuaZNk/nc4k6Ls/43O8l39yVOtVLh5e9ylneEksAM8jpAQAAgLrJmsxddP7DWvN+DWKepORbZP+X2Rl1vF7ic6dNvB8zAUS71mtAGosH5P3ubmV8jhFODwAAANTNaEbjtYjeKP2M0jPTiE7m/S7jfbq0r21jxr6MOvYVrOe2jPz6c+ZTt3o1h56tyFlu1oT+YU4PAAAAtEsAk/cp/jxpbHypSXsmVqfkeS3lfdNMwHPTkve1jDrOLfB5dRL8DwnTa1K3ejV70w7lLLsr43O85fQAAABA3WQNIVuaI4+FJnDRJ/bNp/8HU/LcltJwfiiNJZttQ8u+peT1veDnfZSSl/ZcFNmzpU716oi973mB8n97BpwAAADApHqU0Xg97vn+NTLecxDfef6WIyjShvld894Flvyz9qkpskJW2rLBGkB1F8irbvVaIMUXYZiR8VnWcnoAfy99wrReGrvaXpbGJDvd4EqfOOlYYV3XXSfKjZqkf/4vSvelsbzlSWmMp9WnWmwqBQAI6XRG41XvTwst79Pd4M/GXr8r8e8fJXtY2jRzj9N73ipH/fZk1O9Uzs+ZNr/keon7at3qtTGRx0CO9+5IqcNrTg3g76JPTHT9/GsZF/AySVcieWMCm/3SGGNMUAMAKGqp5Z7zw9xrmnM69H6jq2GdkInzNXak5DuSkp/mpb00zV3mt3vU73ZG3bbl+IxbU+6l/SWPW93qlRaErPN4X0fs+yi6GhuANqZPP7Q7fDRw0OIT1Oh41wsmcJrV4s/9rzSe9HTzEwCAtnSv4P1n0NJIdr3Xd6L5r4z37/B8/xH5cyW0pQGOWd3qdSbj+1lpeU+3uX+XCcIAtCF9cqFPlD61OGhxJa2PdkHr061FFX12fTrzqMDNCABQL7pq2Pec9xldOWyeJc8hy3t9d5T/x5LHC8d7dQ7IY5k4ub5fwoxaqGO9BiT7IedpmTgnRocG7pM/R4nod7aZ0wGY2tZK+CFiVSVdGeaONObT6MWpaC9Nh3ky8yyR/1l+DgDQ1rRR+8HjfqL3PZ9ehrQGtY5Q2JujTkccdXlkgolm43+euUfdl4k72GuAMC3gsapjvR7EApYhyTcaRN9zJUpzOA2AqUu7XC97XAx0Atw1c6HfaJ5+dCeesnSaC8YG87qLJtAYbEFQM2QupnrR2mnquEQaiw7E67fc/LvejJJd5vrkaBM/CQCYEvT+pE/mtYdAH3yNmOu+DlM+L40Vx3zNMQ35EXO/0VEBvTnrk7VCmgYDh6UxD+VbrK7630/m7/vNPa0KdayXzknSvXSmx/5ONwdtzsl9m/hONVi9ZQLKWfz0galttglMbE9dNBCZEaAsvfBob4lOlrxrLjx16tW5xUUPAFARfYCW1oswSL0AwJ92AX/JaMxflermmsT1mgBJVyGbrHk3OtFwHT8HAECF1mfcgwaoFwD4mZURvGiX7NJJrJf2COkyjJei9EoaQ9eqClzem+CJZZsBAFXL2p9mN/UCADdtsD9PuVjp3JGumtVVu7Z1jLKujKZjYT+UDGpGTT5r+BkAAFroVcZ9aT71AgC3EykXqhNtFoDpaih90liFTLu5dfJ+c4LhmAlUhk3A01ytbL0JiAAAaKUZkr1FAPUCAIdF8mcPxsU2/By9fJUAgDaxJSNQuEa9AMDthvw5gb3deiV2mCDsMl8nAKANXM0IFLZQLwCwmyV/9r6sbWH5OvSruZNx0WWZ48PfzvCVAgDaQNYm0TOpFwDY7UtcoF61uPwNptzPBd9/RejeBgC0l7mSvYQ/9QIAhzuJi1R/i8u/bsq9nvN9nYm6Pxcm4wMA2sMuqec8k7rWCwAm+JW4SC1vYdnTZXyn374c7+uO0oNYnX9KYwNOAADawaOMQGEb9QIAu67EBUrnwrRyA8f+WLm+8180eHmYqPcuvkoAQJtYKdn7km2hXgBgtzBxgfrV4vI/mHIfer6+MyV4ec7XCABoo+DlmyVQeBKlHuoFANnWJi5QQy0se6vk70G5m3JRXc7XCACosWVRui3jD+1cSYdWP43SLWlsc/C31QsArBbL5PXAvDNlDkpjKJvLlZSL6X2+QgBAzekmyxcLpvN/Yb0AwKorJShoxRyYPbHyTni8/rCkPw1awVcIAAAA/F2+J4KCZRWXpxth/ZDxHh/XxlibM4IX5r4AAAAAf6GBRGCwr+LybsXKOuJ4rS4yMJQRwPTx1QEAAAB/n03Sup6N+NCx92IfrqbD295kBC/fpLXLPQMAAACoCQ0EPiUChFUVlLNGxjet1H1fljpef1qyV0I5xdcGAAAA/L2SvTC6pOL0gPlrQBQfCuZaNnmF2JdyXMhXBgAAAPzdriaCBN0wsjtAvjpsbCSW71HH67VH6J0leHlasj7dJmDTOTSL+doBAACA9qSBw4NEsPAqSgsK5qfBwf1Efv0e7zso9t6XPQXrM0Maw9KGE/mt5KsHAAAA2jeISfbEaO+JzjmZ5/H+Tmn0bujOvmOxPP6L0lqP9/dIY2NL2y7ARYa26fybbxl5XuJrr7W14rdD9FRId/i6AQAAitHhVT8kfe+VK9KYw7LDpMMm6Hki45P0m0mDmPMmMPFxytHAu1vws4xZ8uzn6yaAIYABAABofxp0nMgIZFzpa5ROil+vTdMsmThXJsTeLxsd+Q3mCK5AAEMAAwAA0AY6TCBwQRpzZHQ1Me1pGTMBx09pTKy/GaUDUVpesJwzjsadltmVIz/bJpjNtImvlwCGAAYAAAB5TfcINm7FAioNkrZE6ViUrpuG30tp9KgMm8BqzJEfQ8cIYAhgAAAAUMhhj8bd6yh99AhMfNJeDjkBDAEMAAAAitAela8taiB+idJqDjkBDAEMAAAAitregoahDinTRQWmcbiB//ebRCKRSCQSqYI0pS2K0nHJ3p8lZFpHexUggCGRSCQSiUQAk5dO1tf5Jy9aeBB19bIO2qsAAQyJRCKRSCQCGF+6athlce/zkpZ0VbH70lhtTFcO071gdFnnVVGaEaXuWICiQ8SSk/xf0VYFCGBIJBKJRCIRwPjQfVaelzwI23OUtznl/bdpqwIEMCQSiUQikQhgbHZE6UOAA/BD8g3/Op2Sx3XaqgABDIlEIpFIJAKYNDq0672456S88zwAp3KWfycljyu0VQEAAADELYzSI0sgovNSHkpjONg08/+u4EXfMz9nPT6n5HONrwcAAABA0zFp9KpkbRx5NEpzYq//R/x6X24VqMuwsDkgAAAAgBTzJHs55GfSGE6W5plnALOsQJ3Shqtd4KsCAAAA/m5rojSYEjDocsfLLe/b4Bm83C9Yr+ayywNR2hKlTr4qAAAA4O+m+7Ak91p5EKWljvfpamK+k/eXFqzbJoIWAAAAAE3bE4HGW2lsKOljv2fwMsBhBgAAAFDWrFiQocPH9uZ4b4809nRxBS8jkn/lMUxta+XvWTedBScAAAAMHfalSxcPmyBBh3IdknybRKo90lgdbFbO913ybMAd56sCAQwAAMDfbcDSYHoape6Ky1/p2XjTDTCZvwICGAAAgL/YSY9G06UKy+8ygYnPppUr+LpAAAMAAPD30mFeo57Bw4yK6nDKs+F2gq8LBDAEMAAA4O+2K0fDaX0F5a/2LPspXxUIYAhgAAAArk9iAKO9P/95lPtV8i8IAAIYAhgAAIAp6FaOhlPIIEJXNnvsUeZQlJbwNQEAAADIE8A8CVzuFfHb72UVXxEAAACAtEBCN5H8lRJI6IaUiwKWecIjeNG9aNbz9QAAAACI254IGnQuwXNprEymf74TOHg57RG8/JTG5H4AAAAAmGC2NJZIbgYPByoqRzfC9Fkw4Isw5wUAAACARTyw0OFiiwPn3xuldx7By90o9fB1BA0aN5ig9Lo5vh+l0cOlvWsjJngdMX/3IUr3zGu1p2ybeX/VK8Dtj9IraWxoCgAAADhpL8z3WCCh/x9iCNfMKJ2ViT08WSuN7eVrCBYsnjABgeu450kjJs+bUTocpc0m0O0oUVcdvvje5P8pSvP4+gAAAODrXxNIxButlwo2KnUI2DlpPOV3NYwHojSXw1+KBhE7o/RSWr8nyZgJPnSulC4IscsENzqXakYiwNE/bzS/jW+xPG6ZfwMAAAByWS6NOSjJBuqDKO0zjdLuxHv0z7rUcV+ULktjiJJPw1fzXMEhL21zyjHXzUFvmKBmfUogoUO1es179XvVIWO6J89Ii4Mf7enbylcIAACAMqZH6Yw0ViEL3WDVHp5LpvGMcmabIDB+fO9HaU3JfBeYoEJ7SR5VFNSMmt8Y850AAAAQzJwonZLG0/wyjVXt0bkapU1R6uSwBqHD/eJzll5HaVmF5emQQJ3Qr0PEnpYIan6awGUOXyEAAACqbjAfjdLtKL2RxmaXzQniI+bPOqdBewR0TstxaQxPoqEa3vpEAHFykuox33zH/dIYgqarl30wv4VR8/vQ/9ehaZcJYAEAAIC/j84Zii+MsJ1DAgAAAKCOdG5SfIGFPRwSAAAAAHV1Kha8XKtRvXTRABZlAAAAAPA/2vvyywQvOoRsZk3qpUtn63yXW3xFAAAAAJp2y3jvy8WKyphv8t/t+fp95vW6qAObUAIAAAD4n1uxAGZjRWUcM/n7DAfrN68djNI8vh4AAAAAcZ9iAcy0CvLvkMYCAd88XnswVpfNfDUAAAAAkuL7vlShz+R93vG6XbF6MO8FAAAAQKrfFQcwb03eyyyv2RCrgwZUc/laAAAAAKSJb145PXDeO0y+zy2vWRKloVgdTvOVAAAAAMjySqqZxK/B0DeT77qM1/RE6XOsfF02eTZfCQAAAIAsl2MBxLmA+V43ed63vOauTBzCdoWvAwAAAIDNqlgAoUsXhxhGttfk91Oy57PsTQQvmlbwdQAAAABwiQ8ju1wyr82xvDZkvEY3thxKBC9v+RoAAAAA+FgqE5dTPlwwn/5YHrstr3sof/a+HORrAAAAAOCrLxFQXJXGJHsfy6P0xLxv2OSVZWtK8DImTN4HAAAAkJMO+RqMBRY6h0Un9q+NUlfsdd1RWhOlQ9JYIrn5+tdR6rXkr3l8SQlgHnPoAQAAABQxR8ZXEPNNOn9lp0fexzLev4/DDgAAAKAMnWivPSx3ovRdGnu0NIeIfTZ/fzRKyzzzmyl/TtxvprkcbgAAAAB1cjYjeHnNoQEAAABQJzosbTQjgDnJ4QEAAABQJ+cke/7MSg4PAAAAgLqYJRP3mImn7xweAABgrJDGXnHDJt0T/7m2ABDMScnufbnA4QEAAJHNGW0F3Suuj8MDoFWmSfbKY5pWcIgAAPjr9TjaCzqSYzGHCUArHLJcjN5weAAAgDT2g3PtOXeVwwSgal3SmOOSdSHawyECAADit4H2Dw4TgKodtFyEvkapg0MEAAAiAx4BzG8OE4Aq6dyXH5YLUD+HCAAAGBc8gpevHCYAVTpuuQB9FHpfAADAuHUeAcxZDhOAqsyJ0i/LBWgjhwgAACS8EHvvy0wOEfD3mi6Ntda3R2l5BflftVyABjj8AAAghW58/TSl7fAqSvM5PMDfS7toBxMXhpsSbkjXSkvwoiuS8fQEAID2tDpKd6O0quJytC2xK0q7TZkA/mLzJHuTqBMB8tcg6J0lgFnLVwAAQNu2IX6a+/leDgeAVjlvCS7+C5C/beL+MQ4/AABtSR9QPo/d05dwSAC0yltLgDFSMu9/ojSWkfdNDj0AAG3rskwcDg4ALTNsCWDelMhXJ919zcj3fpQ6OfQAALSlQ4n7+nUOCYBWGrMEMDsK5tkVpWcZed4leAEAoG3tS7m393FYALTSJ3PxeRKlL+b/tVfmUIng5UFG8HKJww0AQNs6mHF/ZzVRAC111lx83ps/T5PiyyfPNIFQ8sKmAdEuDjUAAG3rXEbw8ppDA6DV5sj4EognS+SzRsZ7cOJJd9BdyGEGAKAt9Uhj7mrWcPMzHCIAk0E3shw1F6IrUZqR473LonQ75YL2I0p7OLRoI4ulsez3R/EfQjlXGpuq3ZDGrtC/pLF6n55Pur/SI2nsp7QoUCNCx5lfk8bSpUOmnFHzEOKhKWuyHhjMNfXTa8g9aSzD/itWR+2JHTTHRCf87jTvAVBfunnkZ0vw8tu0IQBgUmgPyjdzMdLG0IUobZTGamJxs6O0wTT0XqdcyHQpxaPSGIoG1F2vafQnN1u94nifnhtPHDf1ZNJGe5Fx4ivMQ4LRHGVdk9aMSe+WxoTeFzmPRTzpcVxfsh5XSpSflboSZewrmd8GTje0kemSPWQsnvS61MHhAjCZ9AmvdgUP57wx60pm+vRXVy1jhTHUWYcJ1vXG/Mnym75iCXiel2jE6tLivr0xWtaDEmXpU9P5FR7LA9LoZckqX3thtbdFVyT85VHfh+YBSRFnzMOTkQCByy9T92QAoz1tQwXy0wbeoPndAXWnDy0Pm3PA5/d9rwV10qHum029BqQxZ3dNRWXoBtu3zPVze4Ggb4954PRTxnue9QHZ2QDXY71/9Zlj8EXGe/s/mvzn1OQ3pD3r26TxIO2huf6NxI7HV3OM9sufD8mBUrrNj0+fGL8yN+0Rk/Tm/iFKd6J0OkqbUm70QJ3MNDeiAc+GdFYAsydQA/mbR0P9mOTrcbEFTKFvEBqAvckoTzfG3Wlu5EmLTaAx4jg2ZYfbLTfXp7zHSjflm+eRv353R8S+BP2Q+awrhKfTaI+g5aS5349J2J7MEznroT2VuujPVfMAJO2arXXsKREE/GPaOJctZfzOEXBom+m4x/1l2ARJRep80PHA6LcJFP6dxN/QIcu9wbZh+lFOQQAY11ngYpoVwFwOfFN/amkcPw1c1t2Ax3SdZPdCnMoRAH0pGeD5yDPk60OB/K9YjjdPFdEuNGj/LuGHYDZTWoN9qTS2Vbhhzpf3OR8OvfD8bDNMQKSN/5vmAYtvgPbRs4xV4p4jlGyw9+b4flaa65Nv/oPS2iWtF5j742jKPW5brC76oNvWi32ZUxEAxi+YzSU+tTdRu7Pf5QxgNI978ueQIL3p7jU3l27z2g5zYz7reZNMbhTbK+Pz0Jo3ootR2mIa9B2xcvS1+3N8nrUBjudqSyMj781nnvl8ZRsoLgc9j8+nAnlfS8nnHKcd2sy2CoOX3xmN9R0l8/RdMbVMj/kFj/yPBHpAluV4xcenjJnmejeWci1dbXnfAWExCACw0ob+spS/v+h5g9Hg5aFMnFOiT/Wne5StT+VcwwniT/hWxhr0ekPQYRe+C2GcEr+J8mVvVrantEV6HPY76rw/0O/gpudNP8/QNf28ySeJA5xymIJsc2HOl7g263VUe0h0mOV6E9Q88jxXV3uWc95c7y+ahyw678J3ju9GR95XSwRHXzwevt0ukf+bin8TWzPuB7c97o+zLfW+xekGAPabgyu40JtTcwK93vAOSf65DDvFr2dkZawxrI2FImOYfVbhKrO8sm01oqESjZifYp+/E8J0Eyy6jk+exlgyKPrsGdgC7WRpyUZ+Ea7VHYel3LwynTvzWtwLb2QtSKR/fz+l4b3K1Esb6I898s/SnfL+5yZo6DQPtm54HKMqzLA8ELqYI5/Q9xIA+Gv4Pt3SSZNLSpTzXtxzYZo9L4OmwVD0pux6snioYN6djoBvpMTxGXDUeWWg73uF+K0W5rMvzVop/kQYaCe24T5jUs2qo9cc52mInk7Xw6X7lvfelYk9KWkPnBYUDDD0eD5MNOh3ZFzviwZIRWkP9YcAwYu0uN4AMKWc92jQau9Ab8lyfOdgaGOg7LKgrhv//YL5rvGof9Egr9+R796A3/lZj89xwyNQTC5AcIHTCVOUbTW/J5NQpqYQG2S7Fvjoz3hfvOfjsdhXQrPl/yrjPfHeDZ1LsrBg/j8Cfyfau5Q1ZzHvIjFzpfU9RwAwZezyaMxuClDOIs8A5kiAsrZKNcMKfCb5bquozlcCfufdYt/7x6fXJznu/aOML+IATCUdYu/VPV5Rua79Z+YFKOO65F944IRM7AWyDWObKe6NhpPiE/Zfin0lsS5p3cqT6y2/A11EJu/Q2T5LvV9z2gGAnc8qOKG4VsJ5G6ic+R6faW6BfH0CmKIT7jc78r0Z+Hv/1+OzvM9onKyQ6oa4AXWzSsJMpA/5wOdjoHJsS9V/cVwDb3jk77qu7Uy8fqNMnO/iCgpWSri9d1zBS9Z+ZCNSbM8u2/BterMBoEYBzHOpZmhXGtfyzRsK5LlcquuB2SCte5LYdMnj8xxLvEefeCbHf5/mNMIUdlSqm0ifxTWkNEQDt0PsmwRfTbx+mYz3QNz2LMO1/HF8aFh8SXl9mOWzQeduR/6rAhynlWLvgSsyp3Ku4x61itMOAOoTwLgWDAgZwPysKNB4IfbVwooOo9rQwmPTpE83v4h7TlJ8Xs9p+XPoRCenEaYw20padyahzFDDepeJ/8ab8TlvT3Oc87Z5PJ8TwVTz2ppnA9+BioNL7c23DeUrukzzBZm8pZ8BgAAmJ9d465CN9JeOsg4UzHeupO82rau0LS1R38kIYNQ6j+9fgxTteVmZEtws5xTCFKYNdVsvRX8FZXaL/en8aKCHBtsdDy7iD2OaK47p0LU8u9vbVm28mvJgZDjnNWVIqlulbZq4N0gucv1b4vh+13LaAUC9ApiqVgdL88BR1sUSeWvPhQ4r0aeL2qt0RMrvfTJZAYxPYKnpckrgdpzTB1Pceqlm1UGbLY4yHwUqx7aHSnxltb0yvpRxnrkeveLXwxOfj7c9R/6uJeHLrtLmul8VmZeoD4Leiv+wPQBADQIY1yaTIRvp96V1q3qFMJkBjA4P+S75d7ju4PTBFHdaWrdEb5NrZ/tDgcqx7c112LxG56gMy59DynzY9pgZNY157eX4VLDxfkSqW6XNtSrkmBTbENn2sEiXlGYlRwAggGmbAEaHDDyQyQtg1BbxD1608dHLqYO/gG0o6kBFZf7nOP+WBihjhriHRnWYRrX++XyBMmzzU+6Z1zQXEvlQoPFumydUZpW2Ho/voMh3f8JR39mcbgBAAFP3AEZ3qD4ljYn/PkHD/RbU6Za0bq8eoO50WKhtrsLOCsp0DYv63oIHFs0ymj0cOuSpyJybb45jt1aKz6VzzU26VOLYXPC4Buat7ymxzzEkeAEAApjaBjCd5sb9RP5cLaeVS0xnmSXZu0zH00xOG/wFXL2S8yoo07Xs8PVA5Vx0lLHYBAi6x0mR3tZ5Yu/BnSPjQ8eKPBBxDbndXPC4LBb3EvwvcuSnvUq2uUZ3pfz8SQAggCGAqYT2tpxNCQ4em+PfKZM7ByZuu8fvYYDTBn8BWyP/U0VlulZP7AtUzltHGc2hY0Xn29juKzp87Lz5/5cF8z8n9vkpXQXzveNx/dvtmZf20mStYqars+3nFAMAApg6BjC6Q/fDRLm6ks8ZE9TE1SWA8Tl2mrZw6mCK+9Di60ePuCeO9wQoZ4ajjOZcjRclyrhpKaMZfBTdwV69Eb8V1PJYLH7z/1xzdWaaAC2rJ0d7XeZzegEAAUzdApjtKTdYHQ+uTzOnZbynTgHMXLHvr9AcJz+L0wdT1OxJCOC3Ocp8FaicPksZX8y5r43vMgt1/GcJAD6a/z9WMO9ZjuN0uGC+lzzuhTcs72/2tA9L9tCzVZxaAEAAU7cAZlvs5hwfKqA3ateQhjoFMOqlx+/iFqcPpihbIz9UT0jSgON8OxmonKse5/bZEvkv8shf95TqrOC70bSiQJ5dlsAjntYl3qe/g13y57zGeHpA4AIABDB1DGD05pQ2pEHnuPhO9K1TAHNE/JdU7uMUwhRkm3j9uoLyOsS+a72m1YHK+uIoR+fqzSiR/26P68bWir6bwYJ57vSo8zfzWh1qpvNXHkn2MDGdI6VD8RgqBgAEMLULYHT1mMsZ+efdpb4uAcxyca/Ck2wwsAQophrbPiBnKihvjeM8G5YwG8f6zPM4WrIM13Lsbyv8boouMHLX47h8dQR/r0zQspzTBwAIYOoawOh456xJvjsK5FeHAEbn58SHwP0S99Pa5qRUYKpwDYHaWEGZZx1l3g5UzgGPBxJll/V1zZ/bVGEAtr1AnhoYjuZ4aNNcgOCpNFaq0/lQMzhtAIAApu4BjI6x/pGR74mCedYhgEmOjddhEv963tB3cCphitgj9lWoOiso853j/NrTouti2Xk2/zjy/1Ay//2O/OcUyHO1x/XtZ5T6pbG/zCIJ0xsGACCAaVkAs8gSvJQZGz/ZAczWRHnPYv92TvyGks3ldMIUYBsC9biC8uZ6nF8hNs107V4/FqCco47Psa9k/rZ9Wt4UzLPf4/hf5rQAAAKYdg1gdIiVbW+IMkMjJjOAmSsTN9nUoWPxfWp034OPHr+Th5xOmAJsQ6COVVDeXsd59TFQOZtacI15LPZ5PN0l8u4Q+0ph5wvm61r9jX2vAIAApq0DmDOW/H6UrO9kBjDJJUAPprxmhfgNJdvNKYU25vqdr6ygTNcE8ouByrlccSNde3jGpLp5h6sc9V9fMN+nHte1xZwaAEAA044BzDzHzbnsniiTFcAclj83W8ty2uO3MiRhhrsAk+GgVL8SWLLR75pAvjlQWbbVuwYDfLbNjs9Rdi+UE2Kfm1S0/j89rmudnBoAQADTjgHMSUd+l9owgEkumawr6yy0vF43e3vv8Xt5xGmFNmW7btypoLz1jnMp1KIBy6X6Xp6Llvy/BMj/WUXXx5EW3gMBAAQwLQ1gXHNAyjYANklrA5hpKZ/pUICGUHwFM6CduJbTreI37VogI9SiAcek2t4R1zXyXIDrla0HvL9E3j77XgEACGDaLoDp9jhGZXtg+locwCSXTH6R472nPI5HciEAoO5cm0n2Wt6r+4A8iNK6nGW+cpR52PF+7bld6FHOC3HvMF+Ga++csnOHNpf4bpoB3OqMf6MHBgAIYKZkALPO4xgNlKyvKyh4FvDYbJE/N2VblOP9vkPJnnF6oY3Y5lh8d7y3ORE/zy7s+mDE9fR/meX9Grjo/I1PjnJmOso4H+DY9Zc4dj5sw9P+c7x3p4zP8+lK+XefOTCzK/rN6XeziVMPAAhgqghgNngco/9K1LXDNEJc+6yEMEcmLpns85Q3zXLxG3pxgFMMbcK2GtVNy/uOmNecylnexhLXlOmxhwjbHOVsc5SzJsCxe2jJ/2qA/G0bfd6wvE834m0OC+wreK+oahll7TX6bPJfzekHAPUNYK46ynkZsKyHLQ5gNK0tWNezHnmPSZgVkJ4EPOYnPOqtKzct4jRDzbmWAN7uuDZoMNEV+PyxXaMemNfc9ijHts/Jj0DHzjZ3qOwqarMdx2lPxvvmS6P3x3Usfa6/VwP/3rTXpbnf0BNhlTMAyG13CwOY69KaXgb1NeANaZlnAKONmOk563neM+8QT0qTSyZro6O3RH4aUL31qPdLTjPUnGs1sLkp71liGqEa+CwtUOZtKbZ8crMnWxvnMz3O0V8VN8xt81NCrKK21XGc0novemS8h0rnGdk20FzjcQ3TzzEn0G8tPlz4tTTmTwEAcnIN6woZwNyS1vQyKNfEzJs5G+o+w6Wa8z5meeSpG6M9TTTyXXlftzS+ljnKSxvydTzAcV7ieWxOcKqhxmyrdP1Meb02Zr9J9savPj47zplpKe+Jr1rm0+PrapxvrPgeEmJJ9UuOz5Ds+dKA4EUsyJvrUcYXqX6e41yZuBT0W897BQAgxQNp3QTG5x5lrQhQzhwJP8H8ifj3lAya4GBFLCDT/2pvh04oTY65fmAaKz55ay9Kp8lvfSwvW2OmJ+UG/UXyD3nJcsaz7kxWRV3Z5kE8Sbm+fJDq9x9JPkSJBwq+821syzSPBHpg9M1SxqEA+T/JcZz0XvVaxldC9L2f9Htew44W/Ax7ZeJiAS8JXgCgOB1+4NoF2meSqI9Oz7JOByhrv/gNCcjTde8zV6hI0rk6zeENn0vkkxXAaJDyWKqdXL/Os46jJugC6mbY0dBfZBr7OpypuaP9J/NwoChXz2Vz0vmqWKM8b6/GB0v+twIct17HZ1ha8XejabG5zulcmO+xa02eJa19h8M2e8Jneua7JvHdabon+YcaAwBiXHNSmumN2McQ+/B9wvWr5E1vYayB4Up5N5/0vcH5phsycXz4lYL5PJX0J6l6k8zqYVsX8He0MUddx4RNLlEvswqcczr5vew+R0MFyn2T48HLQkde2wMcu0NS7QIBPoFeWsC5oeC9YzDHfeqCufZNTzww0qDlcMr9YkyKrfgIAJDGUCWddPmswI1Tb3h5njhqo1rnXpzKeRPSJ26nzXt9hjh0mxvJZfHr5UkO39rkGaAtznGDc91g03pAlkuxBk3yaaD+WYcs2JZmfmg+Txn63egE2tcF6v3CHPcOTklMsn9y/nb1GhBiqOvdnOV+kHzDjg44HiT0BPgMtuFdA4G+n+85A8vVJX8LIa7xyfRawvRGAcBfZau5CfwKdDEeNjeKG5ayfkr+J2dZN1q9oaTtiaDDpoYk3E1mzNT7lOMG971EGU8cgcNAjrweJxohRY7HsDm2/+b4Pf0b8PsdFfdGfECVOsU9TCk+d6w3ULl5hqX6Lg4S91D85/UUfRhmuwbsCnScruV4KDIvQHm6/PJLCXNP+SiNeY8AgIpvlHnS/RaWlbYa2oaKynENLdOGxPWceWqw4bMMsgYkrsUONEg5FPh45NnDZm3g4z3EKYpJ5jNv7qqE6bWIcy2iooGVrpCWt6fSta9NiMn1ruWN5wU6RgsdD2b0AddBCd+bq4HHh4IPZbR3jR5mAEAt6Rh4HdN8Rxo9UiMmaU+XDhnQpZp1Ymne/QM6TIPqqWnAaJ7a46H7RuwT9g0AqrDRPJQZip3H2vOhPbKLKyx3v3lo0TzXh0xgo43ymXwt/6/XXGeb381/5nqovTxdFZe9wgSRWv7X2PfUvC6/Nf920vyG2JQSAAAAAAAAAAAAAAAAAAAAAAAAAAAAAAAAAAAAAAAAAAAAAAAAAAAAAAAAAAAAAAAAADDFzYnSnijdjNLHKA1HaTRK36J0KUoLYq/tjtKOKF2O0p0ovYvSYJQ6cpY5LUpro9QXpWNRuh6l+yavcxnvmR2l/ijdjtL3KI2Yeg5F6XGUTkRpfsljUdd6Jb+vw+b4D8bK+2q+ww0Z38fVKF3h5w4AAIB29a9pnI9F6bclaUN8nXnPlpR/f+coZ5FpOGuD+61pcNvK25x4/1zzflc9f5vXnIlSp8fnr2u9suh7T5tgxVXeV/NaDWZWR+mI+ftd/OwBAADQbnqj9CSlgX3LBCgzzeu6orRNGj0xQ6bBfjalsXzeUd5y09DXHoABafRSZDW8RxON/O1R+unRYE+mB+LuFaprvdJoz9fjRF5a34PS6CFr5jkvSvuj9CWj/I38/AEAANBOjsmfPQb3ZeIwsaSF0uiduJgS+BRpFGtg9DCjgX0/9rqzseBKh0atN+8VE2Tti9IPS7BwYorUS11P5KEByhzL66enBDyaFnEKAAAAoB3MitJT+bNXYbfn+6+YRvmo2HsmfG3LaNzvM/9+0fz5RZQWW/LpleyhX6Pmc7d7vZal5NHn8b4eaQwli/eydXAqAAAAoO56Ew1ZTTr8aXWOPHZkNMYfFaxTf0Z+2ttzwvz/Fc8G90XJ7u04MAXqdSnl/b5B406ZOC8GAAAAqDWd55EczvQrSitz5rMloyF+qGC9BlLy0hXQNpn/v5Ajr42WQOH2FKjX+5T3++qIff93OB0AAABQZ0ukscxusvG7vkBeWUOrlhWsW9ok8+aywHdz5tVjCRT+mwL1ShuKtjTH+5vzZ1hCGQAAALU1xzSSkw3fIwXz25uS14+Cec2T7OWaNYCYkTO/DkugMDIF6pW2bPLZAsHnbk4LAAAA1JGuiPUmpdH7uESeV1LyGyiY13ZLw35TwTxtyx+3e72+ZARACzzfv0JYQhkAAAA1lhZsNPdxKepeSp7bC+Y1kNGof1GiflmBwvAUr5fPYgIa0OqCAgs5NQAAAFA3WRPHD5XMdzglz6IBUdaGkX0F8+uyBArfp0C9NlnyYV4LAAAA2pZuXvgtpZGrq1iV2f9jcUqeHwrmtTSjIT5Yoo4LLA38e21eLzHlf7XkdYifPgAAANrRmYwG7uaS+e5PyfNywbwOSPieBNtyxZfavF5NBy15adrDzx8AAADtZL40dlpPNmzfBMj7cUq+WwrmdTejAb6mRP32Whr2W9u8Xk26ceUnRxCzmdMAAAAA7eJSRqN2R8l8Z6UERvrnGQXy0qFQaXua/ChZx5uWRv3MNq5X0kZHAKPzlP7hVAAAAEDdaZCRtlfINyk390UdSsn3dcG8VmU0vK+WrOMXKbd6WF3rlTcoam6QOZtTAgAAAHV2OKMxezJA3mnDls4VzOu4hB/6tNjSmN/b5vVK02MJjJrpEacEAAAA6uxtRkN2ccl8s5bvLboh4lNJ39Cxs0Qdj2bU8Zc0VmVr53plWSKNfX1sQcwOTgsAAADU0aKMBuyHAHm/SclX5790FcirU9IXGbhXso7vMj7/mTavl8sGRwCjyy53cHoAAACgbnZlNGAvlMx3q4Sdv7FZwg+nypq7or0cs9q8Xj6OO4KYnZweAAAAqJsbGY3XLSXy1B6WrCV7i85/OZ+R3/wS9XyQkefRKVAvXy8tAcxtTg8AAADUzXMJP//llIz3tiTz3VQwz7R5Op9L1HF5xud+L/nmrtSpXjq87FXO8pZYAphBTg8AAADUTdZk7qLzH9aa92sQ8yQl3yL7v8zOqOP1Ep87beL9mAkg2rVeA9JYPCDvd3cr43OMcHoAAACgbkYzGq9F9EbpZ5SemUZ0Mu93Ge/TpX1tGzP2ZdSxr2A9t2Xk158zn7rVqzn0bEXOcrMm9A9zegAAAKBdApi8T/HnSWPjS03aM7E6Jc9rKe+bZgKem5a8r2XUcW6Bz6uT4H9ImF6TutWr2Zt2KGfZXRmf4y2nBwAAAOomawjZ0hx5LDSBiz6xbz79P5iS57aUhvNDaSzZbBta9i0lr+8FP++jlLy056LIni11qldH7H3PC5T/2zPgBAAAACbVo4zG63HP96+R8Z6D+M7ztxxBkTbM75r3LrDkn7VPTZEVstKWDdYAqrtAXnWr1wIpvgjDjIzPspbTAwAAAHVzOqPxqnNZFlrep7vBn429flfi3z9K9rA0HTZ2XxrD11Y56rcno36ncn7OtPkl16X4YgV1q9fGRB4DOd67I6UOrzk1AAAAUEdLJXsZXe0d2S/jczq0Ua2rYZ2QifM1dqTkO5KSn+alvTTNXea3e9TvdkbdtuX4jMlNNXVVr/6Sx61u9UoLQtZ5vK8j9n0UXY0NAAAAaKl7Yt+R3bZPSFYj2fVe34nmvzLev8Pz/Ufkz5XQlgY4ZnWr15mM72el5T06RG2gZBAGAAAAtJyuGvY9Z/CiK4fNs+Q5ZHmv747y/1jyeOF4r84BeSwTJ9dr70ZHgONVx3oNZNRHe1NOy8Q5MTo0cJ/8OcxPv7PNnA4AAABoB9qo/eARuGij16eXIa1BrXNe9uao0xFHXR6ZYKLZ+NeASnsP7svEHew1QJgW8FjVsV4PYgHLkGQvj50V5FyJ0hxOAwAAALQTbXDrk3ntIdAlkXUeiw6V0mV5z0tjxTFfc0xDfsQ0qHViem/O+mStkKbBwGFpzEP5Fqur/veT+XsNDpZUdJzqWC+dk6R76UyP/Z1uDrpFGsshv018pxqs3jIB5Sx++gAAAEA5usxyWi/CIPUCAAAAUDfrJb2XY4B6AQAAAKibrP1pdlMvAAAAAHXzKiNQmE+9AAAAANTJjIwg4RP1AgAAAFA3WzIChWvUCwAAAEDdXM0IFLZQLwAAAAB18zEjUJhJvQAAAADUydyMIOEd9QIAAABQN7uknvNM6lovAAAAAJPoUUagsI16AQAAAKiTlRlBwmRPlK9rvQAAAABMYpDwzRIoPIlSD/UCAAAAMFmWRel2lD5YAoR4Go3S0yjditKNv7BeAAAAACZRb5QuFkzn/8J6AZgi/g/oR45dXFXkSgAAAcp0RVh0TWF0aE1MADxtYXRoIHhtbG5zPSJodHRwOi8vd3d3LnczLm9yZy8xOTk4L01hdGgvTWF0aE1MIj48bXN0eWxlIG1hdGhzaXplPSIxNnB4Ij48bXN1Yj48bWkgbWF0aHZhcmlhbnQ9InNjcmlwdCI+RjwvbWk+PG1pIG1hdGh2YXJpYW50PSJzY3JpcHQiPlQ8L21pPjwvbXN1Yj48bW8+PTwvbW8+PG1mcmFjPjxtcm93Pjxtc3ViPjxtaT5taW48L21pPjxtcm93PjxtaT5hPC9taT48bWk+cDwvbWk+PG1pPnA8L21pPjxtaT5zPC9taT48L21yb3c+PC9tc3ViPjxtaT50PC9taT48bWk+aTwvbWk+PG1pPm08L21pPjxtaT5lPC9taT48L21yb3c+PG1yb3c+PG1zdWI+PG1pPm1heDwvbWk+PG1yb3c+PG1pPmE8L21pPjxtaT5wPC9taT48bWk+cDwvbWk+PG1pPnM8L21pPjwvbXJvdz48L21zdWI+PG1pPnQ8L21pPjxtaT5pPC9taT48bWk+bTwvbWk+PG1pPmU8L21pPjwvbXJvdz48L21mcmFjPjwvbXN0eWxlPjwvbWF0aD5f38NaAAAAAElFTkSuQmCC\&quot;,\&quot;slideId\&quot;:303,\&quot;accessibleText\&quot;:\&quot;calligraphic F subscript calligraphic T equals fraction numerator min subscript a p p s end subscript t i m e over denominator max subscript a p p s end subscript t i m e end fraction\&quot;,\&quot;imageHeight\&quot;:34.810810810810814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Title Slide-1</Template>
  <TotalTime>18804</TotalTime>
  <Words>1478</Words>
  <Application>Microsoft Macintosh PowerPoint</Application>
  <PresentationFormat>Widescreen</PresentationFormat>
  <Paragraphs>371</Paragraphs>
  <Slides>22</Slides>
  <Notes>16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Wingdings</vt:lpstr>
      <vt:lpstr>Title Slide-1</vt:lpstr>
      <vt:lpstr>Title Slide-2</vt:lpstr>
      <vt:lpstr>Title Slide-3</vt:lpstr>
      <vt:lpstr>Content Master</vt:lpstr>
      <vt:lpstr>Divider Slide</vt:lpstr>
      <vt:lpstr>Closing Slide</vt:lpstr>
      <vt:lpstr>Energy Time Fairness: Balancing Fair Allocation of Energy and Time for GPU Workloads</vt:lpstr>
      <vt:lpstr>Multiplexing Resources At The Edge</vt:lpstr>
      <vt:lpstr>The Cause: Applications Power Disparity</vt:lpstr>
      <vt:lpstr>Divergence Between Time &amp; Energy Fairness</vt:lpstr>
      <vt:lpstr>Edge Implications of Time &amp; Energy Fairness</vt:lpstr>
      <vt:lpstr>Energy Time Fairness (ETF)</vt:lpstr>
      <vt:lpstr>Energy Time Fairness</vt:lpstr>
      <vt:lpstr>ETF Step 1: Guaranteeing Minimum Time Fairness</vt:lpstr>
      <vt:lpstr>ETF Step 2: Prioritizing Energy Efficiency</vt:lpstr>
      <vt:lpstr>System Implementation</vt:lpstr>
      <vt:lpstr>Evaluation Setup</vt:lpstr>
      <vt:lpstr>ETF bridges the gap between TF and EF</vt:lpstr>
      <vt:lpstr>ETF improves energy fairness under time guarantee</vt:lpstr>
      <vt:lpstr>ETF handles dynamic workloads effectively</vt:lpstr>
      <vt:lpstr>ETF incentivizes energy efficiency</vt:lpstr>
      <vt:lpstr>Conclusion</vt:lpstr>
      <vt:lpstr>Energy Time Fairness</vt:lpstr>
      <vt:lpstr>ETF Step 2: Prioritizing Energy Efficiency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Qianlin Liang</dc:creator>
  <cp:lastModifiedBy>Qianlin Liang</cp:lastModifiedBy>
  <cp:revision>206</cp:revision>
  <dcterms:created xsi:type="dcterms:W3CDTF">2023-10-30T18:07:28Z</dcterms:created>
  <dcterms:modified xsi:type="dcterms:W3CDTF">2023-12-05T02:01:15Z</dcterms:modified>
</cp:coreProperties>
</file>