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6_E33422C0.xml" ContentType="application/vnd.ms-powerpoint.comments+xml"/>
  <Override PartName="/ppt/notesSlides/notesSlide5.xml" ContentType="application/vnd.openxmlformats-officedocument.presentationml.notesSlide+xml"/>
  <Override PartName="/ppt/comments/modernComment_117_22BE930.xml" ContentType="application/vnd.ms-powerpoint.comments+xml"/>
  <Override PartName="/ppt/notesSlides/notesSlide6.xml" ContentType="application/vnd.openxmlformats-officedocument.presentationml.notesSlide+xml"/>
  <Override PartName="/ppt/comments/modernComment_116_E5335C47.xml" ContentType="application/vnd.ms-powerpoint.comments+xml"/>
  <Override PartName="/ppt/notesSlides/notesSlide7.xml" ContentType="application/vnd.openxmlformats-officedocument.presentationml.notesSlide+xml"/>
  <Override PartName="/ppt/comments/modernComment_114_9A20A832.xml" ContentType="application/vnd.ms-powerpoint.comments+xml"/>
  <Override PartName="/ppt/notesSlides/notesSlide8.xml" ContentType="application/vnd.openxmlformats-officedocument.presentationml.notesSlide+xml"/>
  <Override PartName="/ppt/comments/modernComment_110_24FF3644.xml" ContentType="application/vnd.ms-powerpoint.comments+xml"/>
  <Override PartName="/ppt/notesSlides/notesSlide9.xml" ContentType="application/vnd.openxmlformats-officedocument.presentationml.notesSlide+xml"/>
  <Override PartName="/ppt/comments/modernComment_112_46EF2024.xml" ContentType="application/vnd.ms-powerpoint.comments+xml"/>
  <Override PartName="/ppt/notesSlides/notesSlide10.xml" ContentType="application/vnd.openxmlformats-officedocument.presentationml.notesSlide+xml"/>
  <Override PartName="/ppt/comments/modernComment_113_446B408B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259" r:id="rId3"/>
    <p:sldId id="258" r:id="rId4"/>
    <p:sldId id="262" r:id="rId5"/>
    <p:sldId id="279" r:id="rId6"/>
    <p:sldId id="278" r:id="rId7"/>
    <p:sldId id="276" r:id="rId8"/>
    <p:sldId id="272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E76AAD-714F-919B-5A20-FB73F3C5D491}" name="Bhawana Chhaglani" initials="BC" userId="S::bchhaglani@umass.edu::fa4bb6cf-46c5-41e2-abc3-77234335ba84" providerId="AD"/>
  <p188:author id="{20C487F6-0234-E83E-0587-DD2F45FBE835}" name="Jeremy Gummeson" initials="JG" userId="S::jgummeso@umass.edu::821ecf60-05b6-4947-9882-f5846036bb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74D0A-4317-1588-50EE-3A1D484DB092}" v="14" dt="2024-04-26T23:20:09.624"/>
    <p1510:client id="{D827B514-5326-EDDC-915E-FF0982B1DC57}" v="506" dt="2024-04-28T14:28:20.829"/>
    <p1510:client id="{EC90B7DD-41CB-D4D7-FE6D-6558279EE32D}" v="175" dt="2024-04-26T16:42:17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8"/>
    <p:restoredTop sz="69014"/>
  </p:normalViewPr>
  <p:slideViewPr>
    <p:cSldViewPr snapToGrid="0">
      <p:cViewPr varScale="1">
        <p:scale>
          <a:sx n="83" d="100"/>
          <a:sy n="8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6_E33422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C28B9D-9A4D-4B57-B072-4FC0A6C6EA96}" authorId="{20C487F6-0234-E83E-0587-DD2F45FBE835}" created="2024-04-26T23:10:08.9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11844800" sldId="262"/>
      <ac:spMk id="3" creationId="{22D4C1A1-F2D2-AB5C-E78E-B4D89DCFAC80}"/>
    </ac:deMkLst>
    <p188:txBody>
      <a:bodyPr/>
      <a:lstStyle/>
      <a:p>
        <a:r>
          <a:rPr lang="en-US"/>
          <a:t>Filter instead of Filter out (more formal and consist with use of obfuscate, replace in other bullets)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27T16:02:13.474" authorId="{4FE76AAD-714F-919B-5A20-FB73F3C5D491}"/>
          </p223:rxn>
        </p223:reactions>
      </p:ext>
    </p188:extLst>
  </p188:cm>
  <p188:cm id="{5653E7B7-6626-4F48-96AC-13FCF7338E55}" authorId="{20C487F6-0234-E83E-0587-DD2F45FBE835}" created="2024-04-26T23:11:29.9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11844800" sldId="262"/>
      <ac:spMk id="4" creationId="{1CCB85B3-5B66-F5D0-FAF8-B5F6C5D568FB}"/>
      <ac:txMk cp="0" len="2">
        <ac:context len="28" hash="2672884534"/>
      </ac:txMk>
    </ac:txMkLst>
    <p188:pos x="3089753" y="1388301"/>
    <p188:txBody>
      <a:bodyPr/>
      <a:lstStyle/>
      <a:p>
        <a:r>
          <a:rPr lang="en-US"/>
          <a:t>"There is a need for a holistic definition of privacy in acoustic sensing" (More punchy)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27T16:02:48.992" authorId="{4FE76AAD-714F-919B-5A20-FB73F3C5D491}"/>
          </p223:rxn>
        </p223:reactions>
      </p:ext>
    </p188:extLst>
  </p188:cm>
</p188:cmLst>
</file>

<file path=ppt/comments/modernComment_110_24FF36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191180-9F46-4BE1-B027-3AA59E5573D6}" authorId="{20C487F6-0234-E83E-0587-DD2F45FBE835}" created="2024-04-26T23:19:47.342">
    <pc:sldMkLst xmlns:pc="http://schemas.microsoft.com/office/powerpoint/2013/main/command">
      <pc:docMk/>
      <pc:sldMk cId="620705348" sldId="272"/>
    </pc:sldMkLst>
    <p188:txBody>
      <a:bodyPr/>
      <a:lstStyle/>
      <a:p>
        <a:r>
          <a:rPr lang="en-US"/>
          <a:t>"Process audio in 500 ms windows (or chunks)"</a:t>
        </a:r>
      </a:p>
    </p188:txBody>
  </p188:cm>
</p188:cmLst>
</file>

<file path=ppt/comments/modernComment_112_46EF20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66B6AD-61C5-4BDC-AF55-9FDAD142D308}" authorId="{20C487F6-0234-E83E-0587-DD2F45FBE835}" created="2024-04-26T23:19:55.514">
    <pc:sldMkLst xmlns:pc="http://schemas.microsoft.com/office/powerpoint/2013/main/command">
      <pc:docMk/>
      <pc:sldMk cId="1190076452" sldId="274"/>
    </pc:sldMkLst>
    <p188:txBody>
      <a:bodyPr/>
      <a:lstStyle/>
      <a:p>
        <a:r>
          <a:rPr lang="en-US"/>
          <a:t>Looks good!</a:t>
        </a:r>
      </a:p>
    </p188:txBody>
  </p188:cm>
</p188:cmLst>
</file>

<file path=ppt/comments/modernComment_113_446B40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5A3CD4-CBB4-41DE-B253-969F81EC7C32}" authorId="{20C487F6-0234-E83E-0587-DD2F45FBE835}" created="2024-04-26T23:20:09.624">
    <pc:sldMkLst xmlns:pc="http://schemas.microsoft.com/office/powerpoint/2013/main/command">
      <pc:docMk/>
      <pc:sldMk cId="1147879563" sldId="275"/>
    </pc:sldMkLst>
    <p188:txBody>
      <a:bodyPr/>
      <a:lstStyle/>
      <a:p>
        <a:r>
          <a:rPr lang="en-US"/>
          <a:t>Good!</a:t>
        </a:r>
      </a:p>
    </p188:txBody>
  </p188:cm>
</p188:cmLst>
</file>

<file path=ppt/comments/modernComment_114_9A20A8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CC0214-74B2-4B40-8D4D-3F4201EF619F}" authorId="{20C487F6-0234-E83E-0587-DD2F45FBE835}" created="2024-04-26T23:18:27.260">
    <pc:sldMkLst xmlns:pc="http://schemas.microsoft.com/office/powerpoint/2013/main/command">
      <pc:docMk/>
      <pc:sldMk cId="2585831474" sldId="276"/>
    </pc:sldMkLst>
    <p188:txBody>
      <a:bodyPr/>
      <a:lstStyle/>
      <a:p>
        <a:r>
          <a:rPr lang="en-US"/>
          <a:t>Top bullet reads like a sentence fragment. Maybe start with "Goal: xxx". This is a workshop and we are still deciding on the features. Should pitch it during the talk as "We as a research community need to come up with a list of features that go in our problem solving toolbox"</a:t>
        </a:r>
      </a:p>
    </p188:txBody>
  </p188:cm>
</p188:cmLst>
</file>

<file path=ppt/comments/modernComment_116_E5335C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00B9A0-3DAF-4C4D-B49D-5FDE16315F92}" authorId="{20C487F6-0234-E83E-0587-DD2F45FBE835}" created="2024-04-26T23:13:11.5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45348423" sldId="278"/>
      <ac:spMk id="3" creationId="{22D4C1A1-F2D2-AB5C-E78E-B4D89DCFAC80}"/>
      <ac:txMk cp="135">
        <ac:context len="224" hash="1811192371"/>
      </ac:txMk>
    </ac:txMkLst>
    <p188:pos x="10104328" y="1784958"/>
    <p188:replyLst>
      <p188:reply id="{DFFB72AB-B392-47BD-8715-D42946EBB1F9}" authorId="{4FE76AAD-714F-919B-5A20-FB73F3C5D491}" created="2024-04-27T16:03:13.384">
        <p188:txBody>
          <a:bodyPr/>
          <a:lstStyle/>
          <a:p>
            <a:r>
              <a:rPr lang="en-US"/>
              <a:t>I will add more</a:t>
            </a:r>
          </a:p>
        </p188:txBody>
      </p188:reply>
    </p188:replyLst>
    <p188:txBody>
      <a:bodyPr/>
      <a:lstStyle/>
      <a:p>
        <a:r>
          <a:rPr lang="en-US"/>
          <a:t>Are there other examples? A bit awkward to have just one.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28T03:49:50.773" authorId="{4FE76AAD-714F-919B-5A20-FB73F3C5D491}"/>
          </p223:rxn>
        </p223:reactions>
      </p:ext>
    </p188:extLst>
  </p188:cm>
</p188:cmLst>
</file>

<file path=ppt/comments/modernComment_117_22BE9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66CA707-91E1-49CD-B62B-FB11257BFE62}" authorId="{20C487F6-0234-E83E-0587-DD2F45FBE835}" created="2024-04-26T23:12:04.4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432176" sldId="279"/>
      <ac:spMk id="8" creationId="{E2E2FA2C-6E2D-86DA-8FC3-5F3E412B161D}"/>
    </ac:deMkLst>
    <p188:txBody>
      <a:bodyPr/>
      <a:lstStyle/>
      <a:p>
        <a:r>
          <a:rPr lang="en-US"/>
          <a:t>Good!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B0DB-0314-394C-B2EF-8C29B7A5BB0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12665-E9B8-DA40-8E81-6A376387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 signals contains rich information. It can reveal intimate details about a person.</a:t>
            </a:r>
          </a:p>
          <a:p>
            <a:r>
              <a:rPr lang="en-US" dirty="0"/>
              <a:t>Like their conversations. And with audio sensing becoming more and more powerful, it can also infer speaker’s identity, age, gender, heath status, emotional status, background , communication disorders,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Today we are surrounded by listening devices, some of them are always on, some of are can be accidently triggered.</a:t>
            </a:r>
          </a:p>
          <a:p>
            <a:r>
              <a:rPr lang="en-US" dirty="0"/>
              <a:t>Thus, we need to think about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2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audio classification pipeline convert audio to spectrogram  feature representation like MFCC, </a:t>
            </a:r>
            <a:r>
              <a:rPr lang="en-US" dirty="0" err="1"/>
              <a:t>mel</a:t>
            </a:r>
            <a:r>
              <a:rPr lang="en-US" dirty="0"/>
              <a:t> spectrogram, STFT before feeding to DL model.</a:t>
            </a:r>
          </a:p>
          <a:p>
            <a:r>
              <a:rPr lang="en-US" dirty="0"/>
              <a:t>However, These features can compromise privacy. They can be used to infer variety of information. Like speech, speaker identity and whereabouts.</a:t>
            </a:r>
          </a:p>
          <a:p>
            <a:endParaRPr lang="en-US" dirty="0"/>
          </a:p>
          <a:p>
            <a:r>
              <a:rPr lang="en-US" dirty="0"/>
              <a:t>As DL models are computationally expensive, these spectrograms are sent to cloud which further heightens the privacy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several challenges when it comes to enabling privacy aware audio classification systems. The first one being: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highlight>
                  <a:srgbClr val="FFFFFF"/>
                </a:highlight>
                <a:latin typeface="Arial"/>
                <a:cs typeface="Arial"/>
              </a:rPr>
              <a:t>Expanding Privacy Beyond Speech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prior works consider speech as the only privacy sensitive information in the audio signal.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Audio contains more privacy invasive information than just speech. </a:t>
            </a:r>
          </a:p>
          <a:p>
            <a:endParaRPr lang="en-US" dirty="0"/>
          </a:p>
          <a:p>
            <a:r>
              <a:rPr lang="en-US" b="1" dirty="0" err="1"/>
              <a:t>Privcay</a:t>
            </a:r>
            <a:r>
              <a:rPr lang="en-US" b="1" dirty="0"/>
              <a:t> varies with </a:t>
            </a:r>
            <a:r>
              <a:rPr lang="en-US" b="1" dirty="0" err="1"/>
              <a:t>context.Speech</a:t>
            </a:r>
            <a:r>
              <a:rPr lang="en-US" b="1" dirty="0"/>
              <a:t> might be privacy invasive for some applications.</a:t>
            </a:r>
          </a:p>
          <a:p>
            <a:r>
              <a:rPr lang="en-US" b="1" dirty="0"/>
              <a:t>But maybe for other applications, gender/health are more invasive.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Evalutaing</a:t>
            </a:r>
            <a:r>
              <a:rPr lang="en-US" dirty="0"/>
              <a:t> privacy of an audio sensing system is non trivial.</a:t>
            </a:r>
          </a:p>
          <a:p>
            <a:endParaRPr lang="en-US" dirty="0"/>
          </a:p>
          <a:p>
            <a:r>
              <a:rPr lang="en-US" dirty="0"/>
              <a:t>Prior work uses user study based evaluation or ASR based evaluation. WER</a:t>
            </a:r>
          </a:p>
          <a:p>
            <a:endParaRPr lang="en-US" dirty="0"/>
          </a:p>
          <a:p>
            <a:endParaRPr lang="en-US" strike="sngStrike" dirty="0"/>
          </a:p>
          <a:p>
            <a:r>
              <a:rPr lang="en-US" strike="sngStrike" dirty="0"/>
              <a:t>User study based </a:t>
            </a:r>
            <a:r>
              <a:rPr lang="en-US" strike="sngStrike" dirty="0" err="1"/>
              <a:t>evlauations</a:t>
            </a:r>
            <a:r>
              <a:rPr lang="en-US" strike="sngStrike" dirty="0"/>
              <a:t> do not  </a:t>
            </a:r>
            <a:r>
              <a:rPr lang="en-US" strike="sngStrike" dirty="0" err="1"/>
              <a:t>necerraily</a:t>
            </a:r>
            <a:r>
              <a:rPr lang="en-US" strike="sngStrike" dirty="0"/>
              <a:t> indicate speech privacy as advanced ASR systems can decode speech/phonemes even from filtered/</a:t>
            </a:r>
            <a:r>
              <a:rPr lang="en-US" strike="sngStrike" dirty="0" err="1"/>
              <a:t>featurized</a:t>
            </a:r>
            <a:r>
              <a:rPr lang="en-US" strike="sngStrike" dirty="0"/>
              <a:t> speech</a:t>
            </a:r>
          </a:p>
          <a:p>
            <a:endParaRPr lang="en-US" dirty="0"/>
          </a:p>
          <a:p>
            <a:r>
              <a:rPr lang="en-US" dirty="0"/>
              <a:t>As we discussed, privacy varies with context. It non-trivial to evaluate privacy. For example, WER does not measure the speaker related information leakage. WER might be high, but it could still compromise privacy.</a:t>
            </a:r>
          </a:p>
          <a:p>
            <a:endParaRPr lang="en-US" dirty="0"/>
          </a:p>
          <a:p>
            <a:r>
              <a:rPr lang="en-US" dirty="0"/>
              <a:t>robust privacy evaluation mechanism to </a:t>
            </a:r>
            <a:r>
              <a:rPr lang="en-US" dirty="0" err="1"/>
              <a:t>measue</a:t>
            </a:r>
            <a:r>
              <a:rPr lang="en-US" dirty="0"/>
              <a:t> privacy leakage of diff systems/ features</a:t>
            </a:r>
          </a:p>
          <a:p>
            <a:endParaRPr lang="en-US" dirty="0"/>
          </a:p>
          <a:p>
            <a:r>
              <a:rPr lang="en-US" b="1" dirty="0" err="1"/>
              <a:t>Privcay</a:t>
            </a:r>
            <a:r>
              <a:rPr lang="en-US" b="1" dirty="0"/>
              <a:t> varies with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1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 typeface="Arial,Sans-Serif"/>
              <a:buChar char="•"/>
            </a:pPr>
            <a:r>
              <a:rPr lang="en-US" dirty="0"/>
              <a:t>Requires manual effort to design hand-crafted features.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in progress with goal of  goal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Rolloff</a:t>
            </a:r>
            <a:r>
              <a:rPr lang="en-US" dirty="0"/>
              <a:t>, contrast, HNR, fundamental frequency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/>
              <a:t>Preprocessing Steps: 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 Process audio in 500 ms windows with an overlap of 10% </a:t>
            </a:r>
          </a:p>
          <a:p>
            <a:pPr marL="171450" indent="-171450">
              <a:spcAft>
                <a:spcPts val="1200"/>
              </a:spcAft>
              <a:buFont typeface="Arial,Sans-Serif"/>
              <a:buChar char="•"/>
            </a:pPr>
            <a:r>
              <a:rPr lang="en-US"/>
              <a:t> Remove silent periods </a:t>
            </a:r>
          </a:p>
          <a:p>
            <a:pPr marL="171450" indent="-171450">
              <a:spcAft>
                <a:spcPts val="1200"/>
              </a:spcAft>
              <a:buFont typeface="Arial,Sans-Serif"/>
              <a:buChar char="•"/>
            </a:pPr>
            <a:r>
              <a:rPr lang="en-US"/>
              <a:t> Feature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12665-E9B8-DA40-8E81-6A376387A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5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E917-E2DA-62EB-3AD4-8A49A30F6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331FE-7BBB-27A7-7E64-98B48ED7A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68444-8E79-4FE4-CC7E-B18EC228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C9F6B-FE67-B7D9-C12E-50EAA466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4F6D-4D9E-A4FB-C592-698AA677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BC5E-5AA6-1B52-AC11-91748D1A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E85DC-431B-4B2B-55FA-D8AFB9595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9A991-AAA2-EF20-6D38-45C530CD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6F317-0D01-8711-6F09-2A19A098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4B94-80BC-EB8A-0194-A0578926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BB6AA-0628-4167-2F7E-171F8DCE5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64CC1-501C-40B1-1EA7-57066B1AC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17CC-72DA-A1CB-103F-0C04FADB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B589-E39B-5049-3330-B077B6F4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1C351-1C56-122C-9E54-3E2BAB85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E26C-99D2-F1D4-999D-09C4BD07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496A-2AC1-1A49-A144-8EFBE93AC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73DA7-6F54-828B-EAEA-41EA85FE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3205-2237-59D2-F268-FE19F142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A1A98-8022-9D42-2194-F747D23E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D0B9-BDC7-F038-7653-9A9DDA07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AC61D-B43B-44D4-5FAD-A97553C90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9291F-D200-2294-237C-77775CDB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5E504-DBF2-0D67-78C6-DB74B312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F46F1-1C44-8436-F005-ADFB697D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7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568F-BBE4-2CA6-1B18-81C82A2C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D93E-2E7B-A6C4-D91D-3490748B9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7BFBF-4B32-1B77-7D47-22EDBFF7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9E466-907E-185D-11C9-F201F2B2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04703-21FF-80C1-AE39-AA5C9609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3A733-AAA3-F2F0-AC23-EE9FC6E3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516E-326E-A84A-3965-E7453245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3E97F-566E-3747-E560-26F3B00D6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1449C-66EE-7076-A613-1A9955BBD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BEE4A-D0D4-E27C-A211-0787DD471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FEC96-4BEF-AB1D-B555-F685F19C0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29101-9705-7642-8297-48A9140D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456FE-A6B2-61F2-D15A-DA0ADE55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975EE-CA60-187E-27F6-3FF2A919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BFF5-1584-5D37-12DE-6615F28D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18151-B93B-B950-1DD4-B9DCB36F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3A4D6-3680-CC97-E5A8-D44D9BCE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67F8A-FCB1-7982-59D6-1BBF6DA3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23E20-F97E-7A1F-0475-A87B768D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02B7-0BE8-A5A6-524D-51C1889A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8D91-9119-1309-A53B-F5A48812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A4FC-2B3A-FBC6-4A25-1630B7F4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C3CD-1A87-2ECD-3777-2E31DA73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496AA-AF76-09E3-6AC0-840AFF3DD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3CDE8-B880-7D35-079D-F8CCF72A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A8DBE-679F-3AD6-1809-C0896C3C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F878A-7568-1F90-500F-AE866F12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1D2D-78AC-C637-C6FC-DB0CBD02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09FCE-8D6E-5A38-BA9E-7A2AE8834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8F82A-E601-5CBD-AD30-D919146AD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4B454-77F4-186A-6ED8-ECB4FE61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DCFA0-6ECE-40CB-E605-B14A4B63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FD97E-B848-6750-7D18-53A49058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4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EBD05-7C2A-2AA2-9E4A-0675E956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C0D98-8737-25EA-C150-CFB143B58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4A999-2C47-A290-B2AA-01C3D955D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036D9-567D-264C-BB32-CBFA2AC420CE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95A2-9BB3-71F2-BFFB-79AA4C395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E57-1252-DAA9-49E7-282ECB49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496E7-99C6-D94A-8589-9CB47909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446B408B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E33422C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22BE9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E5335C4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9A20A83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24FF36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46EF20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D592-BD19-EC0B-F58F-0EA242847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7" y="1373744"/>
            <a:ext cx="11325726" cy="2387600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Towards Privacy-Preserving Audio Classification Systems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4F38D-9136-A40D-2F5D-628716379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7" y="3602038"/>
            <a:ext cx="11101137" cy="12001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b="1" dirty="0"/>
              <a:t>Bhawana Chhaglani</a:t>
            </a:r>
            <a:r>
              <a:rPr lang="en-US" sz="2800" dirty="0"/>
              <a:t>, Jeremy Gummeson, Prashant Shenoy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AE7BBF-3AF6-1404-4F52-38597AC2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17" y="5929487"/>
            <a:ext cx="3769561" cy="7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90600-94DE-E0A1-5C94-1EF5BFF26013}"/>
              </a:ext>
            </a:extLst>
          </p:cNvPr>
          <p:cNvSpPr txBox="1"/>
          <p:nvPr/>
        </p:nvSpPr>
        <p:spPr>
          <a:xfrm>
            <a:off x="1648531" y="4654341"/>
            <a:ext cx="8894936" cy="15081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>
                <a:solidFill>
                  <a:schemeClr val="bg2">
                    <a:lumMod val="50000"/>
                  </a:schemeClr>
                </a:solidFill>
                <a:effectLst/>
                <a:ea typeface="+mn-lt"/>
                <a:cs typeface="+mn-lt"/>
              </a:rPr>
              <a:t>Manning College of Information and Computer Sciences</a:t>
            </a:r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sz="280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HotEthics'24, April 28, 2024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1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D925-DD15-05F7-B1BA-6C3321D9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8877-9D7F-2292-41AD-B0F777ECF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6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400" dirty="0"/>
              <a:t>Explored the privacy concerns in audio classification systems beyond just speech.</a:t>
            </a:r>
            <a:endParaRPr lang="en-US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400" dirty="0"/>
              <a:t>Identified the key challenges in enabling privacy-aware audio classification.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400" dirty="0"/>
              <a:t>Proposed a set of generalizable privacy-preserving audio features.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71457-9B76-AE5D-CB32-5BE8C50ACF42}"/>
              </a:ext>
            </a:extLst>
          </p:cNvPr>
          <p:cNvSpPr txBox="1"/>
          <p:nvPr/>
        </p:nvSpPr>
        <p:spPr>
          <a:xfrm>
            <a:off x="3048000" y="561797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Contact me: </a:t>
            </a:r>
            <a:r>
              <a:rPr lang="en-US" sz="1800" b="1" i="0" u="none" strike="noStrike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bchhaglani@cs.umass.edu</a:t>
            </a:r>
            <a:endParaRPr lang="en-US" b="0">
              <a:effectLst/>
            </a:endParaRPr>
          </a:p>
          <a:p>
            <a:br>
              <a:rPr lang="en-US"/>
            </a:br>
            <a:endParaRPr lang="en-US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3B33F215-FB81-5E9E-B227-427E0DB697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12C393-9D2B-006E-EE0C-AE9A43480F4F}"/>
              </a:ext>
            </a:extLst>
          </p:cNvPr>
          <p:cNvSpPr txBox="1"/>
          <p:nvPr/>
        </p:nvSpPr>
        <p:spPr>
          <a:xfrm>
            <a:off x="838200" y="4167291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Our vision is to extend the proposed privacy-preserving audio features to other audio sensing application: constraints and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11478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F408-885D-7512-A527-3F16EFB9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11"/>
            <a:ext cx="10515600" cy="1325563"/>
          </a:xfrm>
        </p:spPr>
        <p:txBody>
          <a:bodyPr/>
          <a:lstStyle/>
          <a:p>
            <a:pPr algn="ctr"/>
            <a:r>
              <a:rPr lang="en-US"/>
              <a:t>Audio contains privacy-invasive information</a:t>
            </a:r>
          </a:p>
        </p:txBody>
      </p:sp>
      <p:pic>
        <p:nvPicPr>
          <p:cNvPr id="8" name="Content Placeholder 7" descr="A blue sign with text and several speakers&#10;&#10;Description automatically generated">
            <a:extLst>
              <a:ext uri="{FF2B5EF4-FFF2-40B4-BE49-F238E27FC236}">
                <a16:creationId xmlns:a16="http://schemas.microsoft.com/office/drawing/2014/main" id="{4B65D464-A7C1-DBA4-25F7-C5463BA82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43" r="25922" b="55204"/>
          <a:stretch/>
        </p:blipFill>
        <p:spPr bwMode="auto">
          <a:xfrm>
            <a:off x="1612237" y="3366978"/>
            <a:ext cx="3192378" cy="19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3ABDED3-9C3B-7259-B177-40CD6B3F3614}"/>
              </a:ext>
            </a:extLst>
          </p:cNvPr>
          <p:cNvGrpSpPr/>
          <p:nvPr/>
        </p:nvGrpSpPr>
        <p:grpSpPr>
          <a:xfrm>
            <a:off x="4804615" y="2709961"/>
            <a:ext cx="5686926" cy="1626833"/>
            <a:chOff x="5187178" y="2722876"/>
            <a:chExt cx="5464780" cy="162683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126B92F-394E-705D-8E53-0371739032ED}"/>
                </a:ext>
              </a:extLst>
            </p:cNvPr>
            <p:cNvSpPr/>
            <p:nvPr/>
          </p:nvSpPr>
          <p:spPr>
            <a:xfrm>
              <a:off x="6774970" y="2722876"/>
              <a:ext cx="3876988" cy="1184881"/>
            </a:xfrm>
            <a:prstGeom prst="roundRect">
              <a:avLst>
                <a:gd name="adj" fmla="val 3291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Speech: Sensitive conversations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B187147-4AE4-C6AD-E7AC-ABA29E8C891A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 flipV="1">
              <a:off x="5187178" y="3315317"/>
              <a:ext cx="1587791" cy="10343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F6C385-1E8E-4E68-8061-44D44DC2EB66}"/>
              </a:ext>
            </a:extLst>
          </p:cNvPr>
          <p:cNvGrpSpPr/>
          <p:nvPr/>
        </p:nvGrpSpPr>
        <p:grpSpPr>
          <a:xfrm>
            <a:off x="4804615" y="3959389"/>
            <a:ext cx="5686924" cy="2808204"/>
            <a:chOff x="5205665" y="3959389"/>
            <a:chExt cx="5686924" cy="280820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C2B3A60-DEF3-2253-24D5-A9CF1661C81A}"/>
                </a:ext>
              </a:extLst>
            </p:cNvPr>
            <p:cNvSpPr/>
            <p:nvPr/>
          </p:nvSpPr>
          <p:spPr>
            <a:xfrm>
              <a:off x="6858000" y="3959389"/>
              <a:ext cx="4034589" cy="280820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Speaker identity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Age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Gender 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Health status 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Mood and emotions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Background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Communication disorders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01C617-97CF-8C3A-EE3F-41C018A55C88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5205665" y="4336794"/>
              <a:ext cx="1652335" cy="102669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5AA80FF-198F-3DBB-E796-564EEEA076B5}"/>
              </a:ext>
            </a:extLst>
          </p:cNvPr>
          <p:cNvSpPr txBox="1">
            <a:spLocks/>
          </p:cNvSpPr>
          <p:nvPr/>
        </p:nvSpPr>
        <p:spPr>
          <a:xfrm>
            <a:off x="838200" y="1448974"/>
            <a:ext cx="10515600" cy="66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solidFill>
                  <a:srgbClr val="000000"/>
                </a:solidFill>
              </a:rPr>
              <a:t>Audio data can reveal intimate details about a person.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F5D8D4-1AFD-0479-6657-2B15B3B3B67B}"/>
              </a:ext>
            </a:extLst>
          </p:cNvPr>
          <p:cNvSpPr txBox="1"/>
          <p:nvPr/>
        </p:nvSpPr>
        <p:spPr>
          <a:xfrm>
            <a:off x="838200" y="1965010"/>
            <a:ext cx="11161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Unauthorized access or misuse can have profound personal and social implications.</a:t>
            </a:r>
            <a:endParaRPr lang="en-US" sz="36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6E2B9D-D94A-8582-F1AB-8ECB8F58BB66}"/>
              </a:ext>
            </a:extLst>
          </p:cNvPr>
          <p:cNvGrpSpPr/>
          <p:nvPr/>
        </p:nvGrpSpPr>
        <p:grpSpPr>
          <a:xfrm>
            <a:off x="227579" y="2923814"/>
            <a:ext cx="1472882" cy="1035603"/>
            <a:chOff x="227579" y="2923814"/>
            <a:chExt cx="1472882" cy="1035603"/>
          </a:xfrm>
        </p:grpSpPr>
        <p:sp>
          <p:nvSpPr>
            <p:cNvPr id="40" name="Oval Callout 39">
              <a:extLst>
                <a:ext uri="{FF2B5EF4-FFF2-40B4-BE49-F238E27FC236}">
                  <a16:creationId xmlns:a16="http://schemas.microsoft.com/office/drawing/2014/main" id="{A931CBAC-311C-B113-649A-E0EB31AA234B}"/>
                </a:ext>
              </a:extLst>
            </p:cNvPr>
            <p:cNvSpPr/>
            <p:nvPr/>
          </p:nvSpPr>
          <p:spPr>
            <a:xfrm>
              <a:off x="227579" y="2923814"/>
              <a:ext cx="1472882" cy="1035603"/>
            </a:xfrm>
            <a:prstGeom prst="wedgeEllipseCallout">
              <a:avLst>
                <a:gd name="adj1" fmla="val 89103"/>
                <a:gd name="adj2" fmla="val 4683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4D3F0C-F93D-7B06-DC64-F5F2012100C7}"/>
                </a:ext>
              </a:extLst>
            </p:cNvPr>
            <p:cNvSpPr txBox="1"/>
            <p:nvPr/>
          </p:nvSpPr>
          <p:spPr>
            <a:xfrm>
              <a:off x="471475" y="3099736"/>
              <a:ext cx="11407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Always </a:t>
              </a:r>
            </a:p>
            <a:p>
              <a:r>
                <a:rPr lang="en-US"/>
                <a:t>listening?</a:t>
              </a:r>
            </a:p>
          </p:txBody>
        </p:sp>
      </p:grp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1E732A0-4253-EF63-3202-FD63CEBF5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9DB0-64E9-B98A-6FDE-1A5F9006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748"/>
            <a:ext cx="10515600" cy="1325563"/>
          </a:xfrm>
        </p:spPr>
        <p:txBody>
          <a:bodyPr/>
          <a:lstStyle/>
          <a:p>
            <a:pPr algn="ctr"/>
            <a:r>
              <a:rPr lang="en-US"/>
              <a:t>Typical Audio Classification Pipeline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0D5C33A-70E7-D037-BA44-0F0A667A2C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9878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Terms you need to know to start Speech Processing with Deep Learning | by  Harsh Maheshwari | Towards Data Science">
            <a:extLst>
              <a:ext uri="{FF2B5EF4-FFF2-40B4-BE49-F238E27FC236}">
                <a16:creationId xmlns:a16="http://schemas.microsoft.com/office/drawing/2014/main" id="{0527BFE2-972E-971E-DEE2-8CBF9C1C9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10565" r="8383" b="14533"/>
          <a:stretch/>
        </p:blipFill>
        <p:spPr bwMode="auto">
          <a:xfrm>
            <a:off x="499837" y="2756333"/>
            <a:ext cx="227967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76E73D30-F6D9-22D6-F6CF-B808727ABF65}"/>
              </a:ext>
            </a:extLst>
          </p:cNvPr>
          <p:cNvSpPr/>
          <p:nvPr/>
        </p:nvSpPr>
        <p:spPr>
          <a:xfrm>
            <a:off x="2806263" y="3108712"/>
            <a:ext cx="702809" cy="20964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infrared image&#10;&#10;Description automatically generated">
            <a:extLst>
              <a:ext uri="{FF2B5EF4-FFF2-40B4-BE49-F238E27FC236}">
                <a16:creationId xmlns:a16="http://schemas.microsoft.com/office/drawing/2014/main" id="{3638258D-AE2C-D64D-DE9B-222CF5384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161" y="2618041"/>
            <a:ext cx="1898581" cy="1163374"/>
          </a:xfrm>
          <a:prstGeom prst="rect">
            <a:avLst/>
          </a:prstGeom>
        </p:spPr>
      </p:pic>
      <p:pic>
        <p:nvPicPr>
          <p:cNvPr id="12" name="Picture 4" descr="Binary Classification Using Convolution Neural Network (CNN) Model | by  Mayank Verma | Medium">
            <a:extLst>
              <a:ext uri="{FF2B5EF4-FFF2-40B4-BE49-F238E27FC236}">
                <a16:creationId xmlns:a16="http://schemas.microsoft.com/office/drawing/2014/main" id="{AD157F21-2934-CC60-9996-31B5D759D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2"/>
          <a:stretch/>
        </p:blipFill>
        <p:spPr bwMode="auto">
          <a:xfrm>
            <a:off x="6528708" y="2455929"/>
            <a:ext cx="3544261" cy="14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233BC11A-2FAF-A6C4-C53F-477381319A24}"/>
              </a:ext>
            </a:extLst>
          </p:cNvPr>
          <p:cNvSpPr/>
          <p:nvPr/>
        </p:nvSpPr>
        <p:spPr>
          <a:xfrm>
            <a:off x="5526742" y="3077180"/>
            <a:ext cx="1001966" cy="215464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3C0B3C0-4802-3345-1CA7-E6ABE00B3238}"/>
              </a:ext>
            </a:extLst>
          </p:cNvPr>
          <p:cNvSpPr/>
          <p:nvPr/>
        </p:nvSpPr>
        <p:spPr>
          <a:xfrm>
            <a:off x="10072969" y="3002823"/>
            <a:ext cx="569258" cy="21817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8E4C9-32BC-A7BF-6FD8-DEDF14AB9A9C}"/>
              </a:ext>
            </a:extLst>
          </p:cNvPr>
          <p:cNvSpPr txBox="1"/>
          <p:nvPr/>
        </p:nvSpPr>
        <p:spPr>
          <a:xfrm>
            <a:off x="10642227" y="2922672"/>
            <a:ext cx="1329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Prediction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541B0-B189-C720-12D6-818BB5AC3629}"/>
              </a:ext>
            </a:extLst>
          </p:cNvPr>
          <p:cNvSpPr txBox="1"/>
          <p:nvPr/>
        </p:nvSpPr>
        <p:spPr>
          <a:xfrm>
            <a:off x="1008784" y="3837263"/>
            <a:ext cx="148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Audio wave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A8BEA-F87B-DA4D-6DA9-54CEAFBC77AC}"/>
              </a:ext>
            </a:extLst>
          </p:cNvPr>
          <p:cNvSpPr txBox="1"/>
          <p:nvPr/>
        </p:nvSpPr>
        <p:spPr>
          <a:xfrm>
            <a:off x="3819030" y="3837263"/>
            <a:ext cx="189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Spectrogram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FFBCED-FE41-87BA-709C-537D68C5BD3A}"/>
              </a:ext>
            </a:extLst>
          </p:cNvPr>
          <p:cNvSpPr txBox="1"/>
          <p:nvPr/>
        </p:nvSpPr>
        <p:spPr>
          <a:xfrm>
            <a:off x="7693471" y="3837263"/>
            <a:ext cx="148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DL model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C7D57A-578A-025C-F88C-361890B7B0EB}"/>
              </a:ext>
            </a:extLst>
          </p:cNvPr>
          <p:cNvGrpSpPr/>
          <p:nvPr/>
        </p:nvGrpSpPr>
        <p:grpSpPr>
          <a:xfrm>
            <a:off x="3369631" y="1560472"/>
            <a:ext cx="2829946" cy="970618"/>
            <a:chOff x="3369631" y="1849228"/>
            <a:chExt cx="2829946" cy="9706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5AF8A2-0F0F-2D0D-C762-507C0E0784ED}"/>
                </a:ext>
              </a:extLst>
            </p:cNvPr>
            <p:cNvSpPr txBox="1"/>
            <p:nvPr/>
          </p:nvSpPr>
          <p:spPr>
            <a:xfrm>
              <a:off x="3369631" y="1849228"/>
              <a:ext cx="2829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Can be used to infer sensitive information</a:t>
              </a: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256FC8B9-AC6D-1747-55FB-350B40BD6406}"/>
                </a:ext>
              </a:extLst>
            </p:cNvPr>
            <p:cNvSpPr/>
            <p:nvPr/>
          </p:nvSpPr>
          <p:spPr>
            <a:xfrm rot="16200000">
              <a:off x="4337153" y="1795964"/>
              <a:ext cx="314890" cy="1732874"/>
            </a:xfrm>
            <a:prstGeom prst="rightBrace">
              <a:avLst>
                <a:gd name="adj1" fmla="val 8333"/>
                <a:gd name="adj2" fmla="val 5122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40AB5A6-A756-CF1A-29A2-BD3EB11BEF35}"/>
              </a:ext>
            </a:extLst>
          </p:cNvPr>
          <p:cNvSpPr txBox="1"/>
          <p:nvPr/>
        </p:nvSpPr>
        <p:spPr>
          <a:xfrm>
            <a:off x="3118981" y="3556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6BDDBD-23B6-9F59-AD5D-973712D3E0C1}"/>
              </a:ext>
            </a:extLst>
          </p:cNvPr>
          <p:cNvGrpSpPr/>
          <p:nvPr/>
        </p:nvGrpSpPr>
        <p:grpSpPr>
          <a:xfrm>
            <a:off x="3835310" y="4590232"/>
            <a:ext cx="2260690" cy="1613885"/>
            <a:chOff x="3835310" y="4878988"/>
            <a:chExt cx="2260690" cy="1613885"/>
          </a:xfrm>
        </p:grpSpPr>
        <p:sp>
          <p:nvSpPr>
            <p:cNvPr id="23" name="Rectangular Callout 22">
              <a:extLst>
                <a:ext uri="{FF2B5EF4-FFF2-40B4-BE49-F238E27FC236}">
                  <a16:creationId xmlns:a16="http://schemas.microsoft.com/office/drawing/2014/main" id="{CB7CDE58-67EC-F8DA-BA67-D1983FE34176}"/>
                </a:ext>
              </a:extLst>
            </p:cNvPr>
            <p:cNvSpPr/>
            <p:nvPr/>
          </p:nvSpPr>
          <p:spPr>
            <a:xfrm rot="10800000">
              <a:off x="3835310" y="4878988"/>
              <a:ext cx="2108289" cy="1613885"/>
            </a:xfrm>
            <a:prstGeom prst="wedgeRectCallout">
              <a:avLst>
                <a:gd name="adj1" fmla="val -17988"/>
                <a:gd name="adj2" fmla="val 75259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D0C02-AA65-2D8F-5C32-0CC0427DB8A0}"/>
                </a:ext>
              </a:extLst>
            </p:cNvPr>
            <p:cNvSpPr txBox="1"/>
            <p:nvPr/>
          </p:nvSpPr>
          <p:spPr>
            <a:xfrm>
              <a:off x="3835313" y="5060739"/>
              <a:ext cx="22606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/>
                <a:t>MFCC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/>
                <a:t>Mel Spectrogram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/>
                <a:t>STFT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65CA7C1-18EE-77EA-803C-189B81A75FEF}"/>
              </a:ext>
            </a:extLst>
          </p:cNvPr>
          <p:cNvSpPr txBox="1"/>
          <p:nvPr/>
        </p:nvSpPr>
        <p:spPr>
          <a:xfrm>
            <a:off x="5610331" y="3242780"/>
            <a:ext cx="103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Send to cloud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98B4AA-8BCD-C2CF-C1A8-91A9485473A8}"/>
              </a:ext>
            </a:extLst>
          </p:cNvPr>
          <p:cNvSpPr/>
          <p:nvPr/>
        </p:nvSpPr>
        <p:spPr>
          <a:xfrm>
            <a:off x="838200" y="4771983"/>
            <a:ext cx="10936705" cy="10352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Privacy remains one of the core problems in audio sensing systems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D9E6B17-C45B-9056-C8C6-B639622725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C50D-C0BF-AF53-1125-5586F1FC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>
                <a:effectLst/>
                <a:highlight>
                  <a:srgbClr val="FFFFFF"/>
                </a:highlight>
              </a:rPr>
              <a:t>Privacy-Aware Audio Classification: 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4C1A1-F2D2-AB5C-E78E-B4D89DCFA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b="0" i="0" dirty="0">
                <a:effectLst/>
                <a:highlight>
                  <a:srgbClr val="FFFFFF"/>
                </a:highlight>
                <a:latin typeface="Arial"/>
                <a:cs typeface="Arial"/>
              </a:rPr>
              <a:t>Expanding Privacy Beyond Speech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highlight>
                  <a:srgbClr val="FFFFFF"/>
                </a:highlight>
                <a:latin typeface="Arial"/>
                <a:cs typeface="Arial"/>
              </a:rPr>
              <a:t>Existing approaches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-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Filter speech segments [Xia 2020]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Obfuscate speech segments [Liaqat 2017] 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Replace speech segments [Chen 2008] </a:t>
            </a:r>
            <a:endParaRPr lang="en-US" sz="2400" dirty="0">
              <a:solidFill>
                <a:schemeClr val="bg2">
                  <a:lumMod val="50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B85B3-5B66-F5D0-FAF8-B5F6C5D568FB}"/>
              </a:ext>
            </a:extLst>
          </p:cNvPr>
          <p:cNvSpPr/>
          <p:nvPr/>
        </p:nvSpPr>
        <p:spPr>
          <a:xfrm>
            <a:off x="7159758" y="2350317"/>
            <a:ext cx="416161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Privacy varies with context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37FDF-A515-605B-67FD-5C1A26123D8E}"/>
              </a:ext>
            </a:extLst>
          </p:cNvPr>
          <p:cNvSpPr txBox="1"/>
          <p:nvPr/>
        </p:nvSpPr>
        <p:spPr>
          <a:xfrm>
            <a:off x="835223" y="5255138"/>
            <a:ext cx="1027343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/>
              <a:t>[1] 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Xia, S., &amp; Jiang, X. (2020, November).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Pams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: Improving privacy in audio-based mobile systems. In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/>
                <a:cs typeface="Arial"/>
              </a:rPr>
              <a:t>Proceedings of the 2nd International Workshop on Challenges in Artificial Intelligence and Machine Learning for Internet of Things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 (pp. 41-47).</a:t>
            </a:r>
            <a:endParaRPr lang="en-US" sz="900" dirty="0">
              <a:latin typeface="Arial"/>
              <a:cs typeface="Arial"/>
            </a:endParaRPr>
          </a:p>
          <a:p>
            <a:r>
              <a:rPr lang="en-US" sz="900" dirty="0"/>
              <a:t>[2] 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Liaqat, D., Nemati, E., Rahman, M., &amp;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Kuang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, J. (2017, December). A method for preserving privacy during audio recordings by filtering speech. In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/>
                <a:cs typeface="Arial"/>
              </a:rPr>
              <a:t>2017 IEEE Life Sciences Conference (LSC)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 (pp. 79-82). IEEE.</a:t>
            </a:r>
            <a:endParaRPr lang="en-US" sz="900" dirty="0">
              <a:latin typeface="Arial"/>
              <a:cs typeface="Arial"/>
            </a:endParaRPr>
          </a:p>
          <a:p>
            <a:r>
              <a:rPr lang="en-US" sz="900" dirty="0"/>
              <a:t>[3] 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 Chen, F., Adcock, J., &amp;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Krishnagiri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, S. (2008, October). Audio privacy: reducing speech intelligibility while preserving environmental sounds. In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/>
                <a:cs typeface="Arial"/>
              </a:rPr>
              <a:t>Proceedings of the 16th ACM international conference on Multimedia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 (pp. 733-736).</a:t>
            </a:r>
            <a:endParaRPr lang="en-US" sz="900" dirty="0">
              <a:latin typeface="Arial"/>
              <a:cs typeface="Arial"/>
            </a:endParaRP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CCD8EC33-F998-CDF3-74B2-A1FBB7EBD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7A2F8-5CF1-90EA-D912-7A2B70038619}"/>
              </a:ext>
            </a:extLst>
          </p:cNvPr>
          <p:cNvSpPr/>
          <p:nvPr/>
        </p:nvSpPr>
        <p:spPr>
          <a:xfrm>
            <a:off x="7174349" y="3427106"/>
            <a:ext cx="4153510" cy="18147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There is a need for a holistic definition of privacy. </a:t>
            </a:r>
          </a:p>
        </p:txBody>
      </p:sp>
    </p:spTree>
    <p:extLst>
      <p:ext uri="{BB962C8B-B14F-4D97-AF65-F5344CB8AC3E}">
        <p14:creationId xmlns:p14="http://schemas.microsoft.com/office/powerpoint/2010/main" val="38118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C50D-C0BF-AF53-1125-5586F1FC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>
                <a:effectLst/>
                <a:highlight>
                  <a:srgbClr val="FFFFFF"/>
                </a:highlight>
              </a:rPr>
              <a:t>Privacy-Aware Audio Classification: 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4C1A1-F2D2-AB5C-E78E-B4D89DCF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6" y="1825625"/>
            <a:ext cx="10845331" cy="4382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  <a:latin typeface="Arial"/>
                <a:cs typeface="Arial"/>
              </a:rPr>
              <a:t>2. Complexity of Privacy Evaluation</a:t>
            </a:r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FF"/>
                </a:highlight>
                <a:latin typeface="Arial"/>
                <a:cs typeface="Arial"/>
              </a:rPr>
              <a:t>Existing approaches</a:t>
            </a:r>
          </a:p>
          <a:p>
            <a:pPr>
              <a:buFontTx/>
              <a:buChar char="-"/>
            </a:pPr>
            <a:r>
              <a:rPr lang="en-US" sz="2400" b="0" i="0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User study-based evaluation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 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ptos" panose="02110004020202020204"/>
              <a:cs typeface="Arial"/>
            </a:endParaRPr>
          </a:p>
          <a:p>
            <a:pPr marL="0" indent="0"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[Parthasarathi 2012]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- Automatic Speech Recognition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 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ptos" panose="02110004020202020204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[Chhaglani 2022]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E2FA2C-6E2D-86DA-8FC3-5F3E412B161D}"/>
              </a:ext>
            </a:extLst>
          </p:cNvPr>
          <p:cNvSpPr/>
          <p:nvPr/>
        </p:nvSpPr>
        <p:spPr>
          <a:xfrm>
            <a:off x="6356769" y="2293495"/>
            <a:ext cx="4685498" cy="14626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WER does not indicate speaker related privacy leakage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0C456-D866-E5F0-9150-0E90E2DEFE98}"/>
              </a:ext>
            </a:extLst>
          </p:cNvPr>
          <p:cNvSpPr txBox="1"/>
          <p:nvPr/>
        </p:nvSpPr>
        <p:spPr>
          <a:xfrm>
            <a:off x="657726" y="5633186"/>
            <a:ext cx="106960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/>
              <a:t>[1] 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Parthasarathi, S. H. K.,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Bourlard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, H., &amp;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Gatica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-Perez, D. (2012). Wordless sounds: Robust speaker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diarization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 using privacy-preserving audio representations.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/>
                <a:cs typeface="Arial"/>
              </a:rPr>
              <a:t>IEEE transactions on audio, speech, and language processing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/>
                <a:cs typeface="Arial"/>
              </a:rPr>
              <a:t>21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(1), 85-98.</a:t>
            </a:r>
          </a:p>
          <a:p>
            <a:r>
              <a:rPr lang="en-US" sz="900" dirty="0">
                <a:solidFill>
                  <a:srgbClr val="222222"/>
                </a:solidFill>
                <a:latin typeface="Arial"/>
                <a:cs typeface="Arial"/>
              </a:rPr>
              <a:t>[2] 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Chhaglani, B., Zakaria, C.,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Lechowicz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, A., Gummeson, J., &amp; Shenoy, P. (2022).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/>
                <a:cs typeface="Arial"/>
              </a:rPr>
              <a:t>Flowsense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: Monitoring airflow in building ventilation systems using audio sensing.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/>
                <a:cs typeface="Arial"/>
              </a:rPr>
              <a:t>Proceedings of the ACM on Interactive, Mobile, Wearable and Ubiquitous Technologies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/>
                <a:cs typeface="Arial"/>
              </a:rPr>
              <a:t>6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/>
                <a:cs typeface="Arial"/>
              </a:rPr>
              <a:t>(1), 1-26.</a:t>
            </a:r>
            <a:endParaRPr lang="en-US" sz="900" dirty="0">
              <a:latin typeface="Aptos"/>
              <a:cs typeface="Arial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EA2A6B4-9DD8-87E8-BD1E-9D1FA68A8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E8D7E4-CC69-9A49-B795-658D94B9E40C}"/>
              </a:ext>
            </a:extLst>
          </p:cNvPr>
          <p:cNvSpPr/>
          <p:nvPr/>
        </p:nvSpPr>
        <p:spPr>
          <a:xfrm>
            <a:off x="6355148" y="3891118"/>
            <a:ext cx="4685498" cy="1615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There</a:t>
            </a:r>
            <a:r>
              <a:rPr lang="en-US" sz="2800" b="0" i="0" dirty="0">
                <a:effectLst/>
              </a:rPr>
              <a:t> is a need for accurate and robust privacy evaluation mechanism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C50D-C0BF-AF53-1125-5586F1FC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>
                <a:effectLst/>
                <a:highlight>
                  <a:srgbClr val="FFFFFF"/>
                </a:highlight>
              </a:rPr>
              <a:t>Privacy-Aware Audio Classification: 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4C1A1-F2D2-AB5C-E78E-B4D89DCF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54" y="1825625"/>
            <a:ext cx="7349765" cy="4398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  <a:latin typeface="Arial"/>
                <a:cs typeface="Arial"/>
              </a:rPr>
              <a:t>3. Towards Universal Privacy Preservation</a:t>
            </a:r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FF"/>
                </a:highlight>
                <a:latin typeface="Arial"/>
                <a:cs typeface="Arial"/>
              </a:rPr>
              <a:t>Existing approaches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FFFFFF"/>
                </a:highlight>
                <a:latin typeface="Arial"/>
                <a:cs typeface="Arial"/>
              </a:rPr>
              <a:t>-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Design privacy sensitive features for a specific application: 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Speaker change detection [Parthasarathi 2008]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Aptos" panose="02110004020202020204"/>
              <a:cs typeface="Arial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Arial"/>
                <a:cs typeface="Arial"/>
              </a:rPr>
              <a:t>Speech/Non speech detection [Parthasarathi 2011]</a:t>
            </a:r>
            <a:endParaRPr lang="en-US" sz="23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0" i="0" dirty="0">
              <a:solidFill>
                <a:schemeClr val="bg2">
                  <a:lumMod val="50000"/>
                </a:schemeClr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5F5BA-7F20-4770-FEC4-1CD4D0D46263}"/>
              </a:ext>
            </a:extLst>
          </p:cNvPr>
          <p:cNvSpPr txBox="1"/>
          <p:nvPr/>
        </p:nvSpPr>
        <p:spPr>
          <a:xfrm>
            <a:off x="704653" y="5601879"/>
            <a:ext cx="10764253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/>
              <a:t>[1] </a:t>
            </a:r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Parthasarathi, S. H. K., </a:t>
            </a:r>
            <a:r>
              <a:rPr lang="en-US" sz="9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Magimai</a:t>
            </a:r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.-Doss, M., </a:t>
            </a:r>
            <a:r>
              <a:rPr lang="en-US" sz="9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Gatica</a:t>
            </a:r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-Perez, D., &amp; </a:t>
            </a:r>
            <a:r>
              <a:rPr lang="en-US" sz="9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Bourlard</a:t>
            </a:r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, H. (2009, November). Speaker change detection with privacy-preserving audio cues. In </a:t>
            </a:r>
            <a:r>
              <a:rPr lang="en-US" sz="9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Proceedings of the 2009 international conference on Multimodal interfaces</a:t>
            </a:r>
            <a:r>
              <a:rPr lang="en-US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/>
                <a:cs typeface="Arial"/>
              </a:rPr>
              <a:t> (pp. 343-346).</a:t>
            </a:r>
          </a:p>
          <a:p>
            <a:r>
              <a:rPr lang="en-US" sz="9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[2] 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Parthasarathi, S. H. K., </a:t>
            </a:r>
            <a:r>
              <a:rPr lang="en-US" sz="1000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Gatica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-Perez, D., </a:t>
            </a:r>
            <a:r>
              <a:rPr lang="en-US" sz="1000" dirty="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Bourlard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, H., &amp; Doss, M. M. (2011). Privacy-sensitive audio features for speech/nonspeech detection. </a:t>
            </a:r>
            <a:r>
              <a:rPr lang="en-US" sz="1000" i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IEEE transactions on audio, speech, and language processing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, </a:t>
            </a:r>
            <a:r>
              <a:rPr lang="en-US" sz="1000" i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19</a:t>
            </a:r>
            <a:r>
              <a:rPr lang="en-US" sz="1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(8), 2538-2551.</a:t>
            </a:r>
            <a:endParaRPr lang="en-US" sz="900" dirty="0">
              <a:solidFill>
                <a:srgbClr val="222222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7937C1-6DD4-7E73-D100-B3A935ADD5A8}"/>
              </a:ext>
            </a:extLst>
          </p:cNvPr>
          <p:cNvSpPr/>
          <p:nvPr/>
        </p:nvSpPr>
        <p:spPr>
          <a:xfrm>
            <a:off x="7738016" y="3728100"/>
            <a:ext cx="3977145" cy="12848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/>
              <a:t>There is a need for generable privacy-aware features.</a:t>
            </a:r>
            <a:r>
              <a:rPr lang="en-US" sz="2800" b="0" i="0">
                <a:effectLst/>
              </a:rPr>
              <a:t> </a:t>
            </a:r>
            <a:endParaRPr lang="en-US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086C733F-288C-088B-C049-E334B1CD39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9C2074-078A-C498-EF17-A375C78E18A6}"/>
              </a:ext>
            </a:extLst>
          </p:cNvPr>
          <p:cNvSpPr/>
          <p:nvPr/>
        </p:nvSpPr>
        <p:spPr>
          <a:xfrm>
            <a:off x="7736477" y="2279530"/>
            <a:ext cx="3977145" cy="1284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Requires manual effort in hand-crafting features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5AEC-8556-90FF-AC26-1ABE8DCD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52" y="365125"/>
            <a:ext cx="10737448" cy="1335208"/>
          </a:xfrm>
        </p:spPr>
        <p:txBody>
          <a:bodyPr>
            <a:normAutofit/>
          </a:bodyPr>
          <a:lstStyle/>
          <a:p>
            <a:r>
              <a:rPr lang="en-US" sz="4000"/>
              <a:t>Our Approach: Generalizable Privacy-Preserving Audio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C46D0-A08A-2D0D-2C21-004B84F7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61" y="1889793"/>
            <a:ext cx="1121972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ptos"/>
                <a:cs typeface="Calibri"/>
              </a:rPr>
              <a:t>Goal:</a:t>
            </a:r>
            <a:r>
              <a:rPr lang="en-US" dirty="0">
                <a:latin typeface="Aptos"/>
                <a:cs typeface="Calibri"/>
              </a:rPr>
              <a:t> </a:t>
            </a:r>
            <a:r>
              <a:rPr lang="en-US" i="1">
                <a:latin typeface="Aptos"/>
                <a:cs typeface="Calibri"/>
              </a:rPr>
              <a:t>Privacy-preserving</a:t>
            </a:r>
            <a:r>
              <a:rPr lang="en-US">
                <a:latin typeface="Aptos"/>
                <a:cs typeface="Calibri"/>
              </a:rPr>
              <a:t> audio features that are </a:t>
            </a:r>
            <a:r>
              <a:rPr lang="en-US" i="1">
                <a:latin typeface="Aptos"/>
                <a:cs typeface="Calibri"/>
              </a:rPr>
              <a:t>universally applicable</a:t>
            </a:r>
            <a:r>
              <a:rPr lang="en-US" dirty="0">
                <a:latin typeface="Aptos"/>
                <a:cs typeface="Calibri"/>
              </a:rPr>
              <a:t> </a:t>
            </a:r>
            <a:r>
              <a:rPr lang="en-US">
                <a:latin typeface="Aptos"/>
                <a:cs typeface="Calibri"/>
              </a:rPr>
              <a:t>and </a:t>
            </a:r>
            <a:r>
              <a:rPr lang="en-US" i="1">
                <a:latin typeface="Aptos"/>
                <a:cs typeface="Calibri"/>
              </a:rPr>
              <a:t>maintain effectiveness</a:t>
            </a:r>
            <a:r>
              <a:rPr lang="en-US">
                <a:latin typeface="Aptos"/>
                <a:cs typeface="Calibri"/>
              </a:rPr>
              <a:t> of audio classification systems</a:t>
            </a:r>
            <a:endParaRPr lang="en-US">
              <a:latin typeface="Aptos"/>
            </a:endParaRPr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0" u="sng">
                <a:effectLst/>
              </a:rPr>
              <a:t>Features</a:t>
            </a:r>
            <a:r>
              <a:rPr lang="en-US" u="sng"/>
              <a:t> Explored:</a:t>
            </a:r>
            <a:endParaRPr lang="en-US" sz="2800" b="0" u="sng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Time domain</a:t>
            </a:r>
            <a:r>
              <a:rPr lang="en-US" sz="2400" b="0" i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: energy, ZCR, RMS, peak value,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etc.</a:t>
            </a:r>
            <a:endParaRPr lang="en-US" sz="2400" b="0" i="0" u="none" strike="noStrike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2400" b="1" i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Frequency domain</a:t>
            </a:r>
            <a:r>
              <a:rPr lang="en-US" sz="2400" b="0" i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: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Spectral</a:t>
            </a:r>
            <a:r>
              <a:rPr lang="en-US" sz="2400" b="0" i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 centroid,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bandwidth</a:t>
            </a:r>
            <a:r>
              <a:rPr lang="en-US" sz="2400" b="0" i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contrast</a:t>
            </a:r>
            <a:r>
              <a:rPr lang="en-US" sz="2400" b="0" i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etc </a:t>
            </a:r>
            <a:br>
              <a:rPr lang="en-US" b="0" dirty="0">
                <a:effectLst/>
              </a:rPr>
            </a:br>
            <a:endParaRPr lang="en-US"/>
          </a:p>
          <a:p>
            <a:endParaRPr lang="en-US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EF0600FD-3529-9428-0071-E589BC3FE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BC6369C7-DD94-251E-A1D6-7AE180E94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72" y="4066186"/>
            <a:ext cx="6192455" cy="23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314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A115-ACF8-3A66-350A-94E81FE9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02"/>
            <a:ext cx="10515600" cy="1325563"/>
          </a:xfrm>
        </p:spPr>
        <p:txBody>
          <a:bodyPr/>
          <a:lstStyle/>
          <a:p>
            <a:pPr algn="ctr"/>
            <a:r>
              <a:rPr lang="en-US"/>
              <a:t>Preliminary Experiments with ESC-50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6D2D-392D-3366-92BF-91C75611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76" y="1496006"/>
            <a:ext cx="4361728" cy="2611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ESC-50 Dataset: </a:t>
            </a:r>
            <a:endParaRPr lang="en-US" b="0" i="0" u="none" strike="noStrike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0" u="none" strike="noStrike">
                <a:solidFill>
                  <a:schemeClr val="bg2">
                    <a:lumMod val="50000"/>
                  </a:schemeClr>
                </a:solidFill>
                <a:effectLst/>
              </a:rPr>
              <a:t>Dataset with 50 classes, fully annotated.</a:t>
            </a:r>
            <a:endParaRPr lang="en-US" sz="4000" b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0" i="0" u="none" strike="noStrike" dirty="0">
                <a:solidFill>
                  <a:schemeClr val="bg2">
                    <a:lumMod val="50000"/>
                  </a:schemeClr>
                </a:solidFill>
                <a:effectLst/>
              </a:rPr>
              <a:t>2000 audio files, each 5 sec long.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en-US" b="0" i="0" u="none" strike="noStrike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61FAD65-6198-F7CC-9F76-0A7D5FDBAC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095A0-BEB5-362A-EF64-B5364B86F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416" y="1662775"/>
            <a:ext cx="6675699" cy="374465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D80B01-30C8-E59E-B424-E16EBE49A00B}"/>
              </a:ext>
            </a:extLst>
          </p:cNvPr>
          <p:cNvSpPr txBox="1">
            <a:spLocks/>
          </p:cNvSpPr>
          <p:nvPr/>
        </p:nvSpPr>
        <p:spPr>
          <a:xfrm>
            <a:off x="662855" y="3934406"/>
            <a:ext cx="4361728" cy="2611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/>
              <a:t>Preprocessing: 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500ms chunks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Remove silent periods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Extract features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EC2E-9C85-EEE2-7F9F-8C425B89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Results</a:t>
            </a:r>
          </a:p>
        </p:txBody>
      </p:sp>
      <p:pic>
        <p:nvPicPr>
          <p:cNvPr id="6" name="Content Placeholder 5" descr="A graph of blue rectangular bars&#10;&#10;Description automatically generated">
            <a:extLst>
              <a:ext uri="{FF2B5EF4-FFF2-40B4-BE49-F238E27FC236}">
                <a16:creationId xmlns:a16="http://schemas.microsoft.com/office/drawing/2014/main" id="{C9BB580C-EB98-031B-2B6D-2DA97F4F5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6545179" y="1876926"/>
            <a:ext cx="5343619" cy="40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B14F7D-D2B2-6181-2677-0B7EA62125F0}"/>
              </a:ext>
            </a:extLst>
          </p:cNvPr>
          <p:cNvSpPr txBox="1"/>
          <p:nvPr/>
        </p:nvSpPr>
        <p:spPr>
          <a:xfrm>
            <a:off x="340042" y="1690688"/>
            <a:ext cx="620513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80% train, 20% test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Random Forest Classifier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accuracy across classes: 92.23%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79B49FEC-6195-9EE2-B141-F4F3D5C04F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783" b="211"/>
          <a:stretch/>
        </p:blipFill>
        <p:spPr>
          <a:xfrm>
            <a:off x="227814" y="6234259"/>
            <a:ext cx="1356992" cy="625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C706A1-3FB2-FBAE-22E6-2D02C69DF454}"/>
              </a:ext>
            </a:extLst>
          </p:cNvPr>
          <p:cNvSpPr txBox="1"/>
          <p:nvPr/>
        </p:nvSpPr>
        <p:spPr>
          <a:xfrm>
            <a:off x="478745" y="3978834"/>
            <a:ext cx="6100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Feature Importance: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ZCR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HNR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Spectral contrast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Peak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4E34ED-2DC0-73ED-76EE-5B5E5BFA3728}"/>
              </a:ext>
            </a:extLst>
          </p:cNvPr>
          <p:cNvSpPr/>
          <p:nvPr/>
        </p:nvSpPr>
        <p:spPr>
          <a:xfrm>
            <a:off x="329938" y="3110845"/>
            <a:ext cx="11673525" cy="1084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can achieve comparable accuracy to prior work for wide range of classes using privacy preserving features</a:t>
            </a:r>
          </a:p>
        </p:txBody>
      </p:sp>
    </p:spTree>
    <p:extLst>
      <p:ext uri="{BB962C8B-B14F-4D97-AF65-F5344CB8AC3E}">
        <p14:creationId xmlns:p14="http://schemas.microsoft.com/office/powerpoint/2010/main" val="11900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1207</Words>
  <Application>Microsoft Macintosh PowerPoint</Application>
  <PresentationFormat>Widescreen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Arial,Sans-Serif</vt:lpstr>
      <vt:lpstr>Courier New</vt:lpstr>
      <vt:lpstr>Office Theme</vt:lpstr>
      <vt:lpstr>Towards Privacy-Preserving Audio Classification Systems</vt:lpstr>
      <vt:lpstr>Audio contains privacy-invasive information</vt:lpstr>
      <vt:lpstr>Typical Audio Classification Pipeline </vt:lpstr>
      <vt:lpstr>Privacy-Aware Audio Classification: Challenges</vt:lpstr>
      <vt:lpstr>Privacy-Aware Audio Classification: Challenges</vt:lpstr>
      <vt:lpstr>Privacy-Aware Audio Classification: Challenges</vt:lpstr>
      <vt:lpstr>Our Approach: Generalizable Privacy-Preserving Audio Features</vt:lpstr>
      <vt:lpstr>Preliminary Experiments with ESC-50</vt:lpstr>
      <vt:lpstr>Results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Privacy-Preserving Audio Classification Systems</dc:title>
  <dc:creator>Bhawana Chhaglani</dc:creator>
  <cp:lastModifiedBy>Bhawana Chhaglani</cp:lastModifiedBy>
  <cp:revision>112</cp:revision>
  <dcterms:created xsi:type="dcterms:W3CDTF">2024-04-25T18:51:29Z</dcterms:created>
  <dcterms:modified xsi:type="dcterms:W3CDTF">2024-04-28T17:52:54Z</dcterms:modified>
</cp:coreProperties>
</file>