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Helvetica Neue"/>
      <p:regular r:id="rId21"/>
      <p:bold r:id="rId22"/>
      <p:italic r:id="rId23"/>
      <p:boldItalic r:id="rId24"/>
    </p:embeddedFont>
    <p:embeddedFont>
      <p:font typeface="Helvetica Neue Light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HelveticaNeue-bold.fntdata"/><Relationship Id="rId21" Type="http://schemas.openxmlformats.org/officeDocument/2006/relationships/font" Target="fonts/HelveticaNeue-regular.fntdata"/><Relationship Id="rId24" Type="http://schemas.openxmlformats.org/officeDocument/2006/relationships/font" Target="fonts/HelveticaNeue-boldItalic.fntdata"/><Relationship Id="rId23" Type="http://schemas.openxmlformats.org/officeDocument/2006/relationships/font" Target="fonts/HelveticaNeue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HelveticaNeueLight-bold.fntdata"/><Relationship Id="rId25" Type="http://schemas.openxmlformats.org/officeDocument/2006/relationships/font" Target="fonts/HelveticaNeueLight-regular.fntdata"/><Relationship Id="rId28" Type="http://schemas.openxmlformats.org/officeDocument/2006/relationships/font" Target="fonts/HelveticaNeueLight-boldItalic.fntdata"/><Relationship Id="rId27" Type="http://schemas.openxmlformats.org/officeDocument/2006/relationships/font" Target="fonts/HelveticaNeueLigh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52ac746225_3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52ac746225_3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4e51584834_3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4e51584834_3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4e4691790f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4e4691790f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4d8b9f2d1d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24d8b9f2d1d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52ac746225_4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252ac746225_4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4d8b9f2d1d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24d8b9f2d1d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4e4691790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4e4691790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4e4691790f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4e4691790f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4e51584834_4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4e51584834_4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4d8b9f2d1d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4d8b9f2d1d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4e4691790f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4e4691790f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52ac746225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52ac746225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52ac746225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52ac746225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4e51584834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4e51584834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45357" y="4243475"/>
            <a:ext cx="1653300" cy="65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" name="Google Shape;21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1697" y="4568875"/>
            <a:ext cx="885243" cy="353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" name="Google Shape;22;p4"/>
          <p:cNvCxnSpPr/>
          <p:nvPr/>
        </p:nvCxnSpPr>
        <p:spPr>
          <a:xfrm>
            <a:off x="1249606" y="4568875"/>
            <a:ext cx="0" cy="353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" name="Google Shape;23;p4"/>
          <p:cNvSpPr txBox="1"/>
          <p:nvPr/>
        </p:nvSpPr>
        <p:spPr>
          <a:xfrm>
            <a:off x="1249611" y="4566669"/>
            <a:ext cx="3343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Helvetica Neue Light"/>
                <a:ea typeface="Helvetica Neue Light"/>
                <a:cs typeface="Helvetica Neue Light"/>
                <a:sym typeface="Helvetica Neue Light"/>
              </a:rPr>
              <a:t>Manning College of Information and Computer Sciences</a:t>
            </a:r>
            <a:endParaRPr sz="100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5" Type="http://schemas.openxmlformats.org/officeDocument/2006/relationships/image" Target="../media/image13.png"/><Relationship Id="rId6" Type="http://schemas.openxmlformats.org/officeDocument/2006/relationships/image" Target="../media/image2.png"/><Relationship Id="rId7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ctrTitle"/>
          </p:nvPr>
        </p:nvSpPr>
        <p:spPr>
          <a:xfrm>
            <a:off x="311700" y="439875"/>
            <a:ext cx="8520600" cy="18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980">
                <a:latin typeface="Helvetica Neue"/>
                <a:ea typeface="Helvetica Neue"/>
                <a:cs typeface="Helvetica Neue"/>
                <a:sym typeface="Helvetica Neue"/>
              </a:rPr>
              <a:t>BreathEasy:</a:t>
            </a:r>
            <a:r>
              <a:rPr lang="en" sz="2980">
                <a:latin typeface="Helvetica Neue"/>
                <a:ea typeface="Helvetica Neue"/>
                <a:cs typeface="Helvetica Neue"/>
                <a:sym typeface="Helvetica Neue"/>
              </a:rPr>
              <a:t> Exploring the Potential of Acoustic Sensing for Healthy Indoor Environments</a:t>
            </a:r>
            <a:endParaRPr sz="298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9" name="Google Shape;59;p13"/>
          <p:cNvSpPr txBox="1"/>
          <p:nvPr>
            <p:ph idx="1" type="subTitle"/>
          </p:nvPr>
        </p:nvSpPr>
        <p:spPr>
          <a:xfrm>
            <a:off x="311700" y="2661950"/>
            <a:ext cx="8520600" cy="113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Bhawana CHHAGLANI, Camellia ZAKARIA, Jeremy GUMMESON, </a:t>
            </a:r>
            <a:r>
              <a:rPr b="1" lang="en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Prashant SHENOY</a:t>
            </a:r>
            <a:r>
              <a:rPr lang="en" sz="16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endParaRPr sz="16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Manning College of Information and Computer Sciences</a:t>
            </a:r>
            <a:br>
              <a:rPr lang="en" sz="14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en" sz="14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ACM EnvSys 2023, June 18, 2023</a:t>
            </a:r>
            <a:endParaRPr sz="14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2"/>
          <p:cNvSpPr txBox="1"/>
          <p:nvPr>
            <p:ph type="title"/>
          </p:nvPr>
        </p:nvSpPr>
        <p:spPr>
          <a:xfrm>
            <a:off x="311700" y="666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Helvetica Neue"/>
                <a:ea typeface="Helvetica Neue"/>
                <a:cs typeface="Helvetica Neue"/>
                <a:sym typeface="Helvetica Neue"/>
              </a:rPr>
              <a:t>On-going</a:t>
            </a:r>
            <a:r>
              <a:rPr b="1" lang="en">
                <a:latin typeface="Helvetica Neue"/>
                <a:ea typeface="Helvetica Neue"/>
                <a:cs typeface="Helvetica Neue"/>
                <a:sym typeface="Helvetica Neue"/>
              </a:rPr>
              <a:t> Development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6" name="Google Shape;156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7" name="Google Shape;157;p22"/>
          <p:cNvPicPr preferRelativeResize="0"/>
          <p:nvPr/>
        </p:nvPicPr>
        <p:blipFill rotWithShape="1">
          <a:blip r:embed="rId3">
            <a:alphaModFix/>
          </a:blip>
          <a:srcRect b="4491" l="0" r="0" t="3460"/>
          <a:stretch/>
        </p:blipFill>
        <p:spPr>
          <a:xfrm>
            <a:off x="1203600" y="651800"/>
            <a:ext cx="6736800" cy="38399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8" name="Google Shape;158;p22"/>
          <p:cNvGrpSpPr/>
          <p:nvPr/>
        </p:nvGrpSpPr>
        <p:grpSpPr>
          <a:xfrm>
            <a:off x="1428750" y="581550"/>
            <a:ext cx="5490900" cy="1592100"/>
            <a:chOff x="1428750" y="581550"/>
            <a:chExt cx="5490900" cy="1592100"/>
          </a:xfrm>
        </p:grpSpPr>
        <p:sp>
          <p:nvSpPr>
            <p:cNvPr id="159" name="Google Shape;159;p22"/>
            <p:cNvSpPr/>
            <p:nvPr/>
          </p:nvSpPr>
          <p:spPr>
            <a:xfrm>
              <a:off x="1428750" y="581550"/>
              <a:ext cx="5438700" cy="1356600"/>
            </a:xfrm>
            <a:prstGeom prst="rect">
              <a:avLst/>
            </a:prstGeom>
            <a:solidFill>
              <a:srgbClr val="FFFFFF">
                <a:alpha val="895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22"/>
            <p:cNvSpPr/>
            <p:nvPr/>
          </p:nvSpPr>
          <p:spPr>
            <a:xfrm>
              <a:off x="1428750" y="1324050"/>
              <a:ext cx="1285800" cy="393600"/>
            </a:xfrm>
            <a:prstGeom prst="rect">
              <a:avLst/>
            </a:prstGeom>
            <a:solidFill>
              <a:srgbClr val="FFFFFF">
                <a:alpha val="895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22"/>
            <p:cNvSpPr/>
            <p:nvPr/>
          </p:nvSpPr>
          <p:spPr>
            <a:xfrm>
              <a:off x="2900850" y="1938150"/>
              <a:ext cx="3470100" cy="235500"/>
            </a:xfrm>
            <a:prstGeom prst="rect">
              <a:avLst/>
            </a:prstGeom>
            <a:solidFill>
              <a:srgbClr val="FFFFFF">
                <a:alpha val="895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22"/>
            <p:cNvSpPr/>
            <p:nvPr/>
          </p:nvSpPr>
          <p:spPr>
            <a:xfrm>
              <a:off x="6370950" y="1938150"/>
              <a:ext cx="548700" cy="192600"/>
            </a:xfrm>
            <a:prstGeom prst="rect">
              <a:avLst/>
            </a:prstGeom>
            <a:solidFill>
              <a:srgbClr val="FFFFFF">
                <a:alpha val="895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3" name="Google Shape;163;p22"/>
          <p:cNvSpPr/>
          <p:nvPr/>
        </p:nvSpPr>
        <p:spPr>
          <a:xfrm>
            <a:off x="1003350" y="645900"/>
            <a:ext cx="7137300" cy="1292100"/>
          </a:xfrm>
          <a:prstGeom prst="roundRect">
            <a:avLst>
              <a:gd fmla="val 0" name="adj"/>
            </a:avLst>
          </a:prstGeom>
          <a:solidFill>
            <a:srgbClr val="98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AeroSense </a:t>
            </a:r>
            <a:r>
              <a:rPr lang="en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us</a:t>
            </a:r>
            <a:r>
              <a:rPr lang="en" sz="13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es only non-reconstructible audio features to:</a:t>
            </a:r>
            <a:endParaRPr sz="13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3111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Helvetica Neue Light"/>
              <a:buChar char="○"/>
            </a:pPr>
            <a:r>
              <a:rPr lang="en" sz="13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Detect activity types and loudness (e.g., talk, cough, sneeze → talking loudly vs. softly)</a:t>
            </a:r>
            <a:endParaRPr sz="13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3111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Helvetica Neue Light"/>
              <a:buChar char="○"/>
            </a:pPr>
            <a:r>
              <a:rPr lang="en" sz="13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Determine mask-wearing during detected activity</a:t>
            </a:r>
            <a:endParaRPr sz="13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3111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Helvetica Neue Light"/>
              <a:buChar char="○"/>
            </a:pPr>
            <a:r>
              <a:rPr lang="en" sz="13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Predict rate of aerosol produced from detected activity</a:t>
            </a:r>
            <a:endParaRPr sz="13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b="1" lang="en">
                <a:latin typeface="Helvetica Neue"/>
                <a:ea typeface="Helvetica Neue"/>
                <a:cs typeface="Helvetica Neue"/>
                <a:sym typeface="Helvetica Neue"/>
              </a:rPr>
              <a:t>Detecting Activity Types with AeroSense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9" name="Google Shape;16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8038" y="1271575"/>
            <a:ext cx="3000000" cy="242785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3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2" name="Google Shape;172;p23"/>
          <p:cNvSpPr txBox="1"/>
          <p:nvPr>
            <p:ph idx="1" type="body"/>
          </p:nvPr>
        </p:nvSpPr>
        <p:spPr>
          <a:xfrm>
            <a:off x="571327" y="1252700"/>
            <a:ext cx="4543800" cy="30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Input:</a:t>
            </a:r>
            <a:r>
              <a:rPr lang="en" sz="14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Fixed set of non-reconstructible audio features</a:t>
            </a:r>
            <a:endParaRPr sz="14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Models:</a:t>
            </a:r>
            <a:r>
              <a:rPr lang="en" sz="14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Orchestration of activity binary classifiers</a:t>
            </a:r>
            <a:br>
              <a:rPr lang="en" sz="14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b="1" lang="en"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Output:</a:t>
            </a:r>
            <a:r>
              <a:rPr lang="en" sz="14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List of human respiratory-typed activities</a:t>
            </a:r>
            <a:endParaRPr sz="14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Helvetica Neue Light"/>
              <a:buChar char="●"/>
            </a:pPr>
            <a:r>
              <a:rPr lang="en" sz="13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Developed a Raspberry Pi prototype with omnidirectional microphone arrays </a:t>
            </a:r>
            <a:endParaRPr sz="13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Helvetica Neue Light"/>
              <a:buChar char="●"/>
            </a:pPr>
            <a:r>
              <a:rPr lang="en" sz="13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Collected aerosol expulsion from users as ground truth using Condensed Particle Counter in cleanroom</a:t>
            </a:r>
            <a:endParaRPr sz="13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73" name="Google Shape;173;p23"/>
          <p:cNvSpPr/>
          <p:nvPr/>
        </p:nvSpPr>
        <p:spPr>
          <a:xfrm>
            <a:off x="5089388" y="3699425"/>
            <a:ext cx="3357300" cy="708000"/>
          </a:xfrm>
          <a:prstGeom prst="rect">
            <a:avLst/>
          </a:prstGeom>
          <a:solidFill>
            <a:srgbClr val="98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More than </a:t>
            </a:r>
            <a:r>
              <a:rPr lang="en" sz="13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80% accuracy in detecting various activities, simultaneously occurring</a:t>
            </a:r>
            <a:endParaRPr sz="13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4"/>
          <p:cNvSpPr txBox="1"/>
          <p:nvPr>
            <p:ph idx="1" type="body"/>
          </p:nvPr>
        </p:nvSpPr>
        <p:spPr>
          <a:xfrm>
            <a:off x="688525" y="2592425"/>
            <a:ext cx="7323900" cy="177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E101A"/>
              </a:buClr>
              <a:buSzPts val="1200"/>
              <a:buFont typeface="Helvetica Neue Light"/>
              <a:buChar char="●"/>
            </a:pPr>
            <a:r>
              <a:rPr lang="en" sz="1200">
                <a:solidFill>
                  <a:srgbClr val="0E101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Room size and occupancy distribution detection</a:t>
            </a:r>
            <a:endParaRPr sz="1200">
              <a:solidFill>
                <a:srgbClr val="0E101A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E101A"/>
              </a:buClr>
              <a:buSzPts val="1200"/>
              <a:buFont typeface="Helvetica Neue Light"/>
              <a:buChar char="○"/>
            </a:pPr>
            <a:r>
              <a:rPr lang="en" sz="1200">
                <a:solidFill>
                  <a:srgbClr val="0E101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Challenge of tracking occupants with high mobility. </a:t>
            </a:r>
            <a:endParaRPr sz="1200">
              <a:solidFill>
                <a:srgbClr val="0E101A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E101A"/>
              </a:buClr>
              <a:buSzPts val="1200"/>
              <a:buFont typeface="Helvetica Neue Light"/>
              <a:buChar char="●"/>
            </a:pPr>
            <a:r>
              <a:rPr lang="en" sz="1200">
                <a:solidFill>
                  <a:srgbClr val="0E101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Voice health monitoring </a:t>
            </a:r>
            <a:endParaRPr sz="1200">
              <a:solidFill>
                <a:srgbClr val="0E101A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E101A"/>
              </a:buClr>
              <a:buSzPts val="1200"/>
              <a:buFont typeface="Helvetica Neue Light"/>
              <a:buChar char="○"/>
            </a:pPr>
            <a:r>
              <a:rPr lang="en" sz="1200">
                <a:solidFill>
                  <a:srgbClr val="0E101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Must support fine-grained and low-audio activities (e.g., breathing) </a:t>
            </a:r>
            <a:endParaRPr sz="1200">
              <a:solidFill>
                <a:srgbClr val="0E101A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E101A"/>
              </a:buClr>
              <a:buSzPts val="1200"/>
              <a:buFont typeface="Helvetica Neue Light"/>
              <a:buChar char="●"/>
            </a:pPr>
            <a:r>
              <a:rPr lang="en" sz="1200">
                <a:solidFill>
                  <a:srgbClr val="0E101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Risk assessment for airborne disease transmission must combine all component output.</a:t>
            </a:r>
            <a:endParaRPr sz="12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79" name="Google Shape;179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Helvetica Neue"/>
                <a:ea typeface="Helvetica Neue"/>
                <a:cs typeface="Helvetica Neue"/>
                <a:sym typeface="Helvetica Neue"/>
              </a:rPr>
              <a:t>Key Takeaway and Future Work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0" name="Google Shape;180;p24"/>
          <p:cNvSpPr txBox="1"/>
          <p:nvPr>
            <p:ph idx="1" type="body"/>
          </p:nvPr>
        </p:nvSpPr>
        <p:spPr>
          <a:xfrm>
            <a:off x="311700" y="1188425"/>
            <a:ext cx="5837700" cy="140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elvetica Neue Light"/>
              <a:buChar char="❏"/>
            </a:pPr>
            <a:r>
              <a:rPr lang="en" sz="15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Privacy-preserving audio sensing as a </a:t>
            </a:r>
            <a:r>
              <a:rPr lang="en" sz="15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single modality</a:t>
            </a:r>
            <a:endParaRPr sz="15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elvetica Neue Light"/>
              <a:buChar char="❏"/>
            </a:pPr>
            <a:r>
              <a:rPr i="1" lang="en" sz="15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FlowSense</a:t>
            </a:r>
            <a:r>
              <a:rPr lang="en" sz="15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en" sz="15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to </a:t>
            </a:r>
            <a:r>
              <a:rPr lang="en" sz="15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sense the rate of </a:t>
            </a:r>
            <a:r>
              <a:rPr lang="en" sz="15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air flow</a:t>
            </a:r>
            <a:endParaRPr sz="15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elvetica Neue Light"/>
              <a:buChar char="❏"/>
            </a:pPr>
            <a:r>
              <a:rPr i="1" lang="en" sz="15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AeroSense</a:t>
            </a:r>
            <a:r>
              <a:rPr lang="en" sz="15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to predict aerosol produced from human activities </a:t>
            </a:r>
            <a:endParaRPr sz="15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elvetica Neue Light"/>
              <a:buChar char="❏"/>
            </a:pPr>
            <a:r>
              <a:rPr lang="en" sz="15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Critical module extensions to realize </a:t>
            </a:r>
            <a:r>
              <a:rPr i="1" lang="en" sz="15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BreathEasy</a:t>
            </a:r>
            <a:br>
              <a:rPr i="1" lang="en" sz="15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endParaRPr sz="15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81" name="Google Shape;181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2" name="Google Shape;182;p24"/>
          <p:cNvPicPr preferRelativeResize="0"/>
          <p:nvPr/>
        </p:nvPicPr>
        <p:blipFill rotWithShape="1">
          <a:blip r:embed="rId3">
            <a:alphaModFix/>
          </a:blip>
          <a:srcRect b="18502" l="8324" r="0" t="2527"/>
          <a:stretch/>
        </p:blipFill>
        <p:spPr>
          <a:xfrm>
            <a:off x="6177900" y="1093350"/>
            <a:ext cx="2739273" cy="2483851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4"/>
          <p:cNvSpPr/>
          <p:nvPr/>
        </p:nvSpPr>
        <p:spPr>
          <a:xfrm>
            <a:off x="6225536" y="3353385"/>
            <a:ext cx="1964100" cy="297300"/>
          </a:xfrm>
          <a:prstGeom prst="roundRect">
            <a:avLst>
              <a:gd fmla="val 0" name="adj"/>
            </a:avLst>
          </a:prstGeom>
          <a:solidFill>
            <a:srgbClr val="980000"/>
          </a:solidFill>
          <a:ln cap="flat" cmpd="sng" w="9525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Prototype Implementation</a:t>
            </a:r>
            <a:endParaRPr sz="1200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84" name="Google Shape;184;p24"/>
          <p:cNvSpPr txBox="1"/>
          <p:nvPr/>
        </p:nvSpPr>
        <p:spPr>
          <a:xfrm>
            <a:off x="349187" y="1093361"/>
            <a:ext cx="3303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980000"/>
                </a:solidFill>
                <a:latin typeface="Impact"/>
                <a:ea typeface="Impact"/>
                <a:cs typeface="Impact"/>
                <a:sym typeface="Impact"/>
              </a:rPr>
              <a:t>√</a:t>
            </a:r>
            <a:endParaRPr b="1" sz="2300">
              <a:solidFill>
                <a:srgbClr val="98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85" name="Google Shape;185;p24"/>
          <p:cNvSpPr txBox="1"/>
          <p:nvPr/>
        </p:nvSpPr>
        <p:spPr>
          <a:xfrm>
            <a:off x="349187" y="1417037"/>
            <a:ext cx="3303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980000"/>
                </a:solidFill>
                <a:latin typeface="Impact"/>
                <a:ea typeface="Impact"/>
                <a:cs typeface="Impact"/>
                <a:sym typeface="Impact"/>
              </a:rPr>
              <a:t>√</a:t>
            </a:r>
            <a:endParaRPr b="1" sz="2300">
              <a:solidFill>
                <a:srgbClr val="98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86" name="Google Shape;186;p24"/>
          <p:cNvSpPr txBox="1"/>
          <p:nvPr/>
        </p:nvSpPr>
        <p:spPr>
          <a:xfrm>
            <a:off x="349187" y="1750150"/>
            <a:ext cx="3303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980000"/>
                </a:solidFill>
                <a:latin typeface="Impact"/>
                <a:ea typeface="Impact"/>
                <a:cs typeface="Impact"/>
                <a:sym typeface="Impact"/>
              </a:rPr>
              <a:t>√</a:t>
            </a:r>
            <a:endParaRPr b="1" sz="2300">
              <a:solidFill>
                <a:srgbClr val="98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87" name="Google Shape;187;p24"/>
          <p:cNvSpPr/>
          <p:nvPr/>
        </p:nvSpPr>
        <p:spPr>
          <a:xfrm>
            <a:off x="1283525" y="4548925"/>
            <a:ext cx="6625200" cy="432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4"/>
          <p:cNvSpPr txBox="1"/>
          <p:nvPr/>
        </p:nvSpPr>
        <p:spPr>
          <a:xfrm>
            <a:off x="2944175" y="4586675"/>
            <a:ext cx="3303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80000"/>
                </a:solidFill>
              </a:rPr>
              <a:t>First Author</a:t>
            </a:r>
            <a:r>
              <a:rPr b="0" i="0" lang="en" sz="1200" u="none" cap="none" strike="noStrik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1" lang="en" sz="1200">
                <a:solidFill>
                  <a:srgbClr val="980000"/>
                </a:solidFill>
              </a:rPr>
              <a:t>bchhaglani</a:t>
            </a:r>
            <a:r>
              <a:rPr b="1" i="0" lang="en" sz="1200" u="none" cap="none" strike="noStrik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@cs.umass.edu</a:t>
            </a:r>
            <a:endParaRPr b="1" i="0" sz="1200" u="none" cap="none" strike="noStrike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Research Challenges</a:t>
            </a:r>
            <a:endParaRPr/>
          </a:p>
        </p:txBody>
      </p:sp>
      <p:sp>
        <p:nvSpPr>
          <p:cNvPr id="194" name="Google Shape;194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Detection and Localization of simultaneous activities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Tracking the location and number of occupants in high mobility environment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Electronic sound Vs Human sound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Hardware heterogeneity across different  microphones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Sensing low audio activities like breathing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Research Challenges</a:t>
            </a:r>
            <a:endParaRPr/>
          </a:p>
        </p:txBody>
      </p:sp>
      <p:sp>
        <p:nvSpPr>
          <p:cNvPr id="201" name="Google Shape;201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Detection and Localization of simultaneous activities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Tracking the location and number of occupants in high mobility environment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Electronic sound Vs Human sound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Hardware heterogeneity across different  microphones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Sensing low audio activities like breathing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3" name="Google Shape;20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63" y="24225"/>
            <a:ext cx="9057874" cy="5095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Conclusions</a:t>
            </a:r>
            <a:endParaRPr/>
          </a:p>
        </p:txBody>
      </p:sp>
      <p:sp>
        <p:nvSpPr>
          <p:cNvPr id="209" name="Google Shape;209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This work i</a:t>
            </a:r>
            <a:r>
              <a:rPr lang="en" sz="1500">
                <a:solidFill>
                  <a:schemeClr val="dk1"/>
                </a:solidFill>
              </a:rPr>
              <a:t>nvestigates the possibility of developing BreathEasy, an acoustic-based sensing system to provide users with critical parameters informative of airborne transmission risks.</a:t>
            </a:r>
            <a:endParaRPr sz="15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We discuss the design of subsystems necessary in realizing this vision.</a:t>
            </a:r>
            <a:endParaRPr sz="15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We discuss the potential applications and research challenges of using acoustic sensing for healthy indoor spaces.</a:t>
            </a:r>
            <a:endParaRPr sz="1500">
              <a:solidFill>
                <a:schemeClr val="dk1"/>
              </a:solidFill>
            </a:endParaRPr>
          </a:p>
        </p:txBody>
      </p:sp>
      <p:sp>
        <p:nvSpPr>
          <p:cNvPr id="210" name="Google Shape;210;p27"/>
          <p:cNvSpPr txBox="1"/>
          <p:nvPr/>
        </p:nvSpPr>
        <p:spPr>
          <a:xfrm>
            <a:off x="3178052" y="4291975"/>
            <a:ext cx="3010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Contact me: </a:t>
            </a:r>
            <a:r>
              <a:rPr b="1" lang="en" sz="1200">
                <a:solidFill>
                  <a:srgbClr val="C00000"/>
                </a:solidFill>
              </a:rPr>
              <a:t>shenoy</a:t>
            </a:r>
            <a:r>
              <a:rPr b="1" i="0" lang="en" sz="12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@cs.umass.edu</a:t>
            </a:r>
            <a:endParaRPr b="1" i="0" sz="12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Helvetica Neue"/>
                <a:ea typeface="Helvetica Neue"/>
                <a:cs typeface="Helvetica Neue"/>
                <a:sym typeface="Helvetica Neue"/>
              </a:rPr>
              <a:t>Importance of Healthy Indoor Air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5" name="Google Shape;65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6050" y="3092914"/>
            <a:ext cx="2526250" cy="2002962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/>
          <p:nvPr>
            <p:ph idx="1" type="body"/>
          </p:nvPr>
        </p:nvSpPr>
        <p:spPr>
          <a:xfrm>
            <a:off x="311700" y="1425075"/>
            <a:ext cx="8520600" cy="21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elvetica Neue Light"/>
              <a:buChar char="●"/>
            </a:pPr>
            <a:r>
              <a:rPr lang="en" sz="15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Humans spend more than 80% of their time indoors</a:t>
            </a:r>
            <a:endParaRPr sz="15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elvetica Neue Light"/>
              <a:buChar char="●"/>
            </a:pPr>
            <a:r>
              <a:rPr lang="en" sz="15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Much work focuses on minimizing common air pollutants (e.g., dust, mold, VOC)</a:t>
            </a:r>
            <a:endParaRPr sz="15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elvetica Neue Light"/>
              <a:buChar char="●"/>
            </a:pPr>
            <a:r>
              <a:rPr lang="en" sz="15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Gaining interest on </a:t>
            </a:r>
            <a:r>
              <a:rPr b="1" lang="en" sz="15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human-expelled </a:t>
            </a:r>
            <a:r>
              <a:rPr b="1" lang="en" sz="15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</a:t>
            </a:r>
            <a:r>
              <a:rPr b="1" lang="en" sz="15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articles</a:t>
            </a:r>
            <a:r>
              <a:rPr lang="en" sz="15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b="1" lang="en" sz="15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resulting in</a:t>
            </a:r>
            <a:r>
              <a:rPr lang="en" sz="15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b="1" lang="en" sz="15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airborne disease transmission</a:t>
            </a:r>
            <a:r>
              <a:rPr lang="en" sz="15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i="1" lang="en" sz="12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E.g., a person coughing produces more aerosol than a person speaking, increasing the risk of disease transmission</a:t>
            </a:r>
            <a:endParaRPr i="1" sz="12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15"/>
          <p:cNvGrpSpPr/>
          <p:nvPr/>
        </p:nvGrpSpPr>
        <p:grpSpPr>
          <a:xfrm>
            <a:off x="7354338" y="3177150"/>
            <a:ext cx="1666800" cy="1321650"/>
            <a:chOff x="7194613" y="3177150"/>
            <a:chExt cx="1666800" cy="1321650"/>
          </a:xfrm>
        </p:grpSpPr>
        <p:pic>
          <p:nvPicPr>
            <p:cNvPr id="73" name="Google Shape;73;p1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359387" y="3177150"/>
              <a:ext cx="1337275" cy="11482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4" name="Google Shape;74;p15"/>
            <p:cNvSpPr txBox="1"/>
            <p:nvPr/>
          </p:nvSpPr>
          <p:spPr>
            <a:xfrm>
              <a:off x="7194613" y="4191000"/>
              <a:ext cx="16668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595959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Condensation Particle Counter</a:t>
              </a:r>
              <a:endParaRPr sz="800">
                <a:solidFill>
                  <a:srgbClr val="59595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grpSp>
        <p:nvGrpSpPr>
          <p:cNvPr id="75" name="Google Shape;75;p15"/>
          <p:cNvGrpSpPr/>
          <p:nvPr/>
        </p:nvGrpSpPr>
        <p:grpSpPr>
          <a:xfrm>
            <a:off x="6814272" y="1165822"/>
            <a:ext cx="2206875" cy="1834053"/>
            <a:chOff x="6694322" y="1251547"/>
            <a:chExt cx="2206875" cy="1834053"/>
          </a:xfrm>
        </p:grpSpPr>
        <p:pic>
          <p:nvPicPr>
            <p:cNvPr id="76" name="Google Shape;76;p1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694322" y="1251547"/>
              <a:ext cx="1473450" cy="1473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" name="Google Shape;77;p1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040996" y="1606309"/>
              <a:ext cx="860200" cy="8723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8" name="Google Shape;78;p15"/>
            <p:cNvSpPr txBox="1"/>
            <p:nvPr/>
          </p:nvSpPr>
          <p:spPr>
            <a:xfrm>
              <a:off x="6838950" y="2531500"/>
              <a:ext cx="19932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595959"/>
                  </a:solidFill>
                  <a:highlight>
                    <a:srgbClr val="FFFFFF"/>
                  </a:highlight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Occupancy sensor, Indoor temperature, humidity and air quality sensor by </a:t>
              </a:r>
              <a:r>
                <a:rPr lang="en" sz="800">
                  <a:solidFill>
                    <a:srgbClr val="595959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Netatmo</a:t>
              </a:r>
              <a:endParaRPr sz="800">
                <a:solidFill>
                  <a:srgbClr val="59595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sp>
        <p:nvSpPr>
          <p:cNvPr id="79" name="Google Shape;7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Helvetica Neue"/>
                <a:ea typeface="Helvetica Neue"/>
                <a:cs typeface="Helvetica Neue"/>
                <a:sym typeface="Helvetica Neue"/>
              </a:rPr>
              <a:t>Current Research Landscape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0" name="Google Shape;80;p15"/>
          <p:cNvSpPr txBox="1"/>
          <p:nvPr>
            <p:ph idx="1" type="body"/>
          </p:nvPr>
        </p:nvSpPr>
        <p:spPr>
          <a:xfrm>
            <a:off x="209550" y="846275"/>
            <a:ext cx="7372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elvetica Neue"/>
              <a:buChar char="●"/>
            </a:pPr>
            <a:r>
              <a:rPr b="1" lang="en" sz="15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Ventilation Sensing</a:t>
            </a:r>
            <a:endParaRPr b="1" sz="15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238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elvetica Neue Light"/>
              <a:buChar char="○"/>
            </a:pPr>
            <a:r>
              <a:rPr i="1" lang="en" sz="15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CO</a:t>
            </a:r>
            <a:r>
              <a:rPr baseline="-25000" i="1" lang="en" sz="15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2</a:t>
            </a:r>
            <a:r>
              <a:rPr i="1" lang="en" sz="15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monitoring</a:t>
            </a:r>
            <a:r>
              <a:rPr lang="en" sz="15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, </a:t>
            </a:r>
            <a:r>
              <a:rPr i="1" lang="en" sz="15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occupancy detection</a:t>
            </a:r>
            <a:r>
              <a:rPr lang="en" sz="15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to ensure optimum circulation </a:t>
            </a:r>
            <a:br>
              <a:rPr lang="en" sz="15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en" sz="15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within safe CO</a:t>
            </a:r>
            <a:r>
              <a:rPr baseline="-25000" lang="en" sz="15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2</a:t>
            </a:r>
            <a:r>
              <a:rPr lang="en" sz="15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threshold</a:t>
            </a:r>
            <a:endParaRPr sz="15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3238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elvetica Neue Light"/>
              <a:buChar char="○"/>
            </a:pPr>
            <a:r>
              <a:rPr lang="en" sz="15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No indication of human activities and amounts of aerosol produced</a:t>
            </a:r>
            <a:endParaRPr sz="15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elvetica Neue"/>
              <a:buChar char="●"/>
            </a:pPr>
            <a:r>
              <a:rPr b="1" lang="en" sz="15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State-of-the-Art Aerosol Sensing Technology</a:t>
            </a:r>
            <a:endParaRPr b="1" sz="15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238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elvetica Neue Light"/>
              <a:buChar char="○"/>
            </a:pPr>
            <a:r>
              <a:rPr lang="en" sz="15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Dedicated equipment that is inaccessible to normal users</a:t>
            </a:r>
            <a:br>
              <a:rPr lang="en" sz="15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en" sz="15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(bulky &amp; expensive)</a:t>
            </a:r>
            <a:endParaRPr sz="15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3238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elvetica Neue Light"/>
              <a:buChar char="○"/>
            </a:pPr>
            <a:r>
              <a:rPr lang="en" sz="15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Typical usage in cleanroom, otherwise will sense a mix of particles in the air</a:t>
            </a:r>
            <a:endParaRPr sz="15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81" name="Google Shape;81;p15"/>
          <p:cNvSpPr/>
          <p:nvPr/>
        </p:nvSpPr>
        <p:spPr>
          <a:xfrm>
            <a:off x="209550" y="1076425"/>
            <a:ext cx="8844600" cy="3980400"/>
          </a:xfrm>
          <a:prstGeom prst="rect">
            <a:avLst/>
          </a:prstGeom>
          <a:solidFill>
            <a:srgbClr val="FFFFFF">
              <a:alpha val="761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5"/>
          <p:cNvSpPr/>
          <p:nvPr/>
        </p:nvSpPr>
        <p:spPr>
          <a:xfrm>
            <a:off x="474900" y="2218025"/>
            <a:ext cx="8112600" cy="1015800"/>
          </a:xfrm>
          <a:prstGeom prst="roundRect">
            <a:avLst>
              <a:gd fmla="val 0" name="adj"/>
            </a:avLst>
          </a:prstGeom>
          <a:solidFill>
            <a:srgbClr val="9800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Multiple key factors</a:t>
            </a:r>
            <a:r>
              <a:rPr lang="en" sz="18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that influence airborne disease transmission indoors</a:t>
            </a:r>
            <a:endParaRPr sz="1800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83" name="Google Shape;83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Helvetica Neue"/>
                <a:ea typeface="Helvetica Neue"/>
                <a:cs typeface="Helvetica Neue"/>
                <a:sym typeface="Helvetica Neue"/>
              </a:rPr>
              <a:t>Risk Factors of Airborne Transmission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9" name="Google Shape;89;p16"/>
          <p:cNvSpPr/>
          <p:nvPr/>
        </p:nvSpPr>
        <p:spPr>
          <a:xfrm>
            <a:off x="838113" y="1184550"/>
            <a:ext cx="2571900" cy="3235200"/>
          </a:xfrm>
          <a:prstGeom prst="roundRect">
            <a:avLst>
              <a:gd fmla="val 8604" name="adj"/>
            </a:avLst>
          </a:prstGeom>
          <a:solidFill>
            <a:srgbClr val="FFFFFF">
              <a:alpha val="76100"/>
            </a:srgbClr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1" name="Google Shape;91;p16"/>
          <p:cNvSpPr txBox="1"/>
          <p:nvPr/>
        </p:nvSpPr>
        <p:spPr>
          <a:xfrm rot="-5400000">
            <a:off x="-213087" y="3228988"/>
            <a:ext cx="1702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Helvetica Neue"/>
                <a:ea typeface="Helvetica Neue"/>
                <a:cs typeface="Helvetica Neue"/>
                <a:sym typeface="Helvetica Neue"/>
              </a:rPr>
              <a:t>ENVIRONMENT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2" name="Google Shape;92;p16"/>
          <p:cNvSpPr/>
          <p:nvPr/>
        </p:nvSpPr>
        <p:spPr>
          <a:xfrm>
            <a:off x="3800475" y="1184550"/>
            <a:ext cx="4803300" cy="3235200"/>
          </a:xfrm>
          <a:prstGeom prst="roundRect">
            <a:avLst>
              <a:gd fmla="val 7105" name="adj"/>
            </a:avLst>
          </a:prstGeom>
          <a:solidFill>
            <a:srgbClr val="FFFFFF">
              <a:alpha val="76100"/>
            </a:srgbClr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6"/>
          <p:cNvSpPr txBox="1"/>
          <p:nvPr/>
        </p:nvSpPr>
        <p:spPr>
          <a:xfrm rot="-5400000">
            <a:off x="2503275" y="2983004"/>
            <a:ext cx="2194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Helvetica Neue"/>
                <a:ea typeface="Helvetica Neue"/>
                <a:cs typeface="Helvetica Neue"/>
                <a:sym typeface="Helvetica Neue"/>
              </a:rPr>
              <a:t>HUMAN FACTORS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4" name="Google Shape;94;p16"/>
          <p:cNvSpPr txBox="1"/>
          <p:nvPr>
            <p:ph idx="1" type="body"/>
          </p:nvPr>
        </p:nvSpPr>
        <p:spPr>
          <a:xfrm>
            <a:off x="3892400" y="803750"/>
            <a:ext cx="3765600" cy="313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elvetica Neue Light"/>
              <a:buChar char="●"/>
            </a:pPr>
            <a:r>
              <a:rPr lang="en" sz="15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Human Activity Detection</a:t>
            </a:r>
            <a:endParaRPr sz="15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1. Activity types</a:t>
            </a:r>
            <a:endParaRPr sz="12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2. Activity loudness</a:t>
            </a:r>
            <a:br>
              <a:rPr lang="en" sz="12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br>
              <a:rPr lang="en" sz="12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br>
              <a:rPr lang="en" sz="16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br>
              <a:rPr lang="en" sz="16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br>
              <a:rPr lang="en" sz="16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br>
              <a:rPr lang="en" sz="16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endParaRPr sz="16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 Light"/>
              <a:buChar char="●"/>
            </a:pPr>
            <a:r>
              <a:rPr lang="en" sz="15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Mask-wearing</a:t>
            </a:r>
            <a:br>
              <a:rPr lang="en" sz="15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en" sz="1200">
                <a:solidFill>
                  <a:srgbClr val="22222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reduces particle emission by more than 70%.</a:t>
            </a:r>
            <a:endParaRPr sz="12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95" name="Google Shape;95;p16"/>
          <p:cNvPicPr preferRelativeResize="0"/>
          <p:nvPr/>
        </p:nvPicPr>
        <p:blipFill rotWithShape="1">
          <a:blip r:embed="rId3">
            <a:alphaModFix/>
          </a:blip>
          <a:srcRect b="0" l="5276" r="0" t="0"/>
          <a:stretch/>
        </p:blipFill>
        <p:spPr>
          <a:xfrm>
            <a:off x="6088775" y="1646200"/>
            <a:ext cx="2436100" cy="211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6"/>
          <p:cNvPicPr preferRelativeResize="0"/>
          <p:nvPr/>
        </p:nvPicPr>
        <p:blipFill rotWithShape="1">
          <a:blip r:embed="rId4">
            <a:alphaModFix/>
          </a:blip>
          <a:srcRect b="23610" l="4762" r="61722" t="32274"/>
          <a:stretch/>
        </p:blipFill>
        <p:spPr>
          <a:xfrm>
            <a:off x="4411963" y="2962388"/>
            <a:ext cx="1008175" cy="72385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6"/>
          <p:cNvSpPr txBox="1"/>
          <p:nvPr/>
        </p:nvSpPr>
        <p:spPr>
          <a:xfrm rot="-5400000">
            <a:off x="5146738" y="2384500"/>
            <a:ext cx="1666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No. of Aerosol Produced</a:t>
            </a:r>
            <a:endParaRPr b="1" sz="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8" name="Google Shape;98;p16"/>
          <p:cNvSpPr txBox="1"/>
          <p:nvPr>
            <p:ph idx="1" type="body"/>
          </p:nvPr>
        </p:nvSpPr>
        <p:spPr>
          <a:xfrm>
            <a:off x="777638" y="956150"/>
            <a:ext cx="3089400" cy="313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23850" lvl="0" marL="45720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elvetica Neue Light"/>
              <a:buChar char="●"/>
            </a:pPr>
            <a:r>
              <a:rPr lang="en" sz="15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Room size/layout</a:t>
            </a:r>
            <a:br>
              <a:rPr lang="en" sz="15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endParaRPr sz="15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3238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elvetica Neue Light"/>
              <a:buChar char="●"/>
            </a:pPr>
            <a:r>
              <a:rPr lang="en" sz="15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Occupant Distribution</a:t>
            </a:r>
            <a:br>
              <a:rPr lang="en" sz="15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endParaRPr sz="15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3238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elvetica Neue Light"/>
              <a:buChar char="●"/>
            </a:pPr>
            <a:r>
              <a:rPr lang="en" sz="15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Ventilation/Filtration</a:t>
            </a:r>
            <a:endParaRPr sz="15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99" name="Google Shape;99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8363" y="3591650"/>
            <a:ext cx="1140351" cy="64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50963" y="1705000"/>
            <a:ext cx="1168800" cy="64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76799" y="2677950"/>
            <a:ext cx="1043487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Helvetica Neue"/>
                <a:ea typeface="Helvetica Neue"/>
                <a:cs typeface="Helvetica Neue"/>
                <a:sym typeface="Helvetica Neue"/>
              </a:rPr>
              <a:t>Envisioned</a:t>
            </a:r>
            <a:r>
              <a:rPr b="1" lang="en">
                <a:latin typeface="Helvetica Neue"/>
                <a:ea typeface="Helvetica Neue"/>
                <a:cs typeface="Helvetica Neue"/>
                <a:sym typeface="Helvetica Neue"/>
              </a:rPr>
              <a:t> System: BreathEasy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7" name="Google Shape;10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8337" y="1504461"/>
            <a:ext cx="4767327" cy="2871701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7"/>
          <p:cNvSpPr txBox="1"/>
          <p:nvPr/>
        </p:nvSpPr>
        <p:spPr>
          <a:xfrm>
            <a:off x="274950" y="1041343"/>
            <a:ext cx="85941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Ambient acoustic sensing to detect risk parameters of disease transmission indoors</a:t>
            </a:r>
            <a:endParaRPr sz="15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09" name="Google Shape;10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0" name="Google Shape;110;p17"/>
          <p:cNvSpPr/>
          <p:nvPr/>
        </p:nvSpPr>
        <p:spPr>
          <a:xfrm>
            <a:off x="2278850" y="4143111"/>
            <a:ext cx="1780800" cy="297300"/>
          </a:xfrm>
          <a:prstGeom prst="roundRect">
            <a:avLst>
              <a:gd fmla="val 0" name="adj"/>
            </a:avLst>
          </a:prstGeom>
          <a:solidFill>
            <a:srgbClr val="980000"/>
          </a:solidFill>
          <a:ln cap="flat" cmpd="sng" w="9525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Conceptual illustration</a:t>
            </a:r>
            <a:endParaRPr sz="1200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Helvetica Neue"/>
                <a:ea typeface="Helvetica Neue"/>
                <a:cs typeface="Helvetica Neue"/>
                <a:sym typeface="Helvetica Neue"/>
              </a:rPr>
              <a:t>Audio Sensing as a Single Modality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6" name="Google Shape;116;p18"/>
          <p:cNvSpPr txBox="1"/>
          <p:nvPr>
            <p:ph idx="1" type="body"/>
          </p:nvPr>
        </p:nvSpPr>
        <p:spPr>
          <a:xfrm>
            <a:off x="311700" y="12468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elvetica Neue"/>
              <a:buChar char="●"/>
            </a:pPr>
            <a:r>
              <a:rPr b="1" lang="en" sz="15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Microphones are ubiquitous</a:t>
            </a:r>
            <a:endParaRPr b="1" sz="15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238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elvetica Neue Light"/>
              <a:buChar char="○"/>
            </a:pPr>
            <a:r>
              <a:rPr lang="en" sz="15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Built-in smartphones</a:t>
            </a:r>
            <a:endParaRPr sz="15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3238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elvetica Neue Light"/>
              <a:buChar char="○"/>
            </a:pPr>
            <a:r>
              <a:rPr lang="en" sz="15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Smart speakers are increasingly present in households</a:t>
            </a:r>
            <a:endParaRPr sz="15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elvetica Neue"/>
              <a:buChar char="●"/>
            </a:pPr>
            <a:r>
              <a:rPr b="1" lang="en" sz="15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Rich literature on audio sensing</a:t>
            </a:r>
            <a:endParaRPr b="1" sz="15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238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elvetica Neue Light"/>
              <a:buChar char="○"/>
            </a:pPr>
            <a:r>
              <a:rPr lang="en" sz="15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Successful applications in </a:t>
            </a:r>
            <a:r>
              <a:rPr lang="en" sz="15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activity detection</a:t>
            </a:r>
            <a:endParaRPr sz="15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3238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elvetica Neue Light"/>
              <a:buChar char="○"/>
            </a:pPr>
            <a:r>
              <a:rPr lang="en" sz="15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V</a:t>
            </a:r>
            <a:r>
              <a:rPr lang="en" sz="15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oice health monitoring</a:t>
            </a:r>
            <a:endParaRPr sz="15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457200" rtl="0"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i="1" lang="en" sz="17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Novelty</a:t>
            </a:r>
            <a:r>
              <a:rPr b="1" lang="en" sz="17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in sensing indoor disease transmission risk parameters</a:t>
            </a:r>
            <a:endParaRPr b="1" sz="17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17" name="Google Shape;11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71288" y="1565550"/>
            <a:ext cx="1941126" cy="1455849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/>
          <p:nvPr>
            <p:ph type="title"/>
          </p:nvPr>
        </p:nvSpPr>
        <p:spPr>
          <a:xfrm>
            <a:off x="311700" y="666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Helvetica Neue"/>
                <a:ea typeface="Helvetica Neue"/>
                <a:cs typeface="Helvetica Neue"/>
                <a:sym typeface="Helvetica Neue"/>
              </a:rPr>
              <a:t>System Overview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4" name="Google Shape;124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5" name="Google Shape;125;p19"/>
          <p:cNvPicPr preferRelativeResize="0"/>
          <p:nvPr/>
        </p:nvPicPr>
        <p:blipFill rotWithShape="1">
          <a:blip r:embed="rId3">
            <a:alphaModFix/>
          </a:blip>
          <a:srcRect b="4491" l="0" r="0" t="3460"/>
          <a:stretch/>
        </p:blipFill>
        <p:spPr>
          <a:xfrm>
            <a:off x="1203600" y="651800"/>
            <a:ext cx="6736800" cy="383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/>
          <p:nvPr>
            <p:ph type="title"/>
          </p:nvPr>
        </p:nvSpPr>
        <p:spPr>
          <a:xfrm>
            <a:off x="311700" y="666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Helvetica Neue"/>
                <a:ea typeface="Helvetica Neue"/>
                <a:cs typeface="Helvetica Neue"/>
                <a:sym typeface="Helvetica Neue"/>
              </a:rPr>
              <a:t>Completed Component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1" name="Google Shape;131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2" name="Google Shape;132;p20"/>
          <p:cNvPicPr preferRelativeResize="0"/>
          <p:nvPr/>
        </p:nvPicPr>
        <p:blipFill rotWithShape="1">
          <a:blip r:embed="rId3">
            <a:alphaModFix/>
          </a:blip>
          <a:srcRect b="4491" l="0" r="0" t="3460"/>
          <a:stretch/>
        </p:blipFill>
        <p:spPr>
          <a:xfrm>
            <a:off x="1203600" y="651800"/>
            <a:ext cx="6736800" cy="38399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3" name="Google Shape;133;p20"/>
          <p:cNvGrpSpPr/>
          <p:nvPr/>
        </p:nvGrpSpPr>
        <p:grpSpPr>
          <a:xfrm>
            <a:off x="1333500" y="581550"/>
            <a:ext cx="6606825" cy="4081725"/>
            <a:chOff x="1333500" y="581550"/>
            <a:chExt cx="6606825" cy="4081725"/>
          </a:xfrm>
        </p:grpSpPr>
        <p:sp>
          <p:nvSpPr>
            <p:cNvPr id="134" name="Google Shape;134;p20"/>
            <p:cNvSpPr/>
            <p:nvPr/>
          </p:nvSpPr>
          <p:spPr>
            <a:xfrm>
              <a:off x="1428750" y="581550"/>
              <a:ext cx="5438700" cy="742500"/>
            </a:xfrm>
            <a:prstGeom prst="rect">
              <a:avLst/>
            </a:prstGeom>
            <a:solidFill>
              <a:srgbClr val="FFFFFF">
                <a:alpha val="895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20"/>
            <p:cNvSpPr/>
            <p:nvPr/>
          </p:nvSpPr>
          <p:spPr>
            <a:xfrm>
              <a:off x="1428750" y="1324050"/>
              <a:ext cx="1285800" cy="393600"/>
            </a:xfrm>
            <a:prstGeom prst="rect">
              <a:avLst/>
            </a:prstGeom>
            <a:solidFill>
              <a:srgbClr val="FFFFFF">
                <a:alpha val="895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20"/>
            <p:cNvSpPr/>
            <p:nvPr/>
          </p:nvSpPr>
          <p:spPr>
            <a:xfrm>
              <a:off x="6562725" y="1324050"/>
              <a:ext cx="342900" cy="439200"/>
            </a:xfrm>
            <a:prstGeom prst="rect">
              <a:avLst/>
            </a:prstGeom>
            <a:solidFill>
              <a:srgbClr val="FFFFFF">
                <a:alpha val="895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20"/>
            <p:cNvSpPr/>
            <p:nvPr/>
          </p:nvSpPr>
          <p:spPr>
            <a:xfrm>
              <a:off x="1333500" y="2581275"/>
              <a:ext cx="1695300" cy="1971600"/>
            </a:xfrm>
            <a:prstGeom prst="rect">
              <a:avLst/>
            </a:prstGeom>
            <a:solidFill>
              <a:srgbClr val="FFFFFF">
                <a:alpha val="895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20"/>
            <p:cNvSpPr/>
            <p:nvPr/>
          </p:nvSpPr>
          <p:spPr>
            <a:xfrm>
              <a:off x="3028800" y="3114675"/>
              <a:ext cx="4657800" cy="1548600"/>
            </a:xfrm>
            <a:prstGeom prst="rect">
              <a:avLst/>
            </a:prstGeom>
            <a:solidFill>
              <a:srgbClr val="FFFFFF">
                <a:alpha val="895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20"/>
            <p:cNvSpPr/>
            <p:nvPr/>
          </p:nvSpPr>
          <p:spPr>
            <a:xfrm>
              <a:off x="2876400" y="2057400"/>
              <a:ext cx="3524400" cy="1057200"/>
            </a:xfrm>
            <a:prstGeom prst="rect">
              <a:avLst/>
            </a:prstGeom>
            <a:solidFill>
              <a:srgbClr val="FFFFFF">
                <a:alpha val="895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20"/>
            <p:cNvSpPr/>
            <p:nvPr/>
          </p:nvSpPr>
          <p:spPr>
            <a:xfrm>
              <a:off x="6448425" y="2581275"/>
              <a:ext cx="1491900" cy="533400"/>
            </a:xfrm>
            <a:prstGeom prst="rect">
              <a:avLst/>
            </a:prstGeom>
            <a:solidFill>
              <a:srgbClr val="FFFFFF">
                <a:alpha val="895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1" name="Google Shape;141;p20"/>
          <p:cNvSpPr/>
          <p:nvPr/>
        </p:nvSpPr>
        <p:spPr>
          <a:xfrm>
            <a:off x="1539750" y="2884500"/>
            <a:ext cx="6064500" cy="1315200"/>
          </a:xfrm>
          <a:prstGeom prst="roundRect">
            <a:avLst>
              <a:gd fmla="val 0" name="adj"/>
            </a:avLst>
          </a:prstGeom>
          <a:solidFill>
            <a:srgbClr val="98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FlowSense </a:t>
            </a:r>
            <a:r>
              <a:rPr b="1" lang="en"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[IMWUT’22]</a:t>
            </a:r>
            <a:r>
              <a:rPr lang="en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senses the rate of air flow while preserving privacy</a:t>
            </a:r>
            <a:endParaRPr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Helvetica Neue Light"/>
              <a:buChar char="●"/>
            </a:pPr>
            <a:r>
              <a:rPr lang="en" sz="13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Samples audio signal during “non-speech” periods</a:t>
            </a:r>
            <a:endParaRPr sz="13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Helvetica Neue Light"/>
              <a:buChar char="●"/>
            </a:pPr>
            <a:r>
              <a:rPr lang="en" sz="13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Extracts feature from low-frequency signals</a:t>
            </a:r>
            <a:endParaRPr sz="13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Helvetica Neue Light"/>
              <a:buChar char="●"/>
            </a:pPr>
            <a:r>
              <a:rPr lang="en" sz="13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Reduce ambient noise interference through Minimum Persistent Sensing</a:t>
            </a:r>
            <a:endParaRPr sz="13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Helvetica Neue"/>
                <a:ea typeface="Helvetica Neue"/>
                <a:cs typeface="Helvetica Neue"/>
                <a:sym typeface="Helvetica Neue"/>
              </a:rPr>
              <a:t>Sensing Rate of </a:t>
            </a:r>
            <a:r>
              <a:rPr b="1" lang="en">
                <a:latin typeface="Helvetica Neue"/>
                <a:ea typeface="Helvetica Neue"/>
                <a:cs typeface="Helvetica Neue"/>
                <a:sym typeface="Helvetica Neue"/>
              </a:rPr>
              <a:t>Air flow</a:t>
            </a:r>
            <a:r>
              <a:rPr b="1" lang="en">
                <a:latin typeface="Helvetica Neue"/>
                <a:ea typeface="Helvetica Neue"/>
                <a:cs typeface="Helvetica Neue"/>
                <a:sym typeface="Helvetica Neue"/>
              </a:rPr>
              <a:t> with FlowSense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7" name="Google Shape;147;p21"/>
          <p:cNvSpPr txBox="1"/>
          <p:nvPr>
            <p:ph idx="1" type="body"/>
          </p:nvPr>
        </p:nvSpPr>
        <p:spPr>
          <a:xfrm>
            <a:off x="578150" y="1255200"/>
            <a:ext cx="4150200" cy="30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Input:</a:t>
            </a:r>
            <a:r>
              <a:rPr lang="en" sz="14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low-frequency audio features</a:t>
            </a:r>
            <a:endParaRPr sz="14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Model 1:</a:t>
            </a:r>
            <a:r>
              <a:rPr lang="en" sz="14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Gradient Boosting Classification</a:t>
            </a:r>
            <a:br>
              <a:rPr lang="en" sz="14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b="1" lang="en"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Output:</a:t>
            </a:r>
            <a:r>
              <a:rPr lang="en" sz="14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Vent status as on or off</a:t>
            </a:r>
            <a:endParaRPr sz="14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Model 2:</a:t>
            </a:r>
            <a:r>
              <a:rPr lang="en" sz="14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Gradient Boosting Regression </a:t>
            </a:r>
            <a:br>
              <a:rPr lang="en" sz="14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b="1" lang="en"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Output:</a:t>
            </a:r>
            <a:r>
              <a:rPr lang="en" sz="14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Rate of </a:t>
            </a:r>
            <a:r>
              <a:rPr lang="en" sz="14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Air flow</a:t>
            </a:r>
            <a:endParaRPr sz="14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Helvetica Neue Light"/>
              <a:buChar char="●"/>
            </a:pPr>
            <a:r>
              <a:rPr lang="en" sz="13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Developed a mobile app, senses using </a:t>
            </a:r>
            <a:br>
              <a:rPr lang="en" sz="13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en" sz="13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built-in microphone</a:t>
            </a:r>
            <a:endParaRPr sz="13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Helvetica Neue Light"/>
              <a:buChar char="●"/>
            </a:pPr>
            <a:r>
              <a:rPr lang="en" sz="13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Collected air flow ground truth using </a:t>
            </a:r>
            <a:br>
              <a:rPr lang="en" sz="13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en" sz="13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Rev.p modern sensor</a:t>
            </a:r>
            <a:endParaRPr sz="13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48" name="Google Shape;148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9" name="Google Shape;14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7925" y="1100988"/>
            <a:ext cx="4724374" cy="249102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1"/>
          <p:cNvSpPr/>
          <p:nvPr/>
        </p:nvSpPr>
        <p:spPr>
          <a:xfrm>
            <a:off x="4311162" y="3592025"/>
            <a:ext cx="4317900" cy="957000"/>
          </a:xfrm>
          <a:prstGeom prst="rect">
            <a:avLst/>
          </a:prstGeom>
          <a:solidFill>
            <a:srgbClr val="98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Helvetica Neue Light"/>
              <a:buChar char="●"/>
            </a:pPr>
            <a:r>
              <a:rPr lang="en" sz="13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90% accuracy in detecting vent status when at least 2m away from the vent </a:t>
            </a:r>
            <a:endParaRPr sz="13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Helvetica Neue Light"/>
              <a:buChar char="●"/>
            </a:pPr>
            <a:r>
              <a:rPr lang="en" sz="13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MSE of airflow prediction varies between 1.17-2.72</a:t>
            </a:r>
            <a:endParaRPr sz="13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