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7" r:id="rId2"/>
    <p:sldId id="481" r:id="rId3"/>
    <p:sldId id="488" r:id="rId4"/>
    <p:sldId id="489" r:id="rId5"/>
    <p:sldId id="482" r:id="rId6"/>
    <p:sldId id="470" r:id="rId7"/>
    <p:sldId id="471" r:id="rId8"/>
    <p:sldId id="490" r:id="rId9"/>
    <p:sldId id="473" r:id="rId10"/>
    <p:sldId id="493" r:id="rId11"/>
    <p:sldId id="472" r:id="rId12"/>
    <p:sldId id="485" r:id="rId13"/>
    <p:sldId id="494" r:id="rId14"/>
    <p:sldId id="475" r:id="rId15"/>
    <p:sldId id="476" r:id="rId16"/>
    <p:sldId id="486" r:id="rId17"/>
    <p:sldId id="501" r:id="rId18"/>
    <p:sldId id="478" r:id="rId19"/>
    <p:sldId id="480" r:id="rId20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clrMru>
    <a:srgbClr val="005326"/>
    <a:srgbClr val="000087"/>
    <a:srgbClr val="0000A0"/>
    <a:srgbClr val="861119"/>
    <a:srgbClr val="661023"/>
    <a:srgbClr val="751128"/>
    <a:srgbClr val="580E1F"/>
    <a:srgbClr val="C8C8C8"/>
    <a:srgbClr val="830B2C"/>
    <a:srgbClr val="862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1" autoAdjust="0"/>
    <p:restoredTop sz="68231" autoAdjust="0"/>
  </p:normalViewPr>
  <p:slideViewPr>
    <p:cSldViewPr snapToGrid="0" snapToObjects="1">
      <p:cViewPr varScale="1">
        <p:scale>
          <a:sx n="107" d="100"/>
          <a:sy n="107" d="100"/>
        </p:scale>
        <p:origin x="1880" y="176"/>
      </p:cViewPr>
      <p:guideLst>
        <p:guide orient="horz" pos="1619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attFill prst="smCheck">
              <a:fgClr>
                <a:srgbClr val="000087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8.9903166502788064E-3"/>
                  <c:y val="2.838442613255061E-2"/>
                </c:manualLayout>
              </c:layout>
              <c:tx>
                <c:rich>
                  <a:bodyPr/>
                  <a:lstStyle/>
                  <a:p>
                    <a:fld id="{D1A1F989-E421-1940-A8DF-80AEAD23B591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2AD-5D4D-B559-020381D22A69}"/>
                </c:ext>
              </c:extLst>
            </c:dLbl>
            <c:dLbl>
              <c:idx val="1"/>
              <c:layout>
                <c:manualLayout>
                  <c:x val="0"/>
                  <c:y val="2.8384426132550628E-2"/>
                </c:manualLayout>
              </c:layout>
              <c:tx>
                <c:rich>
                  <a:bodyPr/>
                  <a:lstStyle/>
                  <a:p>
                    <a:fld id="{CF6F3137-07A6-4A4D-8AF5-7F3D53C58FC3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2AD-5D4D-B559-020381D22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March'18</c:v>
                </c:pt>
                <c:pt idx="1">
                  <c:v>March'19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256</c:v>
                </c:pt>
                <c:pt idx="1">
                  <c:v>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AD-5D4D-B559-020381D22A6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6"/>
        <c:overlap val="-27"/>
        <c:axId val="54685376"/>
        <c:axId val="54687008"/>
      </c:barChart>
      <c:catAx>
        <c:axId val="5468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87008"/>
        <c:crosses val="autoZero"/>
        <c:auto val="1"/>
        <c:lblAlgn val="ctr"/>
        <c:lblOffset val="100"/>
        <c:noMultiLvlLbl val="0"/>
      </c:catAx>
      <c:valAx>
        <c:axId val="5468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Energy (kWh)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8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Contribution to energy </c:v>
                </c:pt>
              </c:strCache>
            </c:strRef>
          </c:tx>
          <c:spPr>
            <a:pattFill prst="sm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3600169288820519E-3"/>
                </c:manualLayout>
              </c:layout>
              <c:tx>
                <c:rich>
                  <a:bodyPr/>
                  <a:lstStyle/>
                  <a:p>
                    <a:fld id="{CD0F6023-1A0C-6D4B-B3F9-37A7C4E9FAF4}" type="VALUE">
                      <a:rPr lang="en-US" dirty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FB5-854A-BC98-AD63A6673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Jan-March</c:v>
                </c:pt>
                <c:pt idx="1">
                  <c:v>Other months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B5-854A-BC98-AD63A6673C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Contribution to variability</c:v>
                </c:pt>
              </c:strCache>
            </c:strRef>
          </c:tx>
          <c:spPr>
            <a:pattFill prst="dkUpDiag">
              <a:fgClr>
                <a:srgbClr val="005326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838440926047887E-2"/>
                </c:manualLayout>
              </c:layout>
              <c:tx>
                <c:rich>
                  <a:bodyPr/>
                  <a:lstStyle/>
                  <a:p>
                    <a:fld id="{3BFD054E-6D73-994B-A1B2-D51BD7AE00B7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FB5-854A-BC98-AD63A6673CCF}"/>
                </c:ext>
              </c:extLst>
            </c:dLbl>
            <c:dLbl>
              <c:idx val="1"/>
              <c:layout>
                <c:manualLayout>
                  <c:x val="0"/>
                  <c:y val="3.5933454276563651E-2"/>
                </c:manualLayout>
              </c:layout>
              <c:tx>
                <c:rich>
                  <a:bodyPr/>
                  <a:lstStyle/>
                  <a:p>
                    <a:fld id="{337E47B9-1E2B-6B48-AAD6-1D77FBEE2EA6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FB5-854A-BC98-AD63A6673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Jan-March</c:v>
                </c:pt>
                <c:pt idx="1">
                  <c:v>Other months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B5-854A-BC98-AD63A6673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6928"/>
        <c:axId val="100821552"/>
      </c:barChart>
      <c:catAx>
        <c:axId val="7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821552"/>
        <c:crosses val="autoZero"/>
        <c:auto val="1"/>
        <c:lblAlgn val="ctr"/>
        <c:lblOffset val="100"/>
        <c:noMultiLvlLbl val="0"/>
      </c:catAx>
      <c:valAx>
        <c:axId val="10082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Percentage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85AEC-48F6-974B-B02D-842DE4CA19D2}" type="datetimeFigureOut">
              <a:rPr lang="en-US" smtClean="0"/>
              <a:t>9/14/21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96CA4-195B-534F-B3C9-4FD2C31831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48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2C378-A1AA-634A-BDC7-DFEEA7139B4C}" type="datetimeFigureOut">
              <a:rPr lang="en-US" smtClean="0"/>
              <a:t>9/14/21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70377-F598-F04C-87AC-48DBA0C45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009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98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30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4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79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55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96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39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66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71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26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14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50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40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1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77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42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83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69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5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-0192_MG_194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5277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15288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20" y="-172957"/>
            <a:ext cx="7316928" cy="857250"/>
          </a:xfrm>
        </p:spPr>
        <p:txBody>
          <a:bodyPr anchor="b"/>
          <a:lstStyle>
            <a:lvl1pPr>
              <a:defRPr sz="2600">
                <a:solidFill>
                  <a:srgbClr val="861119"/>
                </a:solidFill>
                <a:latin typeface="Avenir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5016499"/>
            <a:ext cx="9144000" cy="127001"/>
          </a:xfrm>
          <a:prstGeom prst="rect">
            <a:avLst/>
          </a:prstGeom>
          <a:solidFill>
            <a:srgbClr val="66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4953000"/>
            <a:ext cx="9144000" cy="634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498" y="909916"/>
            <a:ext cx="7986032" cy="3288212"/>
          </a:xfrm>
          <a:prstGeom prst="rect">
            <a:avLst/>
          </a:prstGeom>
        </p:spPr>
        <p:txBody>
          <a:bodyPr vert="horz"/>
          <a:lstStyle>
            <a:lvl1pPr marL="228600" indent="-227013">
              <a:buClr>
                <a:schemeClr val="accent1"/>
              </a:buClr>
              <a:defRPr sz="2000">
                <a:latin typeface="Avenir Light"/>
              </a:defRPr>
            </a:lvl1pPr>
            <a:lvl2pPr marL="573088" indent="-285750" defTabSz="455613">
              <a:defRPr sz="1600">
                <a:latin typeface="Avenir Light"/>
              </a:defRPr>
            </a:lvl2pPr>
            <a:lvl3pPr marL="862013" indent="-228600">
              <a:defRPr sz="1400">
                <a:latin typeface="Avenir Light"/>
              </a:defRPr>
            </a:lvl3pPr>
            <a:lvl4pPr marL="1139825" indent="-228600">
              <a:defRPr sz="1200">
                <a:latin typeface="Avenir Light"/>
              </a:defRPr>
            </a:lvl4pPr>
            <a:lvl5pPr marL="1427163" indent="-228600">
              <a:defRPr sz="1000">
                <a:latin typeface="Avenir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wordmark2 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" y="4953000"/>
            <a:ext cx="1485779" cy="1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9135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19" y="-170316"/>
            <a:ext cx="7311309" cy="85725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4953000"/>
            <a:ext cx="9144000" cy="634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5016499"/>
            <a:ext cx="9144000" cy="127001"/>
          </a:xfrm>
          <a:prstGeom prst="rect">
            <a:avLst/>
          </a:prstGeom>
          <a:solidFill>
            <a:srgbClr val="66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wordmark2 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955392"/>
            <a:ext cx="1485779" cy="1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0826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4953000"/>
            <a:ext cx="9144000" cy="634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5016499"/>
            <a:ext cx="9144000" cy="127001"/>
          </a:xfrm>
          <a:prstGeom prst="rect">
            <a:avLst/>
          </a:prstGeom>
          <a:solidFill>
            <a:srgbClr val="66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wordmark2 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955392"/>
            <a:ext cx="1485779" cy="1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3853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9742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319" y="-170791"/>
            <a:ext cx="7794569" cy="8572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6337" y="1509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3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6" r:id="rId4"/>
    <p:sldLayoutId id="2147483667" r:id="rId5"/>
    <p:sldLayoutId id="2147483655" r:id="rId6"/>
  </p:sldLayoutIdLst>
  <p:transition spd="med"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0" i="0" kern="1200">
          <a:solidFill>
            <a:srgbClr val="861119"/>
          </a:solidFill>
          <a:effectLst>
            <a:outerShdw blurRad="50800" dist="38100" dir="2700000" algn="tl" rotWithShape="0">
              <a:srgbClr val="000000">
                <a:alpha val="30000"/>
              </a:srgbClr>
            </a:outerShdw>
          </a:effectLst>
          <a:latin typeface="Avenir Light"/>
          <a:ea typeface="+mj-ea"/>
          <a:cs typeface="+mj-cs"/>
        </a:defRPr>
      </a:lvl1pPr>
    </p:titleStyle>
    <p:bodyStyle>
      <a:lvl1pPr marL="339725" indent="-339725" algn="l" defTabSz="457200" rtl="0" eaLnBrk="1" latinLnBrk="0" hangingPunct="1">
        <a:spcBef>
          <a:spcPts val="900"/>
        </a:spcBef>
        <a:buClr>
          <a:schemeClr val="accent5"/>
        </a:buClr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98513" indent="-395288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1151" y="-338481"/>
            <a:ext cx="9228270" cy="5143499"/>
          </a:xfrm>
          <a:prstGeom prst="rect">
            <a:avLst/>
          </a:prstGeom>
          <a:solidFill>
            <a:srgbClr val="5C0D1C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UMAwordmark_wtag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300" y="205020"/>
            <a:ext cx="2125517" cy="4231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4571" y="2632400"/>
            <a:ext cx="7964802" cy="1154162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Light"/>
                <a:cs typeface="Avenir Light"/>
              </a:rPr>
              <a:t>Noman Bashir, Prashant Shenoy, and </a:t>
            </a:r>
            <a:r>
              <a:rPr lang="en-US" b="1" dirty="0">
                <a:solidFill>
                  <a:schemeClr val="bg1"/>
                </a:solidFill>
                <a:latin typeface="Avenir Light"/>
                <a:cs typeface="Avenir Light"/>
              </a:rPr>
              <a:t>David Irwin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venir Light"/>
                <a:cs typeface="Avenir Light"/>
              </a:rPr>
              <a:t>University of Massachusetts, Amherst</a:t>
            </a:r>
          </a:p>
          <a:p>
            <a:pPr algn="ctr"/>
            <a:endParaRPr lang="en-US" dirty="0">
              <a:solidFill>
                <a:schemeClr val="bg1"/>
              </a:solidFill>
              <a:latin typeface="Avenir Light"/>
              <a:cs typeface="Avenir Light"/>
            </a:endParaRPr>
          </a:p>
          <a:p>
            <a:pPr algn="ctr"/>
            <a:endParaRPr lang="en-US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4766" y="1356563"/>
            <a:ext cx="9228270" cy="98488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86111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chemeClr val="bg1"/>
                </a:solidFill>
                <a:latin typeface="Avenir Light"/>
                <a:cs typeface="Avenir Light"/>
              </a:rPr>
              <a:t>DeepSnow</a:t>
            </a:r>
            <a:r>
              <a:rPr lang="en-US" sz="3200" dirty="0">
                <a:solidFill>
                  <a:schemeClr val="bg1"/>
                </a:solidFill>
                <a:latin typeface="Avenir Light"/>
                <a:cs typeface="Avenir Light"/>
              </a:rPr>
              <a:t>: Modeling the Impact of Snow on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venir Light"/>
                <a:cs typeface="Avenir Light"/>
              </a:rPr>
              <a:t>Solar Generation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4971058" y="3037656"/>
            <a:ext cx="3925406" cy="345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Tx/>
              <a:buFont typeface="Arial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019F-80BC-EF49-9B86-B12BD28B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 data on panel surface is more complex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50AB1-ED5B-B041-B1DA-A0E38EDD8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320" y="889171"/>
            <a:ext cx="7986032" cy="3815941"/>
          </a:xfrm>
        </p:spPr>
        <p:txBody>
          <a:bodyPr/>
          <a:lstStyle/>
          <a:p>
            <a:r>
              <a:rPr lang="en-US" dirty="0"/>
              <a:t>Site characteristics impact actual snow on panel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Sliding because of panel tilt and low surface friction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Low melting rate under shadow from nearby objects</a:t>
            </a:r>
          </a:p>
          <a:p>
            <a:pPr marL="630238" lvl="1" indent="-342900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C257F-20F9-7545-BB76-29F777959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 descr="A picture containing cell, outdoor, object, water&#10;&#10;Description automatically generated">
            <a:extLst>
              <a:ext uri="{FF2B5EF4-FFF2-40B4-BE49-F238E27FC236}">
                <a16:creationId xmlns:a16="http://schemas.microsoft.com/office/drawing/2014/main" id="{33C43687-2801-D841-BEA7-CCA6DED9D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626" y="2661667"/>
            <a:ext cx="3686316" cy="17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1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019F-80BC-EF49-9B86-B12BD28B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tilt leads to more snow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C257F-20F9-7545-BB76-29F777959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6E85A4-26D6-3445-9267-4F8C777C1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33" y="994873"/>
            <a:ext cx="8065241" cy="338292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21B53A-E6BC-EF4B-B80B-AF8C307B729B}"/>
              </a:ext>
            </a:extLst>
          </p:cNvPr>
          <p:cNvCxnSpPr/>
          <p:nvPr/>
        </p:nvCxnSpPr>
        <p:spPr>
          <a:xfrm flipV="1">
            <a:off x="1546280" y="1338787"/>
            <a:ext cx="6281928" cy="1719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199B191-DA6F-7B4A-8913-A68139C64FE4}"/>
              </a:ext>
            </a:extLst>
          </p:cNvPr>
          <p:cNvSpPr txBox="1"/>
          <p:nvPr/>
        </p:nvSpPr>
        <p:spPr>
          <a:xfrm rot="20700661">
            <a:off x="2677429" y="1902343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higher tilt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high power output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007CA8D-2F1A-DD49-8F8B-F4A4E75FA7CC}"/>
              </a:ext>
            </a:extLst>
          </p:cNvPr>
          <p:cNvSpPr txBox="1">
            <a:spLocks/>
          </p:cNvSpPr>
          <p:nvPr/>
        </p:nvSpPr>
        <p:spPr>
          <a:xfrm>
            <a:off x="432533" y="4661328"/>
            <a:ext cx="3896226" cy="274637"/>
          </a:xfrm>
          <a:prstGeom prst="rect">
            <a:avLst/>
          </a:prstGeom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2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indent="0">
              <a:buNone/>
            </a:pPr>
            <a:r>
              <a:rPr lang="en-US" sz="1200" baseline="30000" dirty="0"/>
              <a:t>*</a:t>
            </a:r>
            <a:r>
              <a:rPr lang="en-US" sz="1200" dirty="0"/>
              <a:t>Sites ordered by increasing tilt ranging from 15</a:t>
            </a:r>
            <a:r>
              <a:rPr lang="en-US" sz="1200" baseline="30000" dirty="0"/>
              <a:t>°</a:t>
            </a:r>
            <a:r>
              <a:rPr lang="en-US" sz="1200" dirty="0"/>
              <a:t> to 60</a:t>
            </a:r>
            <a:r>
              <a:rPr lang="en-US" sz="1200" baseline="30000" dirty="0"/>
              <a:t>°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8892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019F-80BC-EF49-9B86-B12BD28B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Shading prevents snow from melting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C257F-20F9-7545-BB76-29F777959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4DFF13-EC55-F344-9F09-170A94DCE7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832"/>
          <a:stretch/>
        </p:blipFill>
        <p:spPr>
          <a:xfrm>
            <a:off x="662771" y="1089361"/>
            <a:ext cx="7818458" cy="2956971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00D92F6-67D0-2F4D-A437-01779ED3B5B5}"/>
              </a:ext>
            </a:extLst>
          </p:cNvPr>
          <p:cNvSpPr txBox="1">
            <a:spLocks/>
          </p:cNvSpPr>
          <p:nvPr/>
        </p:nvSpPr>
        <p:spPr>
          <a:xfrm>
            <a:off x="2049147" y="4140009"/>
            <a:ext cx="5045705" cy="42480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>
            <a:solidFill>
              <a:schemeClr val="accent1"/>
            </a:solidFill>
          </a:ln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2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indent="0" algn="ctr">
              <a:buNone/>
            </a:pPr>
            <a:r>
              <a:rPr lang="en-US" dirty="0"/>
              <a:t>Shaded sites generate less energy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D936097-3808-C348-A6FE-048E05D0B70B}"/>
              </a:ext>
            </a:extLst>
          </p:cNvPr>
          <p:cNvSpPr txBox="1">
            <a:spLocks/>
          </p:cNvSpPr>
          <p:nvPr/>
        </p:nvSpPr>
        <p:spPr>
          <a:xfrm>
            <a:off x="443319" y="4688375"/>
            <a:ext cx="4934926" cy="274638"/>
          </a:xfrm>
          <a:prstGeom prst="rect">
            <a:avLst/>
          </a:prstGeom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2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indent="0">
              <a:buNone/>
            </a:pPr>
            <a:r>
              <a:rPr lang="en-US" sz="1200" baseline="30000" dirty="0"/>
              <a:t>*</a:t>
            </a:r>
            <a:r>
              <a:rPr lang="en-US" sz="1200" dirty="0"/>
              <a:t>Sites in each group are within 1 mile of each other on a snowy day</a:t>
            </a:r>
          </a:p>
        </p:txBody>
      </p:sp>
    </p:spTree>
    <p:extLst>
      <p:ext uri="{BB962C8B-B14F-4D97-AF65-F5344CB8AC3E}">
        <p14:creationId xmlns:p14="http://schemas.microsoft.com/office/powerpoint/2010/main" val="31176984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019F-80BC-EF49-9B86-B12BD28B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 complexity suits deep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C257F-20F9-7545-BB76-29F777959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24215DA-C1A7-4A4E-BFD0-78F142C607BF}"/>
              </a:ext>
            </a:extLst>
          </p:cNvPr>
          <p:cNvGrpSpPr/>
          <p:nvPr/>
        </p:nvGrpSpPr>
        <p:grpSpPr>
          <a:xfrm>
            <a:off x="753930" y="3706606"/>
            <a:ext cx="2541527" cy="523221"/>
            <a:chOff x="753930" y="3824590"/>
            <a:chExt cx="2541527" cy="523221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A1A946C-BD53-6644-97BD-CB5E7E95A307}"/>
                </a:ext>
              </a:extLst>
            </p:cNvPr>
            <p:cNvCxnSpPr>
              <a:cxnSpLocks/>
            </p:cNvCxnSpPr>
            <p:nvPr/>
          </p:nvCxnSpPr>
          <p:spPr>
            <a:xfrm>
              <a:off x="2874416" y="4120254"/>
              <a:ext cx="421041" cy="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FAB78A-4629-B24C-83E5-33A8A464CA0C}"/>
                </a:ext>
              </a:extLst>
            </p:cNvPr>
            <p:cNvSpPr txBox="1"/>
            <p:nvPr/>
          </p:nvSpPr>
          <p:spPr>
            <a:xfrm>
              <a:off x="753930" y="3824590"/>
              <a:ext cx="2263761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Avenir Book" panose="02000503020000020003" pitchFamily="2" charset="0"/>
                </a:rPr>
                <a:t>Solar performance model </a:t>
              </a:r>
              <a:br>
                <a:rPr lang="en-US" sz="1400" dirty="0">
                  <a:latin typeface="Avenir Book" panose="02000503020000020003" pitchFamily="2" charset="0"/>
                </a:rPr>
              </a:br>
              <a:r>
                <a:rPr lang="en-US" sz="1400" dirty="0">
                  <a:latin typeface="Avenir Book" panose="02000503020000020003" pitchFamily="2" charset="0"/>
                </a:rPr>
                <a:t>output w/o snow effect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D2BE4-9E24-5C45-9321-CECCB0B85F3D}"/>
              </a:ext>
            </a:extLst>
          </p:cNvPr>
          <p:cNvSpPr/>
          <p:nvPr/>
        </p:nvSpPr>
        <p:spPr>
          <a:xfrm>
            <a:off x="3304181" y="3655805"/>
            <a:ext cx="2091004" cy="68995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venir Book" panose="02000503020000020003" pitchFamily="2" charset="0"/>
              </a:rPr>
              <a:t>DeepSnow</a:t>
            </a:r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 Model</a:t>
            </a:r>
            <a:b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</a:br>
            <a:r>
              <a:rPr lang="en-US" sz="1000" dirty="0">
                <a:solidFill>
                  <a:schemeClr val="tx1"/>
                </a:solidFill>
                <a:latin typeface="Avenir Book" panose="02000503020000020003" pitchFamily="2" charset="0"/>
              </a:rPr>
              <a:t>snow adjustment factor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venir Book" panose="02000503020000020003" pitchFamily="2" charset="0"/>
              </a:rPr>
              <a:t>Range: 0 -1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7C19423-28AD-1A46-967F-D45DE58E5F85}"/>
              </a:ext>
            </a:extLst>
          </p:cNvPr>
          <p:cNvGrpSpPr/>
          <p:nvPr/>
        </p:nvGrpSpPr>
        <p:grpSpPr>
          <a:xfrm>
            <a:off x="5395185" y="3727941"/>
            <a:ext cx="2136297" cy="523221"/>
            <a:chOff x="5395185" y="3845925"/>
            <a:chExt cx="2136297" cy="5232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8ED866-4B46-E54B-A606-1D90E874D325}"/>
                </a:ext>
              </a:extLst>
            </p:cNvPr>
            <p:cNvSpPr txBox="1"/>
            <p:nvPr/>
          </p:nvSpPr>
          <p:spPr>
            <a:xfrm>
              <a:off x="6136548" y="3845925"/>
              <a:ext cx="1394934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venir Book" panose="02000503020000020003" pitchFamily="2" charset="0"/>
                </a:rPr>
                <a:t>snow-adjusted </a:t>
              </a:r>
            </a:p>
            <a:p>
              <a:r>
                <a:rPr lang="en-US" sz="1400" dirty="0">
                  <a:latin typeface="Avenir Book" panose="02000503020000020003" pitchFamily="2" charset="0"/>
                </a:rPr>
                <a:t>generation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DBF50F4-A329-6942-83C5-36CCD3BC44D6}"/>
                </a:ext>
              </a:extLst>
            </p:cNvPr>
            <p:cNvCxnSpPr>
              <a:cxnSpLocks/>
              <a:stCxn id="19" idx="3"/>
              <a:endCxn id="21" idx="1"/>
            </p:cNvCxnSpPr>
            <p:nvPr/>
          </p:nvCxnSpPr>
          <p:spPr>
            <a:xfrm flipV="1">
              <a:off x="5395185" y="4107536"/>
              <a:ext cx="741363" cy="140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681F029-F65D-0D48-B4BA-B3E4E5E47FB4}"/>
              </a:ext>
            </a:extLst>
          </p:cNvPr>
          <p:cNvGrpSpPr/>
          <p:nvPr/>
        </p:nvGrpSpPr>
        <p:grpSpPr>
          <a:xfrm>
            <a:off x="3328674" y="2326575"/>
            <a:ext cx="2070861" cy="1307684"/>
            <a:chOff x="3328674" y="2444559"/>
            <a:chExt cx="2070861" cy="1307684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BAA7A30-0842-B24E-AF19-251135656F77}"/>
                </a:ext>
              </a:extLst>
            </p:cNvPr>
            <p:cNvCxnSpPr>
              <a:cxnSpLocks/>
            </p:cNvCxnSpPr>
            <p:nvPr/>
          </p:nvCxnSpPr>
          <p:spPr>
            <a:xfrm>
              <a:off x="3958817" y="3153504"/>
              <a:ext cx="0" cy="598739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0FE0AD-6357-D441-B6E0-9F0AA111FF37}"/>
                </a:ext>
              </a:extLst>
            </p:cNvPr>
            <p:cNvSpPr/>
            <p:nvPr/>
          </p:nvSpPr>
          <p:spPr>
            <a:xfrm>
              <a:off x="3328674" y="2444559"/>
              <a:ext cx="2070861" cy="68995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Avenir Book" panose="02000503020000020003" pitchFamily="2" charset="0"/>
                </a:rPr>
                <a:t>DeepSnow</a:t>
              </a:r>
              <a:r>
                <a:rPr lang="en-US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venir Book" panose="02000503020000020003" pitchFamily="2" charset="0"/>
                </a:rPr>
                <a:t>Model Trainer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008F93-767E-DE4A-BBF1-9D421026E1C2}"/>
                </a:ext>
              </a:extLst>
            </p:cNvPr>
            <p:cNvSpPr txBox="1"/>
            <p:nvPr/>
          </p:nvSpPr>
          <p:spPr>
            <a:xfrm>
              <a:off x="3948784" y="3086028"/>
              <a:ext cx="1109599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Avenir Book" panose="02000503020000020003" pitchFamily="2" charset="0"/>
                </a:rPr>
                <a:t>DeepSnow</a:t>
              </a:r>
              <a:r>
                <a:rPr lang="en-US" sz="1400" dirty="0">
                  <a:latin typeface="Avenir Book" panose="02000503020000020003" pitchFamily="2" charset="0"/>
                </a:rPr>
                <a:t> </a:t>
              </a:r>
            </a:p>
            <a:p>
              <a:r>
                <a:rPr lang="en-US" sz="1400" dirty="0">
                  <a:latin typeface="Avenir Book" panose="02000503020000020003" pitchFamily="2" charset="0"/>
                </a:rPr>
                <a:t>parameters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41BA18-9E79-D941-B301-96A7D6A9D814}"/>
              </a:ext>
            </a:extLst>
          </p:cNvPr>
          <p:cNvGrpSpPr/>
          <p:nvPr/>
        </p:nvGrpSpPr>
        <p:grpSpPr>
          <a:xfrm>
            <a:off x="5399535" y="2194500"/>
            <a:ext cx="2441326" cy="954108"/>
            <a:chOff x="5399535" y="2312484"/>
            <a:chExt cx="2441326" cy="95410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CDA27F-A2B9-2E42-99C8-DADED3548932}"/>
                </a:ext>
              </a:extLst>
            </p:cNvPr>
            <p:cNvSpPr txBox="1"/>
            <p:nvPr/>
          </p:nvSpPr>
          <p:spPr>
            <a:xfrm>
              <a:off x="6136548" y="2312484"/>
              <a:ext cx="1704313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4625" indent="-174625">
                <a:buFont typeface="+mj-lt"/>
                <a:buAutoNum type="arabicPeriod"/>
              </a:pPr>
              <a:r>
                <a:rPr lang="en-US" sz="1400" dirty="0">
                  <a:latin typeface="Avenir Book" panose="02000503020000020003" pitchFamily="2" charset="0"/>
                </a:rPr>
                <a:t>Snow data</a:t>
              </a:r>
            </a:p>
            <a:p>
              <a:pPr marL="174625" indent="-174625">
                <a:buFont typeface="+mj-lt"/>
                <a:buAutoNum type="arabicPeriod"/>
              </a:pPr>
              <a:r>
                <a:rPr lang="en-US" sz="1400" dirty="0">
                  <a:latin typeface="Avenir Book" panose="02000503020000020003" pitchFamily="2" charset="0"/>
                </a:rPr>
                <a:t>Tilt, orientation</a:t>
              </a:r>
            </a:p>
            <a:p>
              <a:pPr marL="174625" indent="-174625">
                <a:buFont typeface="+mj-lt"/>
                <a:buAutoNum type="arabicPeriod"/>
              </a:pPr>
              <a:r>
                <a:rPr lang="en-US" sz="1400" dirty="0">
                  <a:latin typeface="Avenir Book" panose="02000503020000020003" pitchFamily="2" charset="0"/>
                </a:rPr>
                <a:t>Snow loss factor </a:t>
              </a:r>
            </a:p>
            <a:p>
              <a:r>
                <a:rPr lang="en-US" sz="1400" dirty="0">
                  <a:latin typeface="Avenir Book" panose="02000503020000020003" pitchFamily="2" charset="0"/>
                </a:rPr>
                <a:t>    (SAM)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4C216B4-B79F-044C-B100-A7CDA0C612AC}"/>
                </a:ext>
              </a:extLst>
            </p:cNvPr>
            <p:cNvCxnSpPr>
              <a:cxnSpLocks/>
              <a:stCxn id="25" idx="1"/>
              <a:endCxn id="22" idx="3"/>
            </p:cNvCxnSpPr>
            <p:nvPr/>
          </p:nvCxnSpPr>
          <p:spPr>
            <a:xfrm flipH="1" flipV="1">
              <a:off x="5399535" y="2779706"/>
              <a:ext cx="737013" cy="983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93047B-3BB1-544A-B4DD-787459EBD642}"/>
              </a:ext>
            </a:extLst>
          </p:cNvPr>
          <p:cNvGrpSpPr/>
          <p:nvPr/>
        </p:nvGrpSpPr>
        <p:grpSpPr>
          <a:xfrm>
            <a:off x="1624361" y="2424797"/>
            <a:ext cx="1679820" cy="523221"/>
            <a:chOff x="1624361" y="2542781"/>
            <a:chExt cx="1679820" cy="523221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45108EB-0547-9343-B151-BA33E91F1F4C}"/>
                </a:ext>
              </a:extLst>
            </p:cNvPr>
            <p:cNvCxnSpPr>
              <a:cxnSpLocks/>
            </p:cNvCxnSpPr>
            <p:nvPr/>
          </p:nvCxnSpPr>
          <p:spPr>
            <a:xfrm>
              <a:off x="2878790" y="2842346"/>
              <a:ext cx="425391" cy="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F15148-F9CF-BA47-84FD-C7A87DFC7837}"/>
                </a:ext>
              </a:extLst>
            </p:cNvPr>
            <p:cNvSpPr txBox="1"/>
            <p:nvPr/>
          </p:nvSpPr>
          <p:spPr>
            <a:xfrm>
              <a:off x="1624361" y="2542781"/>
              <a:ext cx="1393330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venir Book" panose="02000503020000020003" pitchFamily="2" charset="0"/>
                </a:rPr>
                <a:t>Shading factor </a:t>
              </a:r>
            </a:p>
            <a:p>
              <a:r>
                <a:rPr lang="en-US" sz="1400" dirty="0">
                  <a:latin typeface="Avenir Book" panose="02000503020000020003" pitchFamily="2" charset="0"/>
                </a:rPr>
                <a:t>(Solar-TK)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D5CEDC-E266-B84D-BFA1-9E9477F3226D}"/>
              </a:ext>
            </a:extLst>
          </p:cNvPr>
          <p:cNvGrpSpPr/>
          <p:nvPr/>
        </p:nvGrpSpPr>
        <p:grpSpPr>
          <a:xfrm>
            <a:off x="1154151" y="4447749"/>
            <a:ext cx="6609459" cy="476723"/>
            <a:chOff x="1154151" y="4565733"/>
            <a:chExt cx="6609459" cy="476723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C394918-0EC7-6D4C-AE5E-E1FC43654FBC}"/>
                </a:ext>
              </a:extLst>
            </p:cNvPr>
            <p:cNvCxnSpPr>
              <a:cxnSpLocks/>
            </p:cNvCxnSpPr>
            <p:nvPr/>
          </p:nvCxnSpPr>
          <p:spPr>
            <a:xfrm>
              <a:off x="2878790" y="4737384"/>
              <a:ext cx="6426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73DC77-696B-E840-B2AB-9133D6CAD14B}"/>
                </a:ext>
              </a:extLst>
            </p:cNvPr>
            <p:cNvSpPr txBox="1"/>
            <p:nvPr/>
          </p:nvSpPr>
          <p:spPr>
            <a:xfrm>
              <a:off x="1154151" y="4568107"/>
              <a:ext cx="1724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venir Book" panose="02000503020000020003" pitchFamily="2" charset="0"/>
                </a:rPr>
                <a:t>optional features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6BAD66F-02C2-B94D-A8A9-5034CAF38F62}"/>
                </a:ext>
              </a:extLst>
            </p:cNvPr>
            <p:cNvCxnSpPr>
              <a:cxnSpLocks/>
            </p:cNvCxnSpPr>
            <p:nvPr/>
          </p:nvCxnSpPr>
          <p:spPr>
            <a:xfrm>
              <a:off x="4959574" y="4737388"/>
              <a:ext cx="6426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DE7600-C1EB-AF4C-BD60-51BC7BAFB321}"/>
                </a:ext>
              </a:extLst>
            </p:cNvPr>
            <p:cNvSpPr txBox="1"/>
            <p:nvPr/>
          </p:nvSpPr>
          <p:spPr>
            <a:xfrm>
              <a:off x="3948784" y="4568111"/>
              <a:ext cx="1010790" cy="474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venir Book" panose="02000503020000020003" pitchFamily="2" charset="0"/>
                </a:rPr>
                <a:t>required 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15F1F10-0576-9E40-AEC7-FE27439BD3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9540" y="4719813"/>
              <a:ext cx="674070" cy="11799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8F7336-DC54-1C48-BA5C-115D0EF6DFA3}"/>
                </a:ext>
              </a:extLst>
            </p:cNvPr>
            <p:cNvSpPr txBox="1"/>
            <p:nvPr/>
          </p:nvSpPr>
          <p:spPr>
            <a:xfrm>
              <a:off x="6262884" y="4565733"/>
              <a:ext cx="793807" cy="474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venir Book" panose="02000503020000020003" pitchFamily="2" charset="0"/>
                </a:rPr>
                <a:t>output</a:t>
              </a:r>
            </a:p>
          </p:txBody>
        </p:sp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D90AB86-BA8B-824A-AC48-2B01E7F19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320" y="889171"/>
            <a:ext cx="7986032" cy="1210410"/>
          </a:xfrm>
        </p:spPr>
        <p:txBody>
          <a:bodyPr/>
          <a:lstStyle/>
          <a:p>
            <a:r>
              <a:rPr lang="en-US" dirty="0"/>
              <a:t>Framing deep learning approach is non-trivial</a:t>
            </a:r>
          </a:p>
          <a:p>
            <a:pPr lvl="1"/>
            <a:r>
              <a:rPr lang="en-US" dirty="0"/>
              <a:t>Decouple the effect of snow from other variables, i.e. cloud</a:t>
            </a:r>
          </a:p>
          <a:p>
            <a:pPr lvl="1"/>
            <a:r>
              <a:rPr lang="en-US" dirty="0"/>
              <a:t>Leverage existing work on solar performance modeling</a:t>
            </a:r>
          </a:p>
        </p:txBody>
      </p:sp>
    </p:spTree>
    <p:extLst>
      <p:ext uri="{BB962C8B-B14F-4D97-AF65-F5344CB8AC3E}">
        <p14:creationId xmlns:p14="http://schemas.microsoft.com/office/powerpoint/2010/main" val="21056158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019F-80BC-EF49-9B86-B12BD28B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setup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50AB1-ED5B-B041-B1DA-A0E38EDD8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498" y="909916"/>
            <a:ext cx="7986032" cy="1972924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C257F-20F9-7545-BB76-29F777959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E2E04513-0EC0-8048-B8E2-CE658FEE32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320" y="779099"/>
                <a:ext cx="7986032" cy="4254329"/>
              </a:xfrm>
              <a:prstGeom prst="rect">
                <a:avLst/>
              </a:prstGeom>
            </p:spPr>
            <p:txBody>
              <a:bodyPr vert="horz"/>
              <a:lstStyle>
                <a:lvl1pPr marL="228600" indent="-227013" algn="l" defTabSz="457200" rtl="0" eaLnBrk="1" latinLnBrk="0" hangingPunct="1">
                  <a:spcBef>
                    <a:spcPts val="900"/>
                  </a:spcBef>
                  <a:buClr>
                    <a:schemeClr val="accent1"/>
                  </a:buClr>
                  <a:buFont typeface="Arial"/>
                  <a:buChar char="•"/>
                  <a:defRPr sz="2000" kern="1200">
                    <a:solidFill>
                      <a:srgbClr val="000000"/>
                    </a:solidFill>
                    <a:latin typeface="Avenir Light"/>
                    <a:ea typeface="+mn-ea"/>
                    <a:cs typeface="+mn-cs"/>
                  </a:defRPr>
                </a:lvl1pPr>
                <a:lvl2pPr marL="573088" indent="-285750" algn="l" defTabSz="455613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–"/>
                  <a:defRPr sz="1600" kern="1200">
                    <a:solidFill>
                      <a:srgbClr val="000000"/>
                    </a:solidFill>
                    <a:latin typeface="Avenir Light"/>
                    <a:ea typeface="+mn-ea"/>
                    <a:cs typeface="+mn-cs"/>
                  </a:defRPr>
                </a:lvl2pPr>
                <a:lvl3pPr marL="862013" indent="-228600" algn="l" defTabSz="4572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•"/>
                  <a:defRPr sz="1400" kern="1200">
                    <a:solidFill>
                      <a:srgbClr val="000000"/>
                    </a:solidFill>
                    <a:latin typeface="Avenir Light"/>
                    <a:ea typeface="+mn-ea"/>
                    <a:cs typeface="+mn-cs"/>
                  </a:defRPr>
                </a:lvl3pPr>
                <a:lvl4pPr marL="1139825" indent="-228600" algn="l" defTabSz="4572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–"/>
                  <a:defRPr sz="1200" kern="1200">
                    <a:solidFill>
                      <a:srgbClr val="000000"/>
                    </a:solidFill>
                    <a:latin typeface="Avenir Light"/>
                    <a:ea typeface="+mn-ea"/>
                    <a:cs typeface="+mn-cs"/>
                  </a:defRPr>
                </a:lvl4pPr>
                <a:lvl5pPr marL="1427163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000" kern="1200">
                    <a:solidFill>
                      <a:srgbClr val="000000"/>
                    </a:solidFill>
                    <a:latin typeface="Avenir Ligh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Dataset: hourly data for actual solar sites</a:t>
                </a:r>
              </a:p>
              <a:p>
                <a:pPr lvl="1"/>
                <a:r>
                  <a:rPr lang="en-US" dirty="0"/>
                  <a:t>10 solar sites across CO, IL, MA, MN, and NY</a:t>
                </a:r>
              </a:p>
              <a:p>
                <a:pPr lvl="1"/>
                <a:r>
                  <a:rPr lang="en-US" dirty="0"/>
                  <a:t>Site capacities in 1kW to 50kW range</a:t>
                </a:r>
              </a:p>
              <a:p>
                <a:pPr lvl="1"/>
                <a:endParaRPr lang="en-US" dirty="0"/>
              </a:p>
              <a:p>
                <a:r>
                  <a:rPr lang="en-US" b="1" dirty="0"/>
                  <a:t>Evaluation Metric: </a:t>
                </a:r>
                <a:r>
                  <a:rPr lang="en-US" dirty="0"/>
                  <a:t>Short- and long-term accuracy</a:t>
                </a:r>
              </a:p>
              <a:p>
                <a:pPr lvl="1"/>
                <a:r>
                  <a:rPr lang="en-US" b="1" dirty="0"/>
                  <a:t>Short- and long-term: </a:t>
                </a:r>
                <a:r>
                  <a:rPr lang="en-US" dirty="0"/>
                  <a:t>instant. power and annual energy</a:t>
                </a:r>
              </a:p>
              <a:p>
                <a:pPr lvl="1"/>
                <a:r>
                  <a:rPr lang="en-US" dirty="0"/>
                  <a:t>Mean Absolute Percentage Error (MAPE)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000">
                        <a:latin typeface="Cambria Math" panose="02040503050406030204" pitchFamily="18" charset="0"/>
                      </a:rPr>
                      <m:t>𝑀𝐴𝑃𝐸</m:t>
                    </m:r>
                    <m:r>
                      <a:rPr lang="en-US" sz="10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mr-IN" sz="1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100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ctrlPr>
                          <a:rPr lang="is-IS" sz="1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00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00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00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sz="1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sz="1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1000">
                                    <a:latin typeface="Cambria Math" panose="02040503050406030204" pitchFamily="18" charset="0"/>
                                  </a:rPr>
                                  <m:t>ground</m:t>
                                </m:r>
                                <m:r>
                                  <a:rPr lang="en-US" sz="10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00">
                                    <a:latin typeface="Cambria Math" panose="02040503050406030204" pitchFamily="18" charset="0"/>
                                  </a:rPr>
                                  <m:t>truth</m:t>
                                </m:r>
                                <m:r>
                                  <a:rPr lang="en-US" sz="1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00">
                                    <a:latin typeface="Cambria Math" panose="02040503050406030204" pitchFamily="18" charset="0"/>
                                  </a:rPr>
                                  <m:t>forecast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1000">
                                    <a:latin typeface="Cambria Math" panose="02040503050406030204" pitchFamily="18" charset="0"/>
                                  </a:rPr>
                                  <m:t>ground</m:t>
                                </m:r>
                                <m:r>
                                  <a:rPr lang="en-US" sz="10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00">
                                    <a:latin typeface="Cambria Math" panose="02040503050406030204" pitchFamily="18" charset="0"/>
                                  </a:rPr>
                                  <m:t>truth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Lower MAPE means high accuracy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Baseline: Solar-TK and SAM</a:t>
                </a:r>
              </a:p>
              <a:p>
                <a:pPr lvl="1"/>
                <a:r>
                  <a:rPr lang="en-US" dirty="0"/>
                  <a:t>No snow model in Solar-TK</a:t>
                </a:r>
              </a:p>
              <a:p>
                <a:pPr lvl="1"/>
                <a:r>
                  <a:rPr lang="en-US" dirty="0"/>
                  <a:t>SAM models slide based on temp. and tilt</a:t>
                </a: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E2E04513-0EC0-8048-B8E2-CE658FEE3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20" y="779099"/>
                <a:ext cx="7986032" cy="4254329"/>
              </a:xfrm>
              <a:prstGeom prst="rect">
                <a:avLst/>
              </a:prstGeom>
              <a:blipFill>
                <a:blip r:embed="rId3"/>
                <a:stretch>
                  <a:fillRect l="-795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0924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4B6C-5C1C-944D-A843-B194DE6A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annual energy estimate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DA891-3097-F948-B967-6402B3165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9D31C-501F-834D-85D8-DCADFFBF8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20" y="837754"/>
            <a:ext cx="8268061" cy="346799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82279C-17C2-A84B-BB4C-4CC585028F93}"/>
              </a:ext>
            </a:extLst>
          </p:cNvPr>
          <p:cNvSpPr txBox="1">
            <a:spLocks/>
          </p:cNvSpPr>
          <p:nvPr/>
        </p:nvSpPr>
        <p:spPr>
          <a:xfrm>
            <a:off x="1591500" y="4398630"/>
            <a:ext cx="5960998" cy="42480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>
            <a:solidFill>
              <a:schemeClr val="accent1"/>
            </a:solidFill>
          </a:ln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2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indent="0" algn="ctr">
              <a:buNone/>
            </a:pPr>
            <a:r>
              <a:rPr lang="en-US" dirty="0" err="1"/>
              <a:t>DeepSnow</a:t>
            </a:r>
            <a:r>
              <a:rPr lang="en-US" dirty="0"/>
              <a:t> performs outperforms SAM for all sites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EF7A08-65CD-8442-A83F-6BDD12A9EF05}"/>
              </a:ext>
            </a:extLst>
          </p:cNvPr>
          <p:cNvGrpSpPr/>
          <p:nvPr/>
        </p:nvGrpSpPr>
        <p:grpSpPr>
          <a:xfrm>
            <a:off x="2428568" y="1708081"/>
            <a:ext cx="1309129" cy="455016"/>
            <a:chOff x="2428568" y="1708081"/>
            <a:chExt cx="1309129" cy="455016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28356E-687A-5347-B5C6-A6BA15C5EB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8568" y="1976284"/>
              <a:ext cx="363794" cy="1868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68B9EB-9410-AB48-8B35-E95CB65B6C5D}"/>
                </a:ext>
              </a:extLst>
            </p:cNvPr>
            <p:cNvSpPr txBox="1"/>
            <p:nvPr/>
          </p:nvSpPr>
          <p:spPr>
            <a:xfrm>
              <a:off x="2610465" y="1708081"/>
              <a:ext cx="11272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~9% reduction </a:t>
              </a:r>
            </a:p>
            <a:p>
              <a:pPr algn="ctr"/>
              <a:r>
                <a:rPr lang="en-US" sz="1100" dirty="0"/>
                <a:t>in MAPE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CBCAA3-611C-6643-8F09-7DC2ABE090F5}"/>
              </a:ext>
            </a:extLst>
          </p:cNvPr>
          <p:cNvGrpSpPr/>
          <p:nvPr/>
        </p:nvGrpSpPr>
        <p:grpSpPr>
          <a:xfrm>
            <a:off x="6977892" y="1565513"/>
            <a:ext cx="1348403" cy="455016"/>
            <a:chOff x="2428568" y="1708081"/>
            <a:chExt cx="1348403" cy="455016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F8AA6B6-E388-4F4D-9F3B-65C9A0CAFF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8568" y="1976284"/>
              <a:ext cx="363794" cy="1868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9A77B5-A642-434C-93A6-65F9F226F964}"/>
                </a:ext>
              </a:extLst>
            </p:cNvPr>
            <p:cNvSpPr txBox="1"/>
            <p:nvPr/>
          </p:nvSpPr>
          <p:spPr>
            <a:xfrm>
              <a:off x="2571192" y="1708081"/>
              <a:ext cx="12057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~50% reduction </a:t>
              </a:r>
            </a:p>
            <a:p>
              <a:pPr algn="ctr"/>
              <a:r>
                <a:rPr lang="en-US" sz="1100" dirty="0"/>
                <a:t>in MAPE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3565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4B6C-5C1C-944D-A843-B194DE6A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power output estimate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DA891-3097-F948-B967-6402B3165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6E473-8263-5749-9513-A7819ECE4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20" y="839815"/>
            <a:ext cx="8258228" cy="346386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39D5164-7670-E344-8844-27144CA40EB5}"/>
              </a:ext>
            </a:extLst>
          </p:cNvPr>
          <p:cNvSpPr txBox="1">
            <a:spLocks/>
          </p:cNvSpPr>
          <p:nvPr/>
        </p:nvSpPr>
        <p:spPr>
          <a:xfrm>
            <a:off x="2014608" y="4400887"/>
            <a:ext cx="4878126" cy="42480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>
            <a:solidFill>
              <a:schemeClr val="accent1"/>
            </a:solidFill>
          </a:ln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2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indent="0" algn="ctr">
              <a:buNone/>
            </a:pPr>
            <a:r>
              <a:rPr lang="en-US" dirty="0" err="1"/>
              <a:t>DeepSnow</a:t>
            </a:r>
            <a:r>
              <a:rPr lang="en-US" dirty="0"/>
              <a:t> outperforms SAM for all sites</a:t>
            </a:r>
          </a:p>
        </p:txBody>
      </p:sp>
    </p:spTree>
    <p:extLst>
      <p:ext uri="{BB962C8B-B14F-4D97-AF65-F5344CB8AC3E}">
        <p14:creationId xmlns:p14="http://schemas.microsoft.com/office/powerpoint/2010/main" val="26827176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4B6C-5C1C-944D-A843-B194DE6A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power output estimate in winter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DA891-3097-F948-B967-6402B3165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16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39D5164-7670-E344-8844-27144CA40EB5}"/>
              </a:ext>
            </a:extLst>
          </p:cNvPr>
          <p:cNvSpPr txBox="1">
            <a:spLocks/>
          </p:cNvSpPr>
          <p:nvPr/>
        </p:nvSpPr>
        <p:spPr>
          <a:xfrm>
            <a:off x="1744722" y="4400887"/>
            <a:ext cx="5654553" cy="42480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>
            <a:solidFill>
              <a:schemeClr val="accent1"/>
            </a:solidFill>
          </a:ln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2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indent="0" algn="ctr">
              <a:buNone/>
            </a:pPr>
            <a:r>
              <a:rPr lang="en-US" dirty="0"/>
              <a:t>Winter improvement is much more significant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C4CE0B-A235-FF47-B306-FF16AF08E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26" y="828340"/>
            <a:ext cx="8312947" cy="34868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CCCD25C-3CD6-4448-8426-5CBDC3597833}"/>
              </a:ext>
            </a:extLst>
          </p:cNvPr>
          <p:cNvGrpSpPr/>
          <p:nvPr/>
        </p:nvGrpSpPr>
        <p:grpSpPr>
          <a:xfrm>
            <a:off x="6092879" y="1280228"/>
            <a:ext cx="1205779" cy="1217166"/>
            <a:chOff x="2159976" y="871577"/>
            <a:chExt cx="1205779" cy="1217166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FCDB973-BD8A-1C47-8E62-4859A3CDF5F8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V="1">
              <a:off x="2389239" y="1302464"/>
              <a:ext cx="373627" cy="7862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DCF55E-A3D1-E743-BB7D-C8A61E8EF3BB}"/>
                </a:ext>
              </a:extLst>
            </p:cNvPr>
            <p:cNvSpPr txBox="1"/>
            <p:nvPr/>
          </p:nvSpPr>
          <p:spPr>
            <a:xfrm>
              <a:off x="2159976" y="871577"/>
              <a:ext cx="12057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~54% reduction </a:t>
              </a:r>
            </a:p>
            <a:p>
              <a:pPr algn="ctr"/>
              <a:r>
                <a:rPr lang="en-US" sz="1100" dirty="0"/>
                <a:t>in MAPE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E4ADF2-8C92-C640-B3C9-1FA92403A491}"/>
              </a:ext>
            </a:extLst>
          </p:cNvPr>
          <p:cNvGrpSpPr/>
          <p:nvPr/>
        </p:nvGrpSpPr>
        <p:grpSpPr>
          <a:xfrm>
            <a:off x="4289438" y="1495671"/>
            <a:ext cx="1284225" cy="1493335"/>
            <a:chOff x="2159976" y="871577"/>
            <a:chExt cx="1284225" cy="149333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361FE4E-F867-214E-8F3C-D39B26E3B04F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H="1" flipV="1">
              <a:off x="2762866" y="1302464"/>
              <a:ext cx="681335" cy="10624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9D870E-E795-BE44-B142-69F4AC2549CD}"/>
                </a:ext>
              </a:extLst>
            </p:cNvPr>
            <p:cNvSpPr txBox="1"/>
            <p:nvPr/>
          </p:nvSpPr>
          <p:spPr>
            <a:xfrm>
              <a:off x="2159976" y="871577"/>
              <a:ext cx="12057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~95% reduction </a:t>
              </a:r>
            </a:p>
            <a:p>
              <a:pPr algn="ctr"/>
              <a:r>
                <a:rPr lang="en-US" sz="1100" dirty="0"/>
                <a:t>in MAPE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727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4B6C-5C1C-944D-A843-B194DE6A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CE5FA-77AB-EA43-8629-3CA9A1F951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Modeling effect of snow on solar is important</a:t>
            </a:r>
          </a:p>
          <a:p>
            <a:r>
              <a:rPr lang="en-US" dirty="0"/>
              <a:t>Snow effect is complex and cannot be physically modeled</a:t>
            </a:r>
          </a:p>
          <a:p>
            <a:r>
              <a:rPr lang="en-US" dirty="0" err="1"/>
              <a:t>DeepSnow</a:t>
            </a:r>
            <a:r>
              <a:rPr lang="en-US" dirty="0"/>
              <a:t> leverages deep learning </a:t>
            </a:r>
          </a:p>
          <a:p>
            <a:pPr lvl="1"/>
            <a:r>
              <a:rPr lang="en-US" dirty="0"/>
              <a:t>Using publicly available snow data</a:t>
            </a:r>
          </a:p>
          <a:p>
            <a:pPr lvl="1"/>
            <a:r>
              <a:rPr lang="en-US" dirty="0"/>
              <a:t>Leverages prior work on solar modeling</a:t>
            </a:r>
          </a:p>
          <a:p>
            <a:r>
              <a:rPr lang="en-US" dirty="0" err="1"/>
              <a:t>DeepSnow</a:t>
            </a:r>
            <a:r>
              <a:rPr lang="en-US" dirty="0"/>
              <a:t> outperforms state-of-the-art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DA891-3097-F948-B967-6402B3165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0684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64927-B7AE-DB4B-81F9-D0BB72383E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320" y="1223707"/>
            <a:ext cx="7986032" cy="3288212"/>
          </a:xfrm>
        </p:spPr>
        <p:txBody>
          <a:bodyPr/>
          <a:lstStyle/>
          <a:p>
            <a:r>
              <a:rPr lang="en-US" dirty="0"/>
              <a:t>Contributions</a:t>
            </a:r>
          </a:p>
          <a:p>
            <a:pPr lvl="1"/>
            <a:r>
              <a:rPr lang="en-US" dirty="0"/>
              <a:t>Modeling the effect of snow on solar output is important</a:t>
            </a:r>
          </a:p>
          <a:p>
            <a:pPr lvl="1"/>
            <a:r>
              <a:rPr lang="en-US" dirty="0"/>
              <a:t>At places with snow, it is the major cause of variability</a:t>
            </a:r>
          </a:p>
          <a:p>
            <a:pPr lvl="1"/>
            <a:r>
              <a:rPr lang="en-US" dirty="0"/>
              <a:t>Modeling the effect of snow is challenging</a:t>
            </a:r>
          </a:p>
          <a:p>
            <a:pPr lvl="1"/>
            <a:r>
              <a:rPr lang="en-US" dirty="0"/>
              <a:t>We improve state of the 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4C223-CD13-0743-8E44-112606C22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3E24B7-C9ED-5A43-AC02-453319067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20" y="31921"/>
            <a:ext cx="7316928" cy="857250"/>
          </a:xfrm>
        </p:spPr>
        <p:txBody>
          <a:bodyPr/>
          <a:lstStyle/>
          <a:p>
            <a:r>
              <a:rPr lang="en-US" dirty="0"/>
              <a:t>Open to questions</a:t>
            </a:r>
          </a:p>
        </p:txBody>
      </p:sp>
    </p:spTree>
    <p:extLst>
      <p:ext uri="{BB962C8B-B14F-4D97-AF65-F5344CB8AC3E}">
        <p14:creationId xmlns:p14="http://schemas.microsoft.com/office/powerpoint/2010/main" val="174570236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4775-1A00-4846-A20F-E32ED878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19" y="-172957"/>
            <a:ext cx="8600319" cy="857250"/>
          </a:xfrm>
        </p:spPr>
        <p:txBody>
          <a:bodyPr/>
          <a:lstStyle/>
          <a:p>
            <a:r>
              <a:rPr lang="en-US" dirty="0"/>
              <a:t>Solar is the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B7881-E0C0-AD4A-9687-71DB6A7B55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482" y="902644"/>
            <a:ext cx="7986032" cy="3852236"/>
          </a:xfrm>
        </p:spPr>
        <p:txBody>
          <a:bodyPr/>
          <a:lstStyle/>
          <a:p>
            <a:r>
              <a:rPr lang="en-US" dirty="0"/>
              <a:t>Solar power is rapidly increasing</a:t>
            </a:r>
          </a:p>
          <a:p>
            <a:pPr lvl="1"/>
            <a:r>
              <a:rPr lang="en-US" dirty="0"/>
              <a:t>Up to 100MW solar PV added world-wide each day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On track to be the largest source of electricity by 2050</a:t>
            </a:r>
          </a:p>
          <a:p>
            <a:pPr marL="287338" lvl="1" indent="0">
              <a:buNone/>
            </a:pPr>
            <a:endParaRPr lang="en-US" dirty="0"/>
          </a:p>
          <a:p>
            <a:pPr marL="287338" lvl="1" indent="0">
              <a:buNone/>
            </a:pPr>
            <a:endParaRPr lang="en-US" dirty="0"/>
          </a:p>
          <a:p>
            <a:pPr marL="287338" lvl="1" indent="0">
              <a:buNone/>
            </a:pPr>
            <a:endParaRPr lang="en-US" dirty="0"/>
          </a:p>
          <a:p>
            <a:pPr marL="287338" lvl="1" indent="0">
              <a:buNone/>
            </a:pPr>
            <a:endParaRPr lang="en-US" dirty="0"/>
          </a:p>
          <a:p>
            <a:pPr marL="287338" lvl="1" indent="0">
              <a:buNone/>
            </a:pPr>
            <a:endParaRPr lang="en-US" dirty="0"/>
          </a:p>
          <a:p>
            <a:pPr marL="287338" lvl="1" indent="0">
              <a:buNone/>
            </a:pPr>
            <a:endParaRPr lang="en-US" dirty="0"/>
          </a:p>
          <a:p>
            <a:pPr marL="285750" indent="-342900"/>
            <a:r>
              <a:rPr lang="en-US" dirty="0"/>
              <a:t>Other forms of energy cannot compete with solar</a:t>
            </a:r>
          </a:p>
          <a:p>
            <a:pPr lvl="1"/>
            <a:r>
              <a:rPr lang="en-US" dirty="0"/>
              <a:t>Cost decreasing at scale and with increase in efficiency </a:t>
            </a:r>
          </a:p>
          <a:p>
            <a:pPr lvl="1"/>
            <a:r>
              <a:rPr lang="en-US" dirty="0"/>
              <a:t>Low maintenance, fuel-less operation, and ease of installation</a:t>
            </a:r>
          </a:p>
          <a:p>
            <a:pPr marL="287338" lvl="1" indent="0">
              <a:buNone/>
            </a:pPr>
            <a:endParaRPr lang="en-US" dirty="0"/>
          </a:p>
          <a:p>
            <a:pPr marL="287338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A973-5F59-1443-99E5-D4F225E1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1E1A14-9905-7C40-BFFD-A8693BAF9B15}"/>
              </a:ext>
            </a:extLst>
          </p:cNvPr>
          <p:cNvSpPr txBox="1"/>
          <p:nvPr/>
        </p:nvSpPr>
        <p:spPr>
          <a:xfrm>
            <a:off x="340482" y="4720447"/>
            <a:ext cx="4213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>
                <a:latin typeface="Avenir Book" panose="02000503020000020003" pitchFamily="2" charset="0"/>
              </a:rPr>
              <a:t>1</a:t>
            </a:r>
            <a:r>
              <a:rPr lang="en-US" sz="1000" dirty="0">
                <a:latin typeface="Avenir Book" panose="02000503020000020003" pitchFamily="2" charset="0"/>
              </a:rPr>
              <a:t> source: </a:t>
            </a:r>
            <a:r>
              <a:rPr lang="en-US" sz="1000" dirty="0">
                <a:latin typeface="Avenir Book" panose="02000503020000020003" pitchFamily="2" charset="0"/>
                <a:hlinkClick r:id="rId3"/>
              </a:rPr>
              <a:t>www.iea.org</a:t>
            </a:r>
            <a:r>
              <a:rPr lang="en-US" sz="1000" dirty="0">
                <a:latin typeface="Avenir Book" panose="02000503020000020003" pitchFamily="2" charset="0"/>
              </a:rPr>
              <a:t>,  figure source: renewable global status report</a:t>
            </a:r>
            <a:endParaRPr lang="en-US" sz="1000" baseline="30000" dirty="0">
              <a:latin typeface="Avenir Book" panose="02000503020000020003" pitchFamily="2" charset="0"/>
            </a:endParaRPr>
          </a:p>
        </p:txBody>
      </p:sp>
      <p:pic>
        <p:nvPicPr>
          <p:cNvPr id="47" name="Picture 46" descr="Chart, bar chart&#10;&#10;Description automatically generated">
            <a:extLst>
              <a:ext uri="{FF2B5EF4-FFF2-40B4-BE49-F238E27FC236}">
                <a16:creationId xmlns:a16="http://schemas.microsoft.com/office/drawing/2014/main" id="{9C371C24-A658-9841-9B37-5DADD0733C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32" r="12189" b="18394"/>
          <a:stretch/>
        </p:blipFill>
        <p:spPr>
          <a:xfrm>
            <a:off x="1840323" y="2008002"/>
            <a:ext cx="3365500" cy="158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36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4775-1A00-4846-A20F-E32ED878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19" y="-172957"/>
            <a:ext cx="8600319" cy="857250"/>
          </a:xfrm>
        </p:spPr>
        <p:txBody>
          <a:bodyPr/>
          <a:lstStyle/>
          <a:p>
            <a:r>
              <a:rPr lang="en-US" dirty="0"/>
              <a:t>Solar power is highly variable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B7881-E0C0-AD4A-9687-71DB6A7B55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482" y="902643"/>
            <a:ext cx="7986032" cy="3965690"/>
          </a:xfrm>
        </p:spPr>
        <p:txBody>
          <a:bodyPr/>
          <a:lstStyle/>
          <a:p>
            <a:r>
              <a:rPr lang="en-US" dirty="0"/>
              <a:t>High sensitivity to environmental conditions</a:t>
            </a:r>
          </a:p>
          <a:p>
            <a:pPr lvl="1"/>
            <a:r>
              <a:rPr lang="en-US" dirty="0"/>
              <a:t>Primarily affected by clouds, temperature, and snow.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to mitigate the variability challenge?</a:t>
            </a:r>
          </a:p>
          <a:p>
            <a:pPr lvl="1"/>
            <a:r>
              <a:rPr lang="en-US" dirty="0"/>
              <a:t>Use storage to smooth out fluctuations</a:t>
            </a:r>
          </a:p>
          <a:p>
            <a:pPr lvl="2"/>
            <a:r>
              <a:rPr lang="en-US" dirty="0"/>
              <a:t>Still expensive, progress lags solar</a:t>
            </a:r>
          </a:p>
          <a:p>
            <a:pPr lvl="1"/>
            <a:r>
              <a:rPr lang="en-US" dirty="0"/>
              <a:t>Accurately model and predict solar output</a:t>
            </a:r>
          </a:p>
          <a:p>
            <a:pPr lvl="2"/>
            <a:r>
              <a:rPr lang="en-US" dirty="0"/>
              <a:t>Help plan energy supply, value solar sites for financing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A973-5F59-1443-99E5-D4F225E1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2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2AEAF4-D256-FA4F-B836-93F42068DD2E}"/>
              </a:ext>
            </a:extLst>
          </p:cNvPr>
          <p:cNvGrpSpPr/>
          <p:nvPr/>
        </p:nvGrpSpPr>
        <p:grpSpPr>
          <a:xfrm>
            <a:off x="936670" y="1603156"/>
            <a:ext cx="1725800" cy="1595291"/>
            <a:chOff x="936670" y="1603156"/>
            <a:chExt cx="1725800" cy="15952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FD279B-DC87-4F41-9A3F-F047BA4F9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6670" y="1603156"/>
              <a:ext cx="1725800" cy="135318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BEFD20-6550-3841-BC14-92362289D9F5}"/>
                </a:ext>
              </a:extLst>
            </p:cNvPr>
            <p:cNvSpPr/>
            <p:nvPr/>
          </p:nvSpPr>
          <p:spPr>
            <a:xfrm>
              <a:off x="1101069" y="2980097"/>
              <a:ext cx="1397001" cy="21835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Sunny - cold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59E798-FB91-4A45-BEFD-6A95E4141F0F}"/>
              </a:ext>
            </a:extLst>
          </p:cNvPr>
          <p:cNvGrpSpPr/>
          <p:nvPr/>
        </p:nvGrpSpPr>
        <p:grpSpPr>
          <a:xfrm>
            <a:off x="4475469" y="1616861"/>
            <a:ext cx="1725799" cy="1581586"/>
            <a:chOff x="2715984" y="1616861"/>
            <a:chExt cx="1725799" cy="158158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52B5CD-9741-9C4D-AF5A-44B6805C7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5984" y="1616861"/>
              <a:ext cx="1725799" cy="1353183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17075AD-0116-B947-BB81-83064B3075F8}"/>
                </a:ext>
              </a:extLst>
            </p:cNvPr>
            <p:cNvSpPr/>
            <p:nvPr/>
          </p:nvSpPr>
          <p:spPr>
            <a:xfrm>
              <a:off x="2880382" y="2980097"/>
              <a:ext cx="1397001" cy="21835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Cloudy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FEAC7F-29C7-9F49-A1E9-9689A7E9B905}"/>
              </a:ext>
            </a:extLst>
          </p:cNvPr>
          <p:cNvGrpSpPr/>
          <p:nvPr/>
        </p:nvGrpSpPr>
        <p:grpSpPr>
          <a:xfrm>
            <a:off x="2704845" y="1622651"/>
            <a:ext cx="1731235" cy="1575796"/>
            <a:chOff x="4495297" y="1622651"/>
            <a:chExt cx="1731235" cy="157579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AB1E01-5471-BB41-9331-FB37ED4ED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5297" y="1622651"/>
              <a:ext cx="1731235" cy="1357446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9EA1BAA-40B8-D446-B835-C2706B60F168}"/>
                </a:ext>
              </a:extLst>
            </p:cNvPr>
            <p:cNvSpPr/>
            <p:nvPr/>
          </p:nvSpPr>
          <p:spPr>
            <a:xfrm>
              <a:off x="4662413" y="2980097"/>
              <a:ext cx="1397001" cy="21835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Sunny - hot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A8ED7A-CCEF-F042-B19F-22ECC111DFD7}"/>
              </a:ext>
            </a:extLst>
          </p:cNvPr>
          <p:cNvGrpSpPr/>
          <p:nvPr/>
        </p:nvGrpSpPr>
        <p:grpSpPr>
          <a:xfrm>
            <a:off x="6280046" y="1622650"/>
            <a:ext cx="1731237" cy="1575797"/>
            <a:chOff x="6280046" y="1622650"/>
            <a:chExt cx="1731237" cy="157579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9860ED-9E41-8B4A-82E0-3F5E57DEC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80046" y="1622650"/>
              <a:ext cx="1731237" cy="1357447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8769287-ABA9-414C-9E79-A20DBBD29D90}"/>
                </a:ext>
              </a:extLst>
            </p:cNvPr>
            <p:cNvSpPr/>
            <p:nvPr/>
          </p:nvSpPr>
          <p:spPr>
            <a:xfrm>
              <a:off x="6494463" y="2980097"/>
              <a:ext cx="1397001" cy="21835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Snow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6360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4775-1A00-4846-A20F-E32ED878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19" y="-172957"/>
            <a:ext cx="8600319" cy="857250"/>
          </a:xfrm>
        </p:spPr>
        <p:txBody>
          <a:bodyPr/>
          <a:lstStyle/>
          <a:p>
            <a:r>
              <a:rPr lang="en-US" dirty="0"/>
              <a:t>Solar performance modeling is an active research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B7881-E0C0-AD4A-9687-71DB6A7B55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482" y="902643"/>
            <a:ext cx="8650462" cy="3864089"/>
          </a:xfrm>
        </p:spPr>
        <p:txBody>
          <a:bodyPr/>
          <a:lstStyle/>
          <a:p>
            <a:r>
              <a:rPr lang="en-US" dirty="0"/>
              <a:t>Models estimate site’s current or future output</a:t>
            </a:r>
          </a:p>
          <a:p>
            <a:pPr lvl="1"/>
            <a:r>
              <a:rPr lang="en-US" dirty="0"/>
              <a:t>Based on site’s characteristics, i.e. tilt, and environment, i.e. cloud</a:t>
            </a:r>
          </a:p>
          <a:p>
            <a:pPr lvl="1"/>
            <a:r>
              <a:rPr lang="en-US" dirty="0"/>
              <a:t>Many models available, i.e. </a:t>
            </a:r>
            <a:r>
              <a:rPr lang="en-US" dirty="0" err="1"/>
              <a:t>pvlib</a:t>
            </a:r>
            <a:r>
              <a:rPr lang="en-US" dirty="0"/>
              <a:t>, SAM, Solar-TK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Models above are generally highly accurate</a:t>
            </a:r>
          </a:p>
          <a:p>
            <a:pPr lvl="1"/>
            <a:r>
              <a:rPr lang="en-US" dirty="0"/>
              <a:t>Work well under clear sky; decent under clouds</a:t>
            </a:r>
          </a:p>
          <a:p>
            <a:pPr lvl="1"/>
            <a:r>
              <a:rPr lang="en-US" dirty="0"/>
              <a:t>Accuracy degrades significantly under snow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A973-5F59-1443-99E5-D4F225E1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3</a:t>
            </a:fld>
            <a:endParaRPr lang="en-US"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350F62-0EA0-AC46-AE3B-53F12FC23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431" y="2228368"/>
            <a:ext cx="1143081" cy="1143081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4743F78D-424F-444D-AEEE-1D80F01E9D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0" t="1990" r="57610" b="3569"/>
          <a:stretch/>
        </p:blipFill>
        <p:spPr>
          <a:xfrm>
            <a:off x="1352840" y="2014329"/>
            <a:ext cx="1057862" cy="105453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CEF87FA-3C36-CC47-8E26-68E6B52C8DA5}"/>
              </a:ext>
            </a:extLst>
          </p:cNvPr>
          <p:cNvSpPr txBox="1"/>
          <p:nvPr/>
        </p:nvSpPr>
        <p:spPr>
          <a:xfrm>
            <a:off x="4445512" y="2141259"/>
            <a:ext cx="1603403" cy="1288494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Advisor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(SAM)</a:t>
            </a:r>
          </a:p>
        </p:txBody>
      </p:sp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3A23CE33-BB4B-3340-BC45-2B51FE61A9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730" t="1990" r="3075" b="3569"/>
          <a:stretch/>
        </p:blipFill>
        <p:spPr>
          <a:xfrm>
            <a:off x="1359127" y="2902737"/>
            <a:ext cx="986352" cy="72254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897D683-E304-3E43-85F8-40D53FE44FB1}"/>
              </a:ext>
            </a:extLst>
          </p:cNvPr>
          <p:cNvGrpSpPr/>
          <p:nvPr/>
        </p:nvGrpSpPr>
        <p:grpSpPr>
          <a:xfrm>
            <a:off x="6168543" y="1996639"/>
            <a:ext cx="1603403" cy="1552440"/>
            <a:chOff x="2185639" y="1652948"/>
            <a:chExt cx="2675379" cy="247240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7C15361-0B31-E64F-98E6-5DC2B679E3F9}"/>
                </a:ext>
              </a:extLst>
            </p:cNvPr>
            <p:cNvGrpSpPr/>
            <p:nvPr/>
          </p:nvGrpSpPr>
          <p:grpSpPr>
            <a:xfrm>
              <a:off x="2185639" y="1768449"/>
              <a:ext cx="2675379" cy="2356906"/>
              <a:chOff x="2185639" y="1768449"/>
              <a:chExt cx="2675379" cy="2356906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D741241-680D-4F40-AEF6-CC0E43737D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6799" b="89991" l="5119" r="94048">
                            <a14:foregroundMark x1="90238" y1="46270" x2="90238" y2="46270"/>
                            <a14:foregroundMark x1="94048" y1="46270" x2="94048" y2="46270"/>
                            <a14:foregroundMark x1="84881" y1="40321" x2="84881" y2="40321"/>
                            <a14:foregroundMark x1="88095" y1="32767" x2="88095" y2="32767"/>
                            <a14:foregroundMark x1="80714" y1="29745" x2="80714" y2="29745"/>
                            <a14:foregroundMark x1="78929" y1="22474" x2="78929" y2="22474"/>
                            <a14:foregroundMark x1="70476" y1="20208" x2="70476" y2="20208"/>
                            <a14:foregroundMark x1="64048" y1="16336" x2="64048" y2="16336"/>
                            <a14:foregroundMark x1="56310" y1="17092" x2="56310" y2="17092"/>
                            <a14:foregroundMark x1="49286" y1="15770" x2="49286" y2="15770"/>
                            <a14:foregroundMark x1="42262" y1="17941" x2="42262" y2="17941"/>
                            <a14:foregroundMark x1="34524" y1="18225" x2="34524" y2="18225"/>
                            <a14:foregroundMark x1="28452" y1="21907" x2="28452" y2="21907"/>
                            <a14:foregroundMark x1="20000" y1="22757" x2="20000" y2="22757"/>
                            <a14:foregroundMark x1="18214" y1="29745" x2="18214" y2="29745"/>
                            <a14:foregroundMark x1="11905" y1="34183" x2="11905" y2="34183"/>
                            <a14:foregroundMark x1="5238" y1="32483" x2="5238" y2="32483"/>
                            <a14:foregroundMark x1="11905" y1="40321" x2="11905" y2="40321"/>
                            <a14:foregroundMark x1="9405" y1="46553" x2="9405" y2="46553"/>
                            <a14:foregroundMark x1="10833" y1="52408" x2="10833" y2="52408"/>
                            <a14:foregroundMark x1="65476" y1="14636" x2="65476" y2="14636"/>
                            <a14:foregroundMark x1="48571" y1="6799" x2="48571" y2="6799"/>
                            <a14:foregroundMark x1="27143" y1="20491" x2="27143" y2="20491"/>
                            <a14:foregroundMark x1="27381" y1="19924" x2="27381" y2="19924"/>
                            <a14:backgroundMark x1="51429" y1="9537" x2="51429" y2="9537"/>
                          </a14:backgroundRemoval>
                        </a14:imgEffect>
                      </a14:imgLayer>
                    </a14:imgProps>
                  </a:ext>
                </a:extLst>
              </a:blip>
              <a:srcRect t="7054" b="38468"/>
              <a:stretch/>
            </p:blipFill>
            <p:spPr>
              <a:xfrm>
                <a:off x="2185639" y="1768449"/>
                <a:ext cx="2675379" cy="1835769"/>
              </a:xfrm>
              <a:prstGeom prst="rect">
                <a:avLst/>
              </a:prstGeom>
            </p:spPr>
          </p:pic>
          <p:pic>
            <p:nvPicPr>
              <p:cNvPr id="42" name="Picture 41" descr="Icon&#10;&#10;Description automatically generated">
                <a:extLst>
                  <a:ext uri="{FF2B5EF4-FFF2-40B4-BE49-F238E27FC236}">
                    <a16:creationId xmlns:a16="http://schemas.microsoft.com/office/drawing/2014/main" id="{EA1AA1E9-911C-8543-AF82-5CEB11C7DE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95638" y="2548839"/>
                <a:ext cx="1055379" cy="1055379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1D1B52E-E965-1548-B823-DC3ED4EC40C1}"/>
                  </a:ext>
                </a:extLst>
              </p:cNvPr>
              <p:cNvSpPr txBox="1"/>
              <p:nvPr/>
            </p:nvSpPr>
            <p:spPr>
              <a:xfrm>
                <a:off x="2930883" y="3604218"/>
                <a:ext cx="1930135" cy="52113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r>
                  <a:rPr lang="en-US" sz="2400" dirty="0">
                    <a:latin typeface="Tw Cen MT" panose="020B0602020104020603" pitchFamily="34" charset="77"/>
                  </a:rPr>
                  <a:t>Solar-TK</a:t>
                </a: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27C110E-6241-F746-ABE7-D6340BC6EC61}"/>
                </a:ext>
              </a:extLst>
            </p:cNvPr>
            <p:cNvSpPr/>
            <p:nvPr/>
          </p:nvSpPr>
          <p:spPr>
            <a:xfrm>
              <a:off x="3565281" y="1768449"/>
              <a:ext cx="87923" cy="135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4317B26-B1D1-A34F-A3E9-029F47D0A5B1}"/>
                </a:ext>
              </a:extLst>
            </p:cNvPr>
            <p:cNvSpPr/>
            <p:nvPr/>
          </p:nvSpPr>
          <p:spPr>
            <a:xfrm>
              <a:off x="3392365" y="1748183"/>
              <a:ext cx="87923" cy="135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0A647D2-87F7-2645-A50D-47AFE42674CC}"/>
                </a:ext>
              </a:extLst>
            </p:cNvPr>
            <p:cNvSpPr/>
            <p:nvPr/>
          </p:nvSpPr>
          <p:spPr>
            <a:xfrm>
              <a:off x="3477520" y="1652948"/>
              <a:ext cx="87923" cy="135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7661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4775-1A00-4846-A20F-E32ED878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effect of snow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B7881-E0C0-AD4A-9687-71DB6A7B55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482" y="902644"/>
            <a:ext cx="7986032" cy="3288212"/>
          </a:xfrm>
        </p:spPr>
        <p:txBody>
          <a:bodyPr/>
          <a:lstStyle/>
          <a:p>
            <a:r>
              <a:rPr lang="en-US" dirty="0"/>
              <a:t>Some regions with high solar growth are snowy</a:t>
            </a:r>
          </a:p>
          <a:p>
            <a:pPr lvl="1"/>
            <a:r>
              <a:rPr lang="en-US" dirty="0"/>
              <a:t>Examples are Massachusetts and Germany</a:t>
            </a:r>
          </a:p>
          <a:p>
            <a:pPr>
              <a:spcBef>
                <a:spcPts val="1500"/>
              </a:spcBef>
            </a:pPr>
            <a:r>
              <a:rPr lang="en-US" dirty="0"/>
              <a:t>Variability in solar is disproportionately affected by snow</a:t>
            </a:r>
          </a:p>
          <a:p>
            <a:pPr lvl="1"/>
            <a:r>
              <a:rPr lang="en-US" dirty="0"/>
              <a:t>Short-term uncertainty complicates grid operation </a:t>
            </a:r>
          </a:p>
          <a:p>
            <a:pPr lvl="1"/>
            <a:r>
              <a:rPr lang="en-US" dirty="0"/>
              <a:t>Long-term inaccuracy impacts return-on-investment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A973-5F59-1443-99E5-D4F225E1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A24C62-9832-0945-A834-1B584E18D96F}"/>
              </a:ext>
            </a:extLst>
          </p:cNvPr>
          <p:cNvGrpSpPr/>
          <p:nvPr/>
        </p:nvGrpSpPr>
        <p:grpSpPr>
          <a:xfrm>
            <a:off x="788846" y="2864837"/>
            <a:ext cx="2517529" cy="1504839"/>
            <a:chOff x="682868" y="2323468"/>
            <a:chExt cx="2517529" cy="1504839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0FCEAADE-E74F-1B43-A52C-F97A1EEB000D}"/>
                </a:ext>
              </a:extLst>
            </p:cNvPr>
            <p:cNvGraphicFramePr/>
            <p:nvPr/>
          </p:nvGraphicFramePr>
          <p:xfrm>
            <a:off x="682868" y="2323468"/>
            <a:ext cx="2517529" cy="15048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5E8028E-1B0A-CC45-B273-9ED0E4F22571}"/>
                </a:ext>
              </a:extLst>
            </p:cNvPr>
            <p:cNvCxnSpPr>
              <a:cxnSpLocks/>
            </p:cNvCxnSpPr>
            <p:nvPr/>
          </p:nvCxnSpPr>
          <p:spPr>
            <a:xfrm>
              <a:off x="1486861" y="2457458"/>
              <a:ext cx="0" cy="107668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D4F2DD4-42C8-734E-B7BA-4759767122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0511" y="3522075"/>
              <a:ext cx="1586539" cy="3676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A3D7391-E267-2246-A274-FA8E1BD1712E}"/>
              </a:ext>
            </a:extLst>
          </p:cNvPr>
          <p:cNvGrpSpPr/>
          <p:nvPr/>
        </p:nvGrpSpPr>
        <p:grpSpPr>
          <a:xfrm>
            <a:off x="3920172" y="2886561"/>
            <a:ext cx="4031438" cy="1483115"/>
            <a:chOff x="4082403" y="2280863"/>
            <a:chExt cx="4031438" cy="1483115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2D9D33CF-D5E6-3141-ABB4-7203016881B0}"/>
                </a:ext>
              </a:extLst>
            </p:cNvPr>
            <p:cNvGraphicFramePr/>
            <p:nvPr/>
          </p:nvGraphicFramePr>
          <p:xfrm>
            <a:off x="4082403" y="2280863"/>
            <a:ext cx="4031438" cy="14831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B29BF9-1B44-7444-ABC2-52775691E405}"/>
                </a:ext>
              </a:extLst>
            </p:cNvPr>
            <p:cNvSpPr txBox="1"/>
            <p:nvPr/>
          </p:nvSpPr>
          <p:spPr>
            <a:xfrm>
              <a:off x="4992338" y="305732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8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2446E35-3852-1145-AC2C-3F10AEB24D80}"/>
                </a:ext>
              </a:extLst>
            </p:cNvPr>
            <p:cNvCxnSpPr>
              <a:cxnSpLocks/>
            </p:cNvCxnSpPr>
            <p:nvPr/>
          </p:nvCxnSpPr>
          <p:spPr>
            <a:xfrm>
              <a:off x="4820286" y="2410834"/>
              <a:ext cx="0" cy="1058979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5A81029-FFE8-094D-A225-37E574C9F7BD}"/>
                </a:ext>
              </a:extLst>
            </p:cNvPr>
            <p:cNvCxnSpPr>
              <a:cxnSpLocks/>
            </p:cNvCxnSpPr>
            <p:nvPr/>
          </p:nvCxnSpPr>
          <p:spPr>
            <a:xfrm>
              <a:off x="4813936" y="3458662"/>
              <a:ext cx="17138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461A361-D8D0-254C-95B1-500183535188}"/>
              </a:ext>
            </a:extLst>
          </p:cNvPr>
          <p:cNvSpPr/>
          <p:nvPr/>
        </p:nvSpPr>
        <p:spPr>
          <a:xfrm>
            <a:off x="4104055" y="4400914"/>
            <a:ext cx="3732353" cy="27463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Variability is due to snow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EE0666-591D-CC4F-B1E3-52EB8873F16E}"/>
              </a:ext>
            </a:extLst>
          </p:cNvPr>
          <p:cNvSpPr/>
          <p:nvPr/>
        </p:nvSpPr>
        <p:spPr>
          <a:xfrm>
            <a:off x="920262" y="4400914"/>
            <a:ext cx="2252765" cy="27463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Solar varies over years</a:t>
            </a:r>
          </a:p>
        </p:txBody>
      </p:sp>
    </p:spTree>
    <p:extLst>
      <p:ext uri="{BB962C8B-B14F-4D97-AF65-F5344CB8AC3E}">
        <p14:creationId xmlns:p14="http://schemas.microsoft.com/office/powerpoint/2010/main" val="2018409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61795-0346-5840-BFAA-6F828B07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model is not enough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862A1-6770-0047-9C91-56098E072F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6862" y="4323135"/>
            <a:ext cx="5869844" cy="424806"/>
          </a:xfrm>
          <a:solidFill>
            <a:schemeClr val="bg1">
              <a:lumMod val="85000"/>
            </a:schemeClr>
          </a:solidFill>
          <a:ln w="25400" cap="rnd">
            <a:solidFill>
              <a:schemeClr val="accent1"/>
            </a:solidFill>
          </a:ln>
        </p:spPr>
        <p:txBody>
          <a:bodyPr/>
          <a:lstStyle/>
          <a:p>
            <a:pPr marL="1587" indent="0">
              <a:buNone/>
            </a:pPr>
            <a:r>
              <a:rPr lang="en-US" dirty="0"/>
              <a:t>Snow effect is more complex than just snow depth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869B0-B491-0041-8B2F-ED0B0CC6F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5BB1FA-4931-8A4A-80C4-A4E614BCE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528" y="1183503"/>
            <a:ext cx="5167027" cy="2884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A480A8-A7E2-A241-8C2B-EE2F7A4EA44D}"/>
              </a:ext>
            </a:extLst>
          </p:cNvPr>
          <p:cNvSpPr txBox="1"/>
          <p:nvPr/>
        </p:nvSpPr>
        <p:spPr>
          <a:xfrm>
            <a:off x="443320" y="1458181"/>
            <a:ext cx="3531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venir Light"/>
              </a:rPr>
              <a:t>Simple model: </a:t>
            </a:r>
          </a:p>
          <a:p>
            <a:r>
              <a:rPr lang="en-US" sz="2000" dirty="0">
                <a:solidFill>
                  <a:srgbClr val="000000"/>
                </a:solidFill>
                <a:latin typeface="Avenir Light"/>
              </a:rPr>
              <a:t>   if snow depth &gt; x</a:t>
            </a:r>
          </a:p>
          <a:p>
            <a:r>
              <a:rPr lang="en-US" sz="2000" dirty="0">
                <a:solidFill>
                  <a:srgbClr val="000000"/>
                </a:solidFill>
                <a:latin typeface="Avenir Light"/>
              </a:rPr>
              <a:t>      output = 0	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D79597-CB46-3346-9A26-1C3B94B1E92B}"/>
              </a:ext>
            </a:extLst>
          </p:cNvPr>
          <p:cNvSpPr txBox="1"/>
          <p:nvPr/>
        </p:nvSpPr>
        <p:spPr>
          <a:xfrm>
            <a:off x="0" y="2745987"/>
            <a:ext cx="2864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>
                <a:solidFill>
                  <a:srgbClr val="000000"/>
                </a:solidFill>
                <a:latin typeface="Avenir Light"/>
              </a:rPr>
              <a:t>Prior work suggests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venir Light"/>
              </a:rPr>
              <a:t>x to be 1-5cm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9DCB32-6396-B243-BC1A-81E456A7820F}"/>
              </a:ext>
            </a:extLst>
          </p:cNvPr>
          <p:cNvCxnSpPr>
            <a:cxnSpLocks/>
          </p:cNvCxnSpPr>
          <p:nvPr/>
        </p:nvCxnSpPr>
        <p:spPr>
          <a:xfrm>
            <a:off x="0" y="3030891"/>
            <a:ext cx="0" cy="817033"/>
          </a:xfrm>
          <a:prstGeom prst="line">
            <a:avLst/>
          </a:prstGeom>
          <a:ln w="38100" cap="rnd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268AB4-9696-9641-9FF4-505FB24C91B2}"/>
              </a:ext>
            </a:extLst>
          </p:cNvPr>
          <p:cNvCxnSpPr>
            <a:cxnSpLocks/>
          </p:cNvCxnSpPr>
          <p:nvPr/>
        </p:nvCxnSpPr>
        <p:spPr>
          <a:xfrm>
            <a:off x="0" y="4317147"/>
            <a:ext cx="0" cy="501077"/>
          </a:xfrm>
          <a:prstGeom prst="line">
            <a:avLst/>
          </a:prstGeom>
          <a:ln w="38100" cap="rnd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731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61795-0346-5840-BFAA-6F828B07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solar power under snow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862A1-6770-0047-9C91-56098E072F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319" y="889171"/>
            <a:ext cx="8464341" cy="3643500"/>
          </a:xfrm>
        </p:spPr>
        <p:txBody>
          <a:bodyPr/>
          <a:lstStyle/>
          <a:p>
            <a:r>
              <a:rPr lang="en-US" dirty="0"/>
              <a:t>Optical properties of snow determine power output</a:t>
            </a:r>
          </a:p>
          <a:p>
            <a:pPr lvl="1"/>
            <a:r>
              <a:rPr lang="en-US" dirty="0"/>
              <a:t>Snow depth is one of the factors affecting opaqueness</a:t>
            </a:r>
          </a:p>
          <a:p>
            <a:pPr lvl="1"/>
            <a:r>
              <a:rPr lang="en-US" dirty="0"/>
              <a:t>Dependent on flake size, density, water content, etc. </a:t>
            </a:r>
          </a:p>
          <a:p>
            <a:pPr lvl="1"/>
            <a:endParaRPr lang="en-US" dirty="0"/>
          </a:p>
          <a:p>
            <a:pPr>
              <a:spcBef>
                <a:spcPts val="1500"/>
              </a:spcBef>
            </a:pPr>
            <a:r>
              <a:rPr lang="en-US" dirty="0"/>
              <a:t>Public snow data is not same as snow on panel surface 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Weather stations generally dozens of miles away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Data measured on flat ground, wood board, or grass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Solar panels are tilted and possibly under shadows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869B0-B491-0041-8B2F-ED0B0CC6F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6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D398D9B-B22A-F740-B464-BE0F61E51FA8}"/>
              </a:ext>
            </a:extLst>
          </p:cNvPr>
          <p:cNvSpPr txBox="1">
            <a:spLocks/>
          </p:cNvSpPr>
          <p:nvPr/>
        </p:nvSpPr>
        <p:spPr>
          <a:xfrm>
            <a:off x="443319" y="1838633"/>
            <a:ext cx="7147184" cy="2767604"/>
          </a:xfrm>
          <a:prstGeom prst="rect">
            <a:avLst/>
          </a:prstGeom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2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90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BFEA2-E4C1-C64F-B521-B14C133D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the talk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64927-B7AE-DB4B-81F9-D0BB72383E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320" y="889171"/>
            <a:ext cx="8257360" cy="3288212"/>
          </a:xfrm>
        </p:spPr>
        <p:txBody>
          <a:bodyPr/>
          <a:lstStyle/>
          <a:p>
            <a:pPr marL="458787" indent="-457200">
              <a:buFont typeface="+mj-lt"/>
              <a:buAutoNum type="arabicPeriod"/>
            </a:pPr>
            <a:r>
              <a:rPr lang="en-US" dirty="0"/>
              <a:t>Snow data analysis</a:t>
            </a:r>
          </a:p>
          <a:p>
            <a:pPr marL="458787" indent="-457200">
              <a:buFont typeface="+mj-lt"/>
              <a:buAutoNum type="arabicPeriod"/>
            </a:pPr>
            <a:r>
              <a:rPr lang="en-US" dirty="0" err="1"/>
              <a:t>DeepSnow</a:t>
            </a:r>
            <a:r>
              <a:rPr lang="en-US" dirty="0"/>
              <a:t> modeling approach</a:t>
            </a:r>
          </a:p>
          <a:p>
            <a:pPr marL="458787" indent="-457200">
              <a:buFont typeface="+mj-lt"/>
              <a:buAutoNum type="arabicPeriod"/>
            </a:pPr>
            <a:r>
              <a:rPr lang="en-US" dirty="0"/>
              <a:t>Implementation and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4C223-CD13-0743-8E44-112606C22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06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019F-80BC-EF49-9B86-B12BD28B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 effect is complex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50AB1-ED5B-B041-B1DA-A0E38EDD8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320" y="889171"/>
            <a:ext cx="7986032" cy="3815941"/>
          </a:xfrm>
        </p:spPr>
        <p:txBody>
          <a:bodyPr/>
          <a:lstStyle/>
          <a:p>
            <a:r>
              <a:rPr lang="en-US" dirty="0"/>
              <a:t>Snow data from NOHSRC</a:t>
            </a:r>
            <a:r>
              <a:rPr lang="en-US" baseline="30000" dirty="0"/>
              <a:t>1 </a:t>
            </a:r>
          </a:p>
          <a:p>
            <a:pPr lvl="1"/>
            <a:r>
              <a:rPr lang="en-US" dirty="0"/>
              <a:t>40+ snow related variables; modeled or observed</a:t>
            </a:r>
          </a:p>
          <a:p>
            <a:pPr lvl="1"/>
            <a:r>
              <a:rPr lang="en-US" dirty="0"/>
              <a:t>Data cleaning: reporting %age and correlation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87338" lvl="1" indent="0">
              <a:buNone/>
            </a:pPr>
            <a:endParaRPr lang="en-US" dirty="0"/>
          </a:p>
          <a:p>
            <a:pPr marL="287338" lvl="1" indent="0">
              <a:buNone/>
            </a:pPr>
            <a:endParaRPr lang="en-US" dirty="0"/>
          </a:p>
          <a:p>
            <a:r>
              <a:rPr lang="en-US" dirty="0"/>
              <a:t>Factors too numerous and complex to physically model</a:t>
            </a:r>
          </a:p>
          <a:p>
            <a:pPr lvl="1"/>
            <a:r>
              <a:rPr lang="en-US" dirty="0"/>
              <a:t>Effect of individual variables can possibly be modeled</a:t>
            </a:r>
          </a:p>
          <a:p>
            <a:pPr lvl="1"/>
            <a:r>
              <a:rPr lang="en-US" dirty="0"/>
              <a:t>No physical model exists combining all variables</a:t>
            </a:r>
          </a:p>
          <a:p>
            <a:pPr marL="1587" indent="0">
              <a:buNone/>
            </a:pPr>
            <a:endParaRPr lang="en-US" dirty="0"/>
          </a:p>
          <a:p>
            <a:pPr lvl="1">
              <a:spcBef>
                <a:spcPts val="150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C257F-20F9-7545-BB76-29F777959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E9F98C-90A0-AF43-A694-5E658CCBBF13}"/>
              </a:ext>
            </a:extLst>
          </p:cNvPr>
          <p:cNvSpPr txBox="1"/>
          <p:nvPr/>
        </p:nvSpPr>
        <p:spPr>
          <a:xfrm>
            <a:off x="443320" y="4705112"/>
            <a:ext cx="3817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30000" dirty="0">
                <a:latin typeface="Avenir Book" panose="02000503020000020003" pitchFamily="2" charset="0"/>
              </a:rPr>
              <a:t>1</a:t>
            </a:r>
            <a:r>
              <a:rPr lang="en-US" sz="1100" dirty="0">
                <a:latin typeface="Avenir Book" panose="02000503020000020003" pitchFamily="2" charset="0"/>
              </a:rPr>
              <a:t>National Operational Hydrologic Remote Sensing Center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068AB460-964E-004B-9356-C2F4DA790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602211"/>
              </p:ext>
            </p:extLst>
          </p:nvPr>
        </p:nvGraphicFramePr>
        <p:xfrm>
          <a:off x="1104314" y="1992630"/>
          <a:ext cx="7092688" cy="1158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73172">
                  <a:extLst>
                    <a:ext uri="{9D8B030D-6E8A-4147-A177-3AD203B41FA5}">
                      <a16:colId xmlns:a16="http://schemas.microsoft.com/office/drawing/2014/main" val="1158546917"/>
                    </a:ext>
                  </a:extLst>
                </a:gridCol>
                <a:gridCol w="1773172">
                  <a:extLst>
                    <a:ext uri="{9D8B030D-6E8A-4147-A177-3AD203B41FA5}">
                      <a16:colId xmlns:a16="http://schemas.microsoft.com/office/drawing/2014/main" val="363568879"/>
                    </a:ext>
                  </a:extLst>
                </a:gridCol>
                <a:gridCol w="1773172">
                  <a:extLst>
                    <a:ext uri="{9D8B030D-6E8A-4147-A177-3AD203B41FA5}">
                      <a16:colId xmlns:a16="http://schemas.microsoft.com/office/drawing/2014/main" val="1377763597"/>
                    </a:ext>
                  </a:extLst>
                </a:gridCol>
                <a:gridCol w="1773172">
                  <a:extLst>
                    <a:ext uri="{9D8B030D-6E8A-4147-A177-3AD203B41FA5}">
                      <a16:colId xmlns:a16="http://schemas.microsoft.com/office/drawing/2014/main" val="1276450896"/>
                    </a:ext>
                  </a:extLst>
                </a:gridCol>
              </a:tblGrid>
              <a:tr h="52426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Snow depth (modeled)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Snow depth (observed)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Snow precipitation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Non-snow precipitation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024389"/>
                  </a:ext>
                </a:extLst>
              </a:tr>
              <a:tr h="52426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Book" panose="02000503020000020003" pitchFamily="2" charset="0"/>
                        </a:rPr>
                        <a:t>Dew-point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Air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venir Book" panose="02000503020000020003" pitchFamily="2" charset="0"/>
                        </a:rPr>
                        <a:t>Wind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Book" panose="02000503020000020003" pitchFamily="2" charset="0"/>
                        </a:rPr>
                        <a:t>Humidity</a:t>
                      </a:r>
                    </a:p>
                    <a:p>
                      <a:endParaRPr lang="en-US" sz="1600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063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716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32525</TotalTime>
  <Words>907</Words>
  <Application>Microsoft Macintosh PowerPoint</Application>
  <PresentationFormat>On-screen Show (16:9)</PresentationFormat>
  <Paragraphs>222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Avenir Book</vt:lpstr>
      <vt:lpstr>Avenir Light</vt:lpstr>
      <vt:lpstr>Calibri</vt:lpstr>
      <vt:lpstr>Cambria Math</vt:lpstr>
      <vt:lpstr>Tw Cen MT</vt:lpstr>
      <vt:lpstr>Office Theme</vt:lpstr>
      <vt:lpstr>PowerPoint Presentation</vt:lpstr>
      <vt:lpstr>Solar is the future</vt:lpstr>
      <vt:lpstr>Solar power is highly variable</vt:lpstr>
      <vt:lpstr>Solar performance modeling is an active research area</vt:lpstr>
      <vt:lpstr>Modeling effect of snow is important</vt:lpstr>
      <vt:lpstr>A simple model is not enough</vt:lpstr>
      <vt:lpstr>Factors affecting solar power under snow</vt:lpstr>
      <vt:lpstr>Rest of the talk</vt:lpstr>
      <vt:lpstr>Snow effect is complex</vt:lpstr>
      <vt:lpstr>Snow data on panel surface is more complex</vt:lpstr>
      <vt:lpstr>High tilt leads to more snow slide</vt:lpstr>
      <vt:lpstr>Shading prevents snow from melting</vt:lpstr>
      <vt:lpstr>Snow complexity suits deep learning</vt:lpstr>
      <vt:lpstr>Evaluation setup</vt:lpstr>
      <vt:lpstr>Evaluation: annual energy estimate</vt:lpstr>
      <vt:lpstr>Evaluation: power output estimate</vt:lpstr>
      <vt:lpstr>Evaluation: power output estimate in winter</vt:lpstr>
      <vt:lpstr>Conclusion</vt:lpstr>
      <vt:lpstr>Open to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Sauve</dc:creator>
  <cp:lastModifiedBy>Noman Bashir</cp:lastModifiedBy>
  <cp:revision>3569</cp:revision>
  <cp:lastPrinted>2017-11-29T17:03:44Z</cp:lastPrinted>
  <dcterms:created xsi:type="dcterms:W3CDTF">2014-02-14T19:28:23Z</dcterms:created>
  <dcterms:modified xsi:type="dcterms:W3CDTF">2021-09-14T17:58:53Z</dcterms:modified>
</cp:coreProperties>
</file>