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2"/>
  </p:notesMasterIdLst>
  <p:sldIdLst>
    <p:sldId id="256" r:id="rId2"/>
    <p:sldId id="287" r:id="rId3"/>
    <p:sldId id="289" r:id="rId4"/>
    <p:sldId id="259" r:id="rId5"/>
    <p:sldId id="260" r:id="rId6"/>
    <p:sldId id="261" r:id="rId7"/>
    <p:sldId id="265" r:id="rId8"/>
    <p:sldId id="263" r:id="rId9"/>
    <p:sldId id="264" r:id="rId10"/>
    <p:sldId id="266" r:id="rId11"/>
    <p:sldId id="268" r:id="rId12"/>
    <p:sldId id="288" r:id="rId13"/>
    <p:sldId id="270" r:id="rId14"/>
    <p:sldId id="271" r:id="rId15"/>
    <p:sldId id="282" r:id="rId16"/>
    <p:sldId id="283" r:id="rId17"/>
    <p:sldId id="277" r:id="rId18"/>
    <p:sldId id="280" r:id="rId19"/>
    <p:sldId id="276" r:id="rId20"/>
    <p:sldId id="278" r:id="rId21"/>
  </p:sldIdLst>
  <p:sldSz cx="12192000" cy="6858000"/>
  <p:notesSz cx="6858000" cy="9144000"/>
  <p:embeddedFontLst>
    <p:embeddedFont>
      <p:font typeface="Roboto" panose="020000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920">
          <p15:clr>
            <a:srgbClr val="A4A3A4"/>
          </p15:clr>
        </p15:guide>
        <p15:guide id="2" orient="horz" pos="2208">
          <p15:clr>
            <a:srgbClr val="A4A3A4"/>
          </p15:clr>
        </p15:guide>
        <p15:guide id="3" orient="horz" pos="888">
          <p15:clr>
            <a:srgbClr val="A4A3A4"/>
          </p15:clr>
        </p15:guide>
        <p15:guide id="4" orient="horz" pos="1080">
          <p15:clr>
            <a:srgbClr val="A4A3A4"/>
          </p15:clr>
        </p15:guide>
        <p15:guide id="5" orient="horz">
          <p15:clr>
            <a:srgbClr val="A4A3A4"/>
          </p15:clr>
        </p15:guide>
        <p15:guide id="6" pos="4128">
          <p15:clr>
            <a:srgbClr val="A4A3A4"/>
          </p15:clr>
        </p15:guide>
        <p15:guide id="7" pos="3552">
          <p15:clr>
            <a:srgbClr val="A4A3A4"/>
          </p15:clr>
        </p15:guide>
        <p15:guide id="8" orient="horz" pos="1608">
          <p15:clr>
            <a:srgbClr val="A4A3A4"/>
          </p15:clr>
        </p15:guide>
        <p15:guide id="9" orient="horz" pos="34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757"/>
    <p:restoredTop sz="68927"/>
  </p:normalViewPr>
  <p:slideViewPr>
    <p:cSldViewPr snapToGrid="0">
      <p:cViewPr varScale="1">
        <p:scale>
          <a:sx n="65" d="100"/>
          <a:sy n="65" d="100"/>
        </p:scale>
        <p:origin x="232" y="272"/>
      </p:cViewPr>
      <p:guideLst>
        <p:guide orient="horz" pos="1920"/>
        <p:guide orient="horz" pos="2208"/>
        <p:guide orient="horz" pos="888"/>
        <p:guide orient="horz" pos="1080"/>
        <p:guide orient="horz"/>
        <p:guide pos="4128"/>
        <p:guide pos="3552"/>
        <p:guide orient="horz" pos="1608"/>
        <p:guide orient="horz" pos="34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3a84856fd7_0_5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3a84856fd7_0_5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g23a84856fd7_0_5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f7cdd27633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f7cdd27633_0_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g1f7cdd27633_0_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c93cb4b232_1_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c93cb4b232_1_1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Let me make all them are shorter </a:t>
            </a:r>
            <a:endParaRPr/>
          </a:p>
        </p:txBody>
      </p:sp>
      <p:sp>
        <p:nvSpPr>
          <p:cNvPr id="222" name="Google Shape;222;g2c93cb4b232_1_1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285646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f7cdd27633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f7cdd27633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time limit for how long something can take. E.g. pizza delivery is latency sensitive because the pizza will be cold if it takes longer than 15 minutes to be delivered (and "15 minutes" is not "fast" or "immediate")</a:t>
            </a:r>
            <a:endParaRPr/>
          </a:p>
          <a:p>
            <a:pPr marL="0" lvl="0" indent="0" algn="l" rtl="0">
              <a:spcBef>
                <a:spcPts val="0"/>
              </a:spcBef>
              <a:spcAft>
                <a:spcPts val="0"/>
              </a:spcAft>
              <a:buNone/>
            </a:pPr>
            <a:endParaRPr/>
          </a:p>
          <a:p>
            <a:pPr marL="0" lvl="0" indent="0" algn="l" rtl="0">
              <a:spcBef>
                <a:spcPts val="0"/>
              </a:spcBef>
              <a:spcAft>
                <a:spcPts val="0"/>
              </a:spcAft>
              <a:buNone/>
            </a:pPr>
            <a:r>
              <a:rPr lang="en-US"/>
              <a:t>https://www.positivelyosceola.com/streaming-services-laying-out-some-good-deals-while-were-socially-distancing/</a:t>
            </a:r>
            <a:endParaRPr/>
          </a:p>
          <a:p>
            <a:pPr marL="0" lvl="0" indent="0" algn="l" rtl="0">
              <a:spcBef>
                <a:spcPts val="0"/>
              </a:spcBef>
              <a:spcAft>
                <a:spcPts val="0"/>
              </a:spcAft>
              <a:buNone/>
            </a:pPr>
            <a:endParaRPr/>
          </a:p>
          <a:p>
            <a:pPr marL="0" lvl="0" indent="0" algn="l" rtl="0">
              <a:spcBef>
                <a:spcPts val="0"/>
              </a:spcBef>
              <a:spcAft>
                <a:spcPts val="0"/>
              </a:spcAft>
              <a:buNone/>
            </a:pPr>
            <a:r>
              <a:rPr lang="en-US"/>
              <a:t>59% of the world's population uses social media. The average daily usage is 2 hours and 31 minutes</a:t>
            </a:r>
            <a:endParaRPr/>
          </a:p>
          <a:p>
            <a:pPr marL="0" lvl="0" indent="0" algn="l" rtl="0">
              <a:spcBef>
                <a:spcPts val="0"/>
              </a:spcBef>
              <a:spcAft>
                <a:spcPts val="0"/>
              </a:spcAft>
              <a:buNone/>
            </a:pPr>
            <a:r>
              <a:rPr lang="en-US"/>
              <a:t>There are 2.14 billion online shoppers in the world</a:t>
            </a:r>
            <a:endParaRPr/>
          </a:p>
          <a:p>
            <a:pPr marL="0" lvl="0" indent="0" algn="l" rtl="0">
              <a:spcBef>
                <a:spcPts val="0"/>
              </a:spcBef>
              <a:spcAft>
                <a:spcPts val="0"/>
              </a:spcAft>
              <a:buNone/>
            </a:pPr>
            <a:r>
              <a:rPr lang="en-US"/>
              <a:t>Approximately 3 billion people worldwide play video games</a:t>
            </a:r>
            <a:endParaRPr/>
          </a:p>
          <a:p>
            <a:pPr marL="0" lvl="0" indent="0" algn="l" rtl="0">
              <a:spcBef>
                <a:spcPts val="0"/>
              </a:spcBef>
              <a:spcAft>
                <a:spcPts val="0"/>
              </a:spcAft>
              <a:buNone/>
            </a:pPr>
            <a:r>
              <a:rPr lang="en-US"/>
              <a:t>The number of subscriptions to online video streaming services worldwide reached 1.1 billion in 2020, according to data by the Motion Picture Association.</a:t>
            </a:r>
            <a:endParaRPr/>
          </a:p>
          <a:p>
            <a:pPr marL="0" lvl="0" indent="0" algn="l" rtl="0">
              <a:spcBef>
                <a:spcPts val="0"/>
              </a:spcBef>
              <a:spcAft>
                <a:spcPts val="0"/>
              </a:spcAft>
              <a:buNone/>
            </a:pPr>
            <a:endParaRPr/>
          </a:p>
          <a:p>
            <a:pPr marL="0" lvl="0" indent="0" algn="l" rtl="0">
              <a:spcBef>
                <a:spcPts val="0"/>
              </a:spcBef>
              <a:spcAft>
                <a:spcPts val="0"/>
              </a:spcAft>
              <a:buNone/>
            </a:pPr>
            <a:r>
              <a:rPr lang="en-US"/>
              <a:t>Typically, they run on cloud or private datacenters.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2" name="Google Shape;232;g1f7cdd27633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c93cb4b232_1_1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c93cb4b232_1_1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2c93cb4b232_1_1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d0fa236843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d0fa236843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Average core allocation:</a:t>
            </a:r>
          </a:p>
          <a:p>
            <a:pPr marL="0" lvl="0" indent="0" algn="l" rtl="0">
              <a:spcBef>
                <a:spcPts val="0"/>
              </a:spcBef>
              <a:spcAft>
                <a:spcPts val="0"/>
              </a:spcAft>
              <a:buNone/>
            </a:pPr>
            <a:r>
              <a:rPr lang="en-US" dirty="0"/>
              <a:t>Power component: 48</a:t>
            </a:r>
            <a:endParaRPr dirty="0"/>
          </a:p>
          <a:p>
            <a:pPr marL="0" lvl="0" indent="0" algn="l" rtl="0">
              <a:spcBef>
                <a:spcPts val="0"/>
              </a:spcBef>
              <a:spcAft>
                <a:spcPts val="0"/>
              </a:spcAft>
              <a:buNone/>
            </a:pPr>
            <a:r>
              <a:rPr lang="en-US" dirty="0"/>
              <a:t>Elastic components: 34.5</a:t>
            </a:r>
            <a:endParaRPr dirty="0"/>
          </a:p>
          <a:p>
            <a:pPr marL="0" lvl="0" indent="0" algn="l" rtl="0">
              <a:spcBef>
                <a:spcPts val="0"/>
              </a:spcBef>
              <a:spcAft>
                <a:spcPts val="0"/>
              </a:spcAft>
              <a:buNone/>
            </a:pPr>
            <a:r>
              <a:rPr lang="en-US" dirty="0"/>
              <a:t>SLO-Power: 35.2</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Power optimality average:</a:t>
            </a:r>
            <a:endParaRPr dirty="0"/>
          </a:p>
          <a:p>
            <a:pPr marL="0" lvl="0" indent="0" algn="l" rtl="0">
              <a:spcBef>
                <a:spcPts val="0"/>
              </a:spcBef>
              <a:spcAft>
                <a:spcPts val="0"/>
              </a:spcAft>
              <a:buNone/>
            </a:pPr>
            <a:r>
              <a:rPr lang="en-US" dirty="0"/>
              <a:t>power-component: 0.93</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Elastic component: 0.7</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SLO-Power: 0.87</a:t>
            </a:r>
          </a:p>
          <a:p>
            <a:pPr marL="0" lvl="0" indent="0" algn="l" rtl="0">
              <a:spcBef>
                <a:spcPts val="0"/>
              </a:spcBef>
              <a:spcAft>
                <a:spcPts val="0"/>
              </a:spcAft>
              <a:buNone/>
            </a:pPr>
            <a:endParaRPr dirty="0"/>
          </a:p>
        </p:txBody>
      </p:sp>
      <p:sp>
        <p:nvSpPr>
          <p:cNvPr id="250" name="Google Shape;250;g2d0fa236843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474540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c93cb4b232_1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2c93cb4b232_1_1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g2c93cb4b232_1_1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2111738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f3d9a3188b_0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f3d9a3188b_0_1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Put Github link</a:t>
            </a:r>
            <a:endParaRPr/>
          </a:p>
        </p:txBody>
      </p:sp>
      <p:sp>
        <p:nvSpPr>
          <p:cNvPr id="352" name="Google Shape;352;gf3d9a3188b_0_1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2840727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c93cb4b232_1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c93cb4b232_1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g2c93cb4b232_1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f7cdd27633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f7cdd27633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time limit for how long something can take. E.g. pizza delivery is latency sensitive because the pizza will be cold if it takes longer than 15 minutes to be delivered (and "15 minutes" is not "fast" or "immediate")</a:t>
            </a:r>
            <a:endParaRPr/>
          </a:p>
          <a:p>
            <a:pPr marL="0" lvl="0" indent="0" algn="l" rtl="0">
              <a:spcBef>
                <a:spcPts val="0"/>
              </a:spcBef>
              <a:spcAft>
                <a:spcPts val="0"/>
              </a:spcAft>
              <a:buNone/>
            </a:pPr>
            <a:endParaRPr/>
          </a:p>
          <a:p>
            <a:pPr marL="0" lvl="0" indent="0" algn="l" rtl="0">
              <a:spcBef>
                <a:spcPts val="0"/>
              </a:spcBef>
              <a:spcAft>
                <a:spcPts val="0"/>
              </a:spcAft>
              <a:buNone/>
            </a:pPr>
            <a:r>
              <a:rPr lang="en-US"/>
              <a:t>https://www.positivelyosceola.com/streaming-services-laying-out-some-good-deals-while-were-socially-distancing/</a:t>
            </a:r>
            <a:endParaRPr/>
          </a:p>
          <a:p>
            <a:pPr marL="0" lvl="0" indent="0" algn="l" rtl="0">
              <a:spcBef>
                <a:spcPts val="0"/>
              </a:spcBef>
              <a:spcAft>
                <a:spcPts val="0"/>
              </a:spcAft>
              <a:buNone/>
            </a:pPr>
            <a:endParaRPr/>
          </a:p>
          <a:p>
            <a:pPr marL="0" lvl="0" indent="0" algn="l" rtl="0">
              <a:spcBef>
                <a:spcPts val="0"/>
              </a:spcBef>
              <a:spcAft>
                <a:spcPts val="0"/>
              </a:spcAft>
              <a:buNone/>
            </a:pPr>
            <a:r>
              <a:rPr lang="en-US"/>
              <a:t>59% of the world's population uses social media. The average daily usage is 2 hours and 31 minutes</a:t>
            </a:r>
            <a:endParaRPr/>
          </a:p>
          <a:p>
            <a:pPr marL="0" lvl="0" indent="0" algn="l" rtl="0">
              <a:spcBef>
                <a:spcPts val="0"/>
              </a:spcBef>
              <a:spcAft>
                <a:spcPts val="0"/>
              </a:spcAft>
              <a:buNone/>
            </a:pPr>
            <a:r>
              <a:rPr lang="en-US"/>
              <a:t>There are 2.14 billion online shoppers in the world</a:t>
            </a:r>
            <a:endParaRPr/>
          </a:p>
          <a:p>
            <a:pPr marL="0" lvl="0" indent="0" algn="l" rtl="0">
              <a:spcBef>
                <a:spcPts val="0"/>
              </a:spcBef>
              <a:spcAft>
                <a:spcPts val="0"/>
              </a:spcAft>
              <a:buNone/>
            </a:pPr>
            <a:r>
              <a:rPr lang="en-US"/>
              <a:t>Approximately 3 billion people worldwide play video games</a:t>
            </a:r>
            <a:endParaRPr/>
          </a:p>
          <a:p>
            <a:pPr marL="0" lvl="0" indent="0" algn="l" rtl="0">
              <a:spcBef>
                <a:spcPts val="0"/>
              </a:spcBef>
              <a:spcAft>
                <a:spcPts val="0"/>
              </a:spcAft>
              <a:buNone/>
            </a:pPr>
            <a:r>
              <a:rPr lang="en-US"/>
              <a:t>The number of subscriptions to online video streaming services worldwide reached 1.1 billion in 2020, according to data by the Motion Picture Association.</a:t>
            </a:r>
            <a:endParaRPr/>
          </a:p>
          <a:p>
            <a:pPr marL="0" lvl="0" indent="0" algn="l" rtl="0">
              <a:spcBef>
                <a:spcPts val="0"/>
              </a:spcBef>
              <a:spcAft>
                <a:spcPts val="0"/>
              </a:spcAft>
              <a:buNone/>
            </a:pPr>
            <a:endParaRPr/>
          </a:p>
          <a:p>
            <a:pPr marL="0" lvl="0" indent="0" algn="l" rtl="0">
              <a:spcBef>
                <a:spcPts val="0"/>
              </a:spcBef>
              <a:spcAft>
                <a:spcPts val="0"/>
              </a:spcAft>
              <a:buNone/>
            </a:pPr>
            <a:r>
              <a:rPr lang="en-US"/>
              <a:t>Typically, they run on cloud or private datacenters.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76" name="Google Shape;76;g1f7cdd27633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25421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1f17ad3a50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21f17ad3a50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g21f17ad3a50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c93cb4b232_1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c93cb4b232_1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Mention effect on growth on power grids. That is, power grids have difficulty in providing necessary power to datacenters. </a:t>
            </a:r>
            <a:br>
              <a:rPr lang="en-US" dirty="0"/>
            </a:br>
            <a:br>
              <a:rPr lang="en-US" dirty="0"/>
            </a:br>
            <a:r>
              <a:rPr lang="en-US" b="0" i="0" dirty="0">
                <a:solidFill>
                  <a:srgbClr val="000000"/>
                </a:solidFill>
                <a:effectLst/>
                <a:highlight>
                  <a:srgbClr val="FFFFFF"/>
                </a:highlight>
                <a:latin typeface="Newsreader"/>
              </a:rPr>
              <a:t>Northern Virginia host the largest concentration of data centers in the world. </a:t>
            </a:r>
          </a:p>
          <a:p>
            <a:pPr marL="0" lvl="0" indent="0" algn="l" rtl="0">
              <a:spcBef>
                <a:spcPts val="0"/>
              </a:spcBef>
              <a:spcAft>
                <a:spcPts val="0"/>
              </a:spcAft>
              <a:buNone/>
            </a:pPr>
            <a:endParaRPr lang="en-US" b="0" i="0" dirty="0">
              <a:solidFill>
                <a:srgbClr val="000000"/>
              </a:solidFill>
              <a:effectLst/>
              <a:highlight>
                <a:srgbClr val="FFFFFF"/>
              </a:highlight>
              <a:latin typeface="Newsreader"/>
            </a:endParaRPr>
          </a:p>
          <a:p>
            <a:pPr marL="0" lvl="0" indent="0" algn="l" rtl="0">
              <a:spcBef>
                <a:spcPts val="0"/>
              </a:spcBef>
              <a:spcAft>
                <a:spcPts val="0"/>
              </a:spcAft>
              <a:buNone/>
            </a:pPr>
            <a:r>
              <a:rPr lang="en-US" b="0" i="0" dirty="0">
                <a:solidFill>
                  <a:srgbClr val="000000"/>
                </a:solidFill>
                <a:effectLst/>
                <a:highlight>
                  <a:srgbClr val="FFFFFF"/>
                </a:highlight>
                <a:latin typeface="Newsreader"/>
              </a:rPr>
              <a:t>The industry uses over 12% of Dominion Energy Virginia’s total electricity supply, more than any other business category.</a:t>
            </a:r>
          </a:p>
          <a:p>
            <a:pPr marL="0" lvl="0" indent="0" algn="l" rtl="0">
              <a:spcBef>
                <a:spcPts val="0"/>
              </a:spcBef>
              <a:spcAft>
                <a:spcPts val="0"/>
              </a:spcAft>
              <a:buNone/>
            </a:pPr>
            <a:endParaRPr lang="en-US" b="0" i="0" dirty="0">
              <a:solidFill>
                <a:srgbClr val="000000"/>
              </a:solidFill>
              <a:effectLst/>
              <a:highlight>
                <a:srgbClr val="FFFFFF"/>
              </a:highlight>
              <a:latin typeface="Newsreader"/>
            </a:endParaRPr>
          </a:p>
          <a:p>
            <a:pPr marL="0" lvl="0" indent="0" algn="l" rtl="0">
              <a:spcBef>
                <a:spcPts val="0"/>
              </a:spcBef>
              <a:spcAft>
                <a:spcPts val="0"/>
              </a:spcAft>
              <a:buNone/>
            </a:pPr>
            <a:r>
              <a:rPr lang="en-US" b="0" i="0" dirty="0">
                <a:solidFill>
                  <a:srgbClr val="000000"/>
                </a:solidFill>
                <a:effectLst/>
                <a:highlight>
                  <a:srgbClr val="FFFFFF"/>
                </a:highlight>
                <a:latin typeface="Newsreader"/>
              </a:rPr>
              <a:t>As of 2021 it is equivalent to about 1.6 million homes.</a:t>
            </a:r>
          </a:p>
          <a:p>
            <a:pPr marL="0" lvl="0" indent="0" algn="l" rtl="0">
              <a:spcBef>
                <a:spcPts val="0"/>
              </a:spcBef>
              <a:spcAft>
                <a:spcPts val="0"/>
              </a:spcAft>
              <a:buNone/>
            </a:pPr>
            <a:endParaRPr lang="en-US" b="0" i="0" dirty="0">
              <a:solidFill>
                <a:srgbClr val="000000"/>
              </a:solidFill>
              <a:effectLst/>
              <a:highlight>
                <a:srgbClr val="FFFFFF"/>
              </a:highlight>
              <a:latin typeface="Newsreader"/>
            </a:endParaRPr>
          </a:p>
          <a:p>
            <a:pPr algn="l"/>
            <a:r>
              <a:rPr lang="en-US" b="0" i="0" dirty="0">
                <a:solidFill>
                  <a:srgbClr val="000000"/>
                </a:solidFill>
                <a:effectLst/>
                <a:highlight>
                  <a:srgbClr val="FFFFFF"/>
                </a:highlight>
                <a:latin typeface="Gentium Basic"/>
              </a:rPr>
              <a:t>Projections indicate that the local power grid will be unable to keep up with energy demands. Although cleaner technologies are available, the vast majority of these generators burn diesel fuel, releasing pollutants that pose risks to human and environmental health.</a:t>
            </a:r>
          </a:p>
          <a:p>
            <a:pPr algn="l"/>
            <a:endParaRPr lang="en-US" b="0" i="0" dirty="0">
              <a:solidFill>
                <a:srgbClr val="000000"/>
              </a:solidFill>
              <a:effectLst/>
              <a:highlight>
                <a:srgbClr val="FFFFFF"/>
              </a:highlight>
              <a:latin typeface="Gentium Basic"/>
            </a:endParaRPr>
          </a:p>
          <a:p>
            <a:pPr algn="l"/>
            <a:r>
              <a:rPr lang="en-US" b="0" i="0" dirty="0">
                <a:solidFill>
                  <a:srgbClr val="000000"/>
                </a:solidFill>
                <a:effectLst/>
                <a:highlight>
                  <a:srgbClr val="FFFFFF"/>
                </a:highlight>
                <a:latin typeface="Gentium Basic"/>
              </a:rPr>
              <a:t>The energy shortfall has been anticipated since last year, when Dominion Energy first said it had not upgraded electric transmission infrastructure fast enough to keep up with the rapid growth of data centers.</a:t>
            </a:r>
          </a:p>
          <a:p>
            <a:pPr algn="l"/>
            <a:endParaRPr lang="en-US" b="0" i="0" dirty="0">
              <a:solidFill>
                <a:srgbClr val="000000"/>
              </a:solidFill>
              <a:effectLst/>
              <a:highlight>
                <a:srgbClr val="FFFFFF"/>
              </a:highlight>
              <a:latin typeface="Gentium Basic"/>
            </a:endParaRPr>
          </a:p>
          <a:p>
            <a:pPr algn="l"/>
            <a:r>
              <a:rPr lang="en-US" b="0" i="0" dirty="0">
                <a:solidFill>
                  <a:srgbClr val="000000"/>
                </a:solidFill>
                <a:effectLst/>
                <a:highlight>
                  <a:srgbClr val="FFFFFF"/>
                </a:highlight>
                <a:latin typeface="Gentium Basic"/>
              </a:rPr>
              <a:t>https://</a:t>
            </a:r>
            <a:r>
              <a:rPr lang="en-US" b="0" i="0" dirty="0" err="1">
                <a:solidFill>
                  <a:srgbClr val="000000"/>
                </a:solidFill>
                <a:effectLst/>
                <a:highlight>
                  <a:srgbClr val="FFFFFF"/>
                </a:highlight>
                <a:latin typeface="Gentium Basic"/>
              </a:rPr>
              <a:t>arxiv.org</a:t>
            </a:r>
            <a:r>
              <a:rPr lang="en-US" b="0" i="0" dirty="0">
                <a:solidFill>
                  <a:srgbClr val="000000"/>
                </a:solidFill>
                <a:effectLst/>
                <a:highlight>
                  <a:srgbClr val="FFFFFF"/>
                </a:highlight>
                <a:latin typeface="Gentium Basic"/>
              </a:rPr>
              <a:t>/pdf/2311.11645 </a:t>
            </a:r>
            <a:r>
              <a:rPr lang="en-US" b="0" i="0" dirty="0">
                <a:solidFill>
                  <a:srgbClr val="000000"/>
                </a:solidFill>
                <a:effectLst/>
                <a:highlight>
                  <a:srgbClr val="FFFFFF"/>
                </a:highlight>
                <a:latin typeface="Gentium Basic"/>
                <a:sym typeface="Wingdings" pitchFamily="2" charset="2"/>
              </a:rPr>
              <a:t> </a:t>
            </a:r>
            <a:r>
              <a:rPr lang="en-US" dirty="0"/>
              <a:t>Exploding AI Power Use: an Opportunity to Rethink Grid Planning and Management</a:t>
            </a:r>
            <a:endParaRPr lang="en-US" b="0" i="0" dirty="0">
              <a:solidFill>
                <a:srgbClr val="000000"/>
              </a:solidFill>
              <a:effectLst/>
              <a:highlight>
                <a:srgbClr val="FFFFFF"/>
              </a:highlight>
              <a:latin typeface="Gentium Basic"/>
            </a:endParaRPr>
          </a:p>
          <a:p>
            <a:endParaRPr dirty="0"/>
          </a:p>
        </p:txBody>
      </p:sp>
      <p:sp>
        <p:nvSpPr>
          <p:cNvPr id="92" name="Google Shape;92;g2c93cb4b232_1_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extLst>
      <p:ext uri="{BB962C8B-B14F-4D97-AF65-F5344CB8AC3E}">
        <p14:creationId xmlns:p14="http://schemas.microsoft.com/office/powerpoint/2010/main" val="3280323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1f17ad3a50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1f17ad3a50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Web services see dynamic workloads. Even though most of times the workload dynamic is low, there are time we see peak workloads. </a:t>
            </a:r>
            <a:endParaRPr/>
          </a:p>
          <a:p>
            <a:pPr marL="0" lvl="0" indent="0" algn="l" rtl="0">
              <a:spcBef>
                <a:spcPts val="0"/>
              </a:spcBef>
              <a:spcAft>
                <a:spcPts val="0"/>
              </a:spcAft>
              <a:buNone/>
            </a:pPr>
            <a:r>
              <a:rPr lang="en-US"/>
              <a:t>They are provisioned for peak workloads </a:t>
            </a:r>
            <a:br>
              <a:rPr lang="en-US"/>
            </a:br>
            <a:endParaRPr/>
          </a:p>
          <a:p>
            <a:pPr marL="0" lvl="0" indent="0" algn="l" rtl="0">
              <a:spcBef>
                <a:spcPts val="0"/>
              </a:spcBef>
              <a:spcAft>
                <a:spcPts val="0"/>
              </a:spcAft>
              <a:buNone/>
            </a:pPr>
            <a:endParaRPr/>
          </a:p>
          <a:p>
            <a:pPr marL="0" lvl="0" indent="0" algn="l" rtl="0">
              <a:spcBef>
                <a:spcPts val="0"/>
              </a:spcBef>
              <a:spcAft>
                <a:spcPts val="0"/>
              </a:spcAft>
              <a:buNone/>
            </a:pPr>
            <a:r>
              <a:rPr lang="en-US"/>
              <a:t>47% of users won’t wait longer than two seconds for a website to load A website’s loading speed has a significant impact on user experience and satisfaction. According to recent data, nearly half of users won’t wait longer than two seconds for a website to load.[10] This puts pressure on website owners to ensure their pages load quickly, or risk losing potential visitors. With the increasing usage of mobile devices, fast load speeds are becoming increasingly important as well. 15. 40% of users will leave a site if take more than three seconds to load</a:t>
            </a:r>
            <a:endParaRPr/>
          </a:p>
          <a:p>
            <a:pPr marL="0" lvl="0" indent="0" algn="l" rtl="0">
              <a:spcBef>
                <a:spcPts val="0"/>
              </a:spcBef>
              <a:spcAft>
                <a:spcPts val="0"/>
              </a:spcAft>
              <a:buNone/>
            </a:pPr>
            <a:endParaRPr/>
          </a:p>
          <a:p>
            <a:pPr marL="0" lvl="0" indent="0" algn="l" rtl="0">
              <a:spcBef>
                <a:spcPts val="0"/>
              </a:spcBef>
              <a:spcAft>
                <a:spcPts val="0"/>
              </a:spcAft>
              <a:buNone/>
            </a:pPr>
            <a:r>
              <a:rPr lang="en-US"/>
              <a:t>https://aws.amazon.com/blogs/database/running-spiky-workloads-and-optimizing-costs-by-more-than-90-using-amazon-dynamodb-on-demand-capacity-mode/</a:t>
            </a:r>
            <a:endParaRPr/>
          </a:p>
        </p:txBody>
      </p:sp>
      <p:sp>
        <p:nvSpPr>
          <p:cNvPr id="105" name="Google Shape;105;g21f17ad3a50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c93cb4b232_1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c93cb4b232_1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g2c93cb4b232_1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c93cb4b232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c93cb4b232_1_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g2c93cb4b232_1_9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3a9534066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3a9534066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7" name="Google Shape;177;g23a9534066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f7cdd27633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f7cdd27633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g1f7cdd27633_0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3a84856fd7_0_4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3a84856fd7_0_4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time limit for how long something can take. E.g. pizza delivery is latency sensitive because the pizza will be cold if it takes longer than 15 minutes to be delivered (and "15 minutes" is not "fast" or "immediate")</a:t>
            </a:r>
            <a:endParaRPr/>
          </a:p>
          <a:p>
            <a:pPr marL="0" lvl="0" indent="0" algn="l" rtl="0">
              <a:spcBef>
                <a:spcPts val="0"/>
              </a:spcBef>
              <a:spcAft>
                <a:spcPts val="0"/>
              </a:spcAft>
              <a:buNone/>
            </a:pPr>
            <a:endParaRPr/>
          </a:p>
          <a:p>
            <a:pPr marL="0" lvl="0" indent="0" algn="l" rtl="0">
              <a:spcBef>
                <a:spcPts val="0"/>
              </a:spcBef>
              <a:spcAft>
                <a:spcPts val="0"/>
              </a:spcAft>
              <a:buNone/>
            </a:pPr>
            <a:r>
              <a:rPr lang="en-US"/>
              <a:t>https://www.positivelyosceola.com/streaming-services-laying-out-some-good-deals-while-were-socially-distancing/</a:t>
            </a:r>
            <a:endParaRPr/>
          </a:p>
          <a:p>
            <a:pPr marL="0" lvl="0" indent="0" algn="l" rtl="0">
              <a:spcBef>
                <a:spcPts val="0"/>
              </a:spcBef>
              <a:spcAft>
                <a:spcPts val="0"/>
              </a:spcAft>
              <a:buNone/>
            </a:pPr>
            <a:endParaRPr/>
          </a:p>
          <a:p>
            <a:pPr marL="0" lvl="0" indent="0" algn="l" rtl="0">
              <a:spcBef>
                <a:spcPts val="0"/>
              </a:spcBef>
              <a:spcAft>
                <a:spcPts val="0"/>
              </a:spcAft>
              <a:buNone/>
            </a:pPr>
            <a:r>
              <a:rPr lang="en-US"/>
              <a:t>59% of the world's population uses social media. The average daily usage is 2 hours and 31 minutes</a:t>
            </a:r>
            <a:endParaRPr/>
          </a:p>
          <a:p>
            <a:pPr marL="0" lvl="0" indent="0" algn="l" rtl="0">
              <a:spcBef>
                <a:spcPts val="0"/>
              </a:spcBef>
              <a:spcAft>
                <a:spcPts val="0"/>
              </a:spcAft>
              <a:buNone/>
            </a:pPr>
            <a:r>
              <a:rPr lang="en-US"/>
              <a:t>There are 2.14 billion online shoppers in the world</a:t>
            </a:r>
            <a:endParaRPr/>
          </a:p>
          <a:p>
            <a:pPr marL="0" lvl="0" indent="0" algn="l" rtl="0">
              <a:spcBef>
                <a:spcPts val="0"/>
              </a:spcBef>
              <a:spcAft>
                <a:spcPts val="0"/>
              </a:spcAft>
              <a:buNone/>
            </a:pPr>
            <a:r>
              <a:rPr lang="en-US"/>
              <a:t>Approximately 3 billion people worldwide play video games</a:t>
            </a:r>
            <a:endParaRPr/>
          </a:p>
          <a:p>
            <a:pPr marL="0" lvl="0" indent="0" algn="l" rtl="0">
              <a:spcBef>
                <a:spcPts val="0"/>
              </a:spcBef>
              <a:spcAft>
                <a:spcPts val="0"/>
              </a:spcAft>
              <a:buNone/>
            </a:pPr>
            <a:r>
              <a:rPr lang="en-US"/>
              <a:t>The number of subscriptions to online video streaming services worldwide reached 1.1 billion in 2020, according to data by the Motion Picture Association.</a:t>
            </a:r>
            <a:endParaRPr/>
          </a:p>
          <a:p>
            <a:pPr marL="0" lvl="0" indent="0" algn="l" rtl="0">
              <a:spcBef>
                <a:spcPts val="0"/>
              </a:spcBef>
              <a:spcAft>
                <a:spcPts val="0"/>
              </a:spcAft>
              <a:buNone/>
            </a:pPr>
            <a:endParaRPr/>
          </a:p>
          <a:p>
            <a:pPr marL="0" lvl="0" indent="0" algn="l" rtl="0">
              <a:spcBef>
                <a:spcPts val="0"/>
              </a:spcBef>
              <a:spcAft>
                <a:spcPts val="0"/>
              </a:spcAft>
              <a:buNone/>
            </a:pPr>
            <a:r>
              <a:rPr lang="en-US"/>
              <a:t>Typically, they run on cloud or private datacenters.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69" name="Google Shape;169;g23a84856fd7_0_4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5" name="Google Shape;15;p2"/>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p1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51" name="Google Shape;51;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4"/>
        <p:cNvGrpSpPr/>
        <p:nvPr/>
      </p:nvGrpSpPr>
      <p:grpSpPr>
        <a:xfrm>
          <a:off x="0" y="0"/>
          <a:ext cx="0" cy="0"/>
          <a:chOff x="0" y="0"/>
          <a:chExt cx="0" cy="0"/>
        </a:xfrm>
      </p:grpSpPr>
      <p:sp>
        <p:nvSpPr>
          <p:cNvPr id="55" name="Google Shape;55;p13"/>
          <p:cNvSpPr txBox="1">
            <a:spLocks noGrp="1"/>
          </p:cNvSpPr>
          <p:nvPr>
            <p:ph type="body" idx="1"/>
          </p:nvPr>
        </p:nvSpPr>
        <p:spPr>
          <a:xfrm>
            <a:off x="609600" y="1600200"/>
            <a:ext cx="10972800" cy="2709000"/>
          </a:xfrm>
          <a:prstGeom prst="rect">
            <a:avLst/>
          </a:prstGeom>
          <a:noFill/>
          <a:ln>
            <a:noFill/>
          </a:ln>
        </p:spPr>
        <p:txBody>
          <a:bodyPr spcFirstLastPara="1" wrap="square" lIns="365750" tIns="0" rIns="365750" bIns="45700" anchor="t" anchorCtr="0">
            <a:normAutofit/>
          </a:bodyPr>
          <a:lstStyle>
            <a:lvl1pPr marL="457200" lvl="0" indent="-342900" algn="l" rtl="0">
              <a:lnSpc>
                <a:spcPct val="100000"/>
              </a:lnSpc>
              <a:spcBef>
                <a:spcPts val="600"/>
              </a:spcBef>
              <a:spcAft>
                <a:spcPts val="0"/>
              </a:spcAft>
              <a:buClr>
                <a:schemeClr val="dk1"/>
              </a:buClr>
              <a:buSzPts val="1800"/>
              <a:buChar char="●"/>
              <a:defRPr/>
            </a:lvl1pPr>
            <a:lvl2pPr marL="914400" lvl="1" indent="-342900" algn="l" rtl="0">
              <a:lnSpc>
                <a:spcPct val="100000"/>
              </a:lnSpc>
              <a:spcBef>
                <a:spcPts val="1600"/>
              </a:spcBef>
              <a:spcAft>
                <a:spcPts val="0"/>
              </a:spcAft>
              <a:buClr>
                <a:schemeClr val="dk1"/>
              </a:buClr>
              <a:buSzPts val="1800"/>
              <a:buChar char="○"/>
              <a:defRPr/>
            </a:lvl2pPr>
            <a:lvl3pPr marL="1371600" lvl="2" indent="-342900" algn="l" rtl="0">
              <a:lnSpc>
                <a:spcPct val="100000"/>
              </a:lnSpc>
              <a:spcBef>
                <a:spcPts val="1600"/>
              </a:spcBef>
              <a:spcAft>
                <a:spcPts val="0"/>
              </a:spcAft>
              <a:buClr>
                <a:schemeClr val="dk1"/>
              </a:buClr>
              <a:buSzPts val="1800"/>
              <a:buChar char="■"/>
              <a:defRPr/>
            </a:lvl3pPr>
            <a:lvl4pPr marL="1828800" lvl="3" indent="-342900" algn="l" rtl="0">
              <a:lnSpc>
                <a:spcPct val="100000"/>
              </a:lnSpc>
              <a:spcBef>
                <a:spcPts val="1600"/>
              </a:spcBef>
              <a:spcAft>
                <a:spcPts val="0"/>
              </a:spcAft>
              <a:buClr>
                <a:schemeClr val="dk1"/>
              </a:buClr>
              <a:buSzPts val="1800"/>
              <a:buChar char="●"/>
              <a:defRPr/>
            </a:lvl4pPr>
            <a:lvl5pPr marL="2286000" lvl="4" indent="-342900" algn="l" rtl="0">
              <a:lnSpc>
                <a:spcPct val="10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56" name="Google Shape;56;p13"/>
          <p:cNvSpPr txBox="1">
            <a:spLocks noGrp="1"/>
          </p:cNvSpPr>
          <p:nvPr>
            <p:ph type="ftr" idx="11"/>
          </p:nvPr>
        </p:nvSpPr>
        <p:spPr>
          <a:xfrm>
            <a:off x="1946790" y="6337361"/>
            <a:ext cx="10009800" cy="346500"/>
          </a:xfrm>
          <a:prstGeom prst="rect">
            <a:avLst/>
          </a:prstGeom>
          <a:noFill/>
          <a:ln>
            <a:noFill/>
          </a:ln>
        </p:spPr>
        <p:txBody>
          <a:bodyPr spcFirstLastPara="1" wrap="square" lIns="91425" tIns="45700" rIns="91425" bIns="45700" anchor="b" anchorCtr="0">
            <a:noAutofit/>
          </a:bodyPr>
          <a:lstStyle>
            <a:lvl1pPr lvl="0" algn="r" rtl="0">
              <a:spcBef>
                <a:spcPts val="0"/>
              </a:spcBef>
              <a:spcAft>
                <a:spcPts val="0"/>
              </a:spcAft>
              <a:buSzPts val="1400"/>
              <a:buNone/>
              <a:defRPr sz="1200">
                <a:solidFill>
                  <a:srgbClr val="C7C8CB"/>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 name="Google Shape;57;p13"/>
          <p:cNvSpPr txBox="1">
            <a:spLocks noGrp="1"/>
          </p:cNvSpPr>
          <p:nvPr>
            <p:ph type="title"/>
          </p:nvPr>
        </p:nvSpPr>
        <p:spPr>
          <a:xfrm>
            <a:off x="609600" y="627746"/>
            <a:ext cx="10972800" cy="684900"/>
          </a:xfrm>
          <a:prstGeom prst="rect">
            <a:avLst/>
          </a:prstGeom>
          <a:noFill/>
          <a:ln>
            <a:noFill/>
          </a:ln>
        </p:spPr>
        <p:txBody>
          <a:bodyPr spcFirstLastPara="1" wrap="square" lIns="365750" tIns="45700" rIns="365750" bIns="45700" anchor="t" anchorCtr="0">
            <a:normAutofit/>
          </a:bodyPr>
          <a:lstStyle>
            <a:lvl1pPr lvl="0" algn="l" rtl="0">
              <a:lnSpc>
                <a:spcPct val="90000"/>
              </a:lnSpc>
              <a:spcBef>
                <a:spcPts val="0"/>
              </a:spcBef>
              <a:spcAft>
                <a:spcPts val="0"/>
              </a:spcAft>
              <a:buClr>
                <a:srgbClr val="862633"/>
              </a:buClr>
              <a:buSzPts val="3400"/>
              <a:buFont typeface="Arial"/>
              <a:buNone/>
              <a:defRPr>
                <a:solidFill>
                  <a:srgbClr val="862633"/>
                </a:solidFill>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58" name="Google Shape;58;p13"/>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7524">
          <p15:clr>
            <a:srgbClr val="E46962"/>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ack page- closing">
  <p:cSld name="Back page- closing">
    <p:spTree>
      <p:nvGrpSpPr>
        <p:cNvPr id="1" name="Shape 59"/>
        <p:cNvGrpSpPr/>
        <p:nvPr/>
      </p:nvGrpSpPr>
      <p:grpSpPr>
        <a:xfrm>
          <a:off x="0" y="0"/>
          <a:ext cx="0" cy="0"/>
          <a:chOff x="0" y="0"/>
          <a:chExt cx="0" cy="0"/>
        </a:xfrm>
      </p:grpSpPr>
      <p:pic>
        <p:nvPicPr>
          <p:cNvPr id="60" name="Google Shape;60;p1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1" name="Google Shape;61;p14"/>
          <p:cNvSpPr/>
          <p:nvPr/>
        </p:nvSpPr>
        <p:spPr>
          <a:xfrm>
            <a:off x="0" y="0"/>
            <a:ext cx="12192000" cy="6858000"/>
          </a:xfrm>
          <a:prstGeom prst="rect">
            <a:avLst/>
          </a:prstGeom>
          <a:gradFill>
            <a:gsLst>
              <a:gs pos="0">
                <a:srgbClr val="585A5D">
                  <a:alpha val="0"/>
                </a:srgbClr>
              </a:gs>
              <a:gs pos="39000">
                <a:srgbClr val="585A5D">
                  <a:alpha val="0"/>
                </a:srgbClr>
              </a:gs>
              <a:gs pos="100000">
                <a:schemeClr val="dk1"/>
              </a:gs>
            </a:gsLst>
            <a:path path="circle">
              <a:fillToRect l="50000" t="50000" r="50000" b="50000"/>
            </a:path>
            <a:tileRect/>
          </a:gradFill>
          <a:ln>
            <a:noFill/>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000000"/>
              </a:buClr>
              <a:buSzPts val="3400"/>
              <a:buFont typeface="Arial"/>
              <a:buNone/>
            </a:pPr>
            <a:endParaRPr sz="3400" b="1" i="0" u="none" strike="noStrike" cap="none">
              <a:solidFill>
                <a:schemeClr val="lt1"/>
              </a:solidFill>
              <a:latin typeface="Arial"/>
              <a:ea typeface="Arial"/>
              <a:cs typeface="Arial"/>
              <a:sym typeface="Arial"/>
            </a:endParaRPr>
          </a:p>
        </p:txBody>
      </p:sp>
      <p:sp>
        <p:nvSpPr>
          <p:cNvPr id="62" name="Google Shape;62;p14"/>
          <p:cNvSpPr txBox="1">
            <a:spLocks noGrp="1"/>
          </p:cNvSpPr>
          <p:nvPr>
            <p:ph type="title"/>
          </p:nvPr>
        </p:nvSpPr>
        <p:spPr>
          <a:xfrm>
            <a:off x="609600" y="2247900"/>
            <a:ext cx="10972800" cy="684900"/>
          </a:xfrm>
          <a:prstGeom prst="rect">
            <a:avLst/>
          </a:prstGeom>
          <a:noFill/>
          <a:ln>
            <a:noFill/>
          </a:ln>
        </p:spPr>
        <p:txBody>
          <a:bodyPr spcFirstLastPara="1" wrap="square" lIns="365750" tIns="45700" rIns="365750" bIns="45700" anchor="ctr" anchorCtr="0">
            <a:normAutofit/>
          </a:bodyPr>
          <a:lstStyle>
            <a:lvl1pPr lvl="0" algn="l" rtl="0">
              <a:lnSpc>
                <a:spcPct val="90000"/>
              </a:lnSpc>
              <a:spcBef>
                <a:spcPts val="0"/>
              </a:spcBef>
              <a:spcAft>
                <a:spcPts val="0"/>
              </a:spcAft>
              <a:buClr>
                <a:srgbClr val="861C33"/>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pic>
        <p:nvPicPr>
          <p:cNvPr id="63" name="Google Shape;63;p14"/>
          <p:cNvPicPr preferRelativeResize="0"/>
          <p:nvPr/>
        </p:nvPicPr>
        <p:blipFill rotWithShape="1">
          <a:blip r:embed="rId3">
            <a:alphaModFix/>
          </a:blip>
          <a:srcRect/>
          <a:stretch/>
        </p:blipFill>
        <p:spPr>
          <a:xfrm>
            <a:off x="5061069" y="5140790"/>
            <a:ext cx="2009583" cy="802811"/>
          </a:xfrm>
          <a:prstGeom prst="rect">
            <a:avLst/>
          </a:prstGeom>
          <a:noFill/>
          <a:ln>
            <a:noFill/>
          </a:ln>
          <a:effectLst>
            <a:outerShdw blurRad="50800" dist="50800" dir="5400000" algn="ctr" rotWithShape="0">
              <a:srgbClr val="000000">
                <a:alpha val="68630"/>
              </a:srgbClr>
            </a:outerShdw>
          </a:effectLst>
        </p:spPr>
      </p:pic>
      <p:sp>
        <p:nvSpPr>
          <p:cNvPr id="64" name="Google Shape;64;p14"/>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p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3" name="Google Shape;23;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6" name="Google Shape;26;p5"/>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Google Shape;27;p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1" name="Google Shape;31;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4" name="Google Shape;34;p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5" name="Google Shape;35;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8" name="Google Shape;38;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2" name="Google Shape;42;p9"/>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3" name="Google Shape;43;p9"/>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4" name="Google Shape;44;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7" name="Google Shape;47;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2" name="Google Shape;12;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hyperlink" Target="https://github.com/umassos/SLO-Power"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5.emf"/><Relationship Id="rId4" Type="http://schemas.openxmlformats.org/officeDocument/2006/relationships/image" Target="../media/image24.emf"/></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7.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mailto:msavasci@cs.umass.edu"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ctrTitle" idx="4294967295"/>
          </p:nvPr>
        </p:nvSpPr>
        <p:spPr>
          <a:xfrm>
            <a:off x="35625" y="1133325"/>
            <a:ext cx="12012600" cy="3462300"/>
          </a:xfrm>
          <a:prstGeom prst="rect">
            <a:avLst/>
          </a:prstGeom>
          <a:noFill/>
          <a:ln>
            <a:noFill/>
          </a:ln>
        </p:spPr>
        <p:txBody>
          <a:bodyPr spcFirstLastPara="1" wrap="square" lIns="640075" tIns="0" rIns="640075" bIns="0" anchor="ctr" anchorCtr="0">
            <a:noAutofit/>
          </a:bodyPr>
          <a:lstStyle/>
          <a:p>
            <a:pPr marL="0" lvl="0" indent="0" algn="ctr" rtl="0">
              <a:spcBef>
                <a:spcPts val="0"/>
              </a:spcBef>
              <a:spcAft>
                <a:spcPts val="0"/>
              </a:spcAft>
              <a:buClr>
                <a:schemeClr val="lt1"/>
              </a:buClr>
              <a:buSzPts val="4000"/>
              <a:buFont typeface="Arial"/>
              <a:buNone/>
            </a:pPr>
            <a:r>
              <a:rPr lang="en-US" sz="3400" b="1" dirty="0"/>
              <a:t>SLO-Power: SLO and Power-aware Elastic Scaling for Web Services</a:t>
            </a:r>
            <a:endParaRPr sz="3400" b="1" dirty="0"/>
          </a:p>
          <a:p>
            <a:pPr marL="0" lvl="0" indent="0" algn="ctr" rtl="0">
              <a:spcBef>
                <a:spcPts val="0"/>
              </a:spcBef>
              <a:spcAft>
                <a:spcPts val="0"/>
              </a:spcAft>
              <a:buClr>
                <a:schemeClr val="lt1"/>
              </a:buClr>
              <a:buSzPts val="4000"/>
              <a:buFont typeface="Arial"/>
              <a:buNone/>
            </a:pPr>
            <a:endParaRPr sz="3200" dirty="0"/>
          </a:p>
          <a:p>
            <a:pPr marL="0" lvl="0" indent="0" algn="ctr" rtl="0">
              <a:spcBef>
                <a:spcPts val="0"/>
              </a:spcBef>
              <a:spcAft>
                <a:spcPts val="0"/>
              </a:spcAft>
              <a:buClr>
                <a:schemeClr val="lt1"/>
              </a:buClr>
              <a:buSzPts val="4000"/>
              <a:buFont typeface="Arial"/>
              <a:buNone/>
            </a:pPr>
            <a:r>
              <a:rPr lang="en-US" sz="1800" b="1" dirty="0"/>
              <a:t>Mehmet Savasci</a:t>
            </a:r>
            <a:r>
              <a:rPr lang="en-US" sz="1800" b="1" baseline="30000" dirty="0"/>
              <a:t>1</a:t>
            </a:r>
            <a:r>
              <a:rPr lang="en-US" sz="1800" dirty="0"/>
              <a:t>,</a:t>
            </a:r>
            <a:r>
              <a:rPr lang="en-US" sz="1800" b="0" dirty="0"/>
              <a:t> </a:t>
            </a:r>
            <a:r>
              <a:rPr lang="en-US" sz="1800" dirty="0"/>
              <a:t>Abel Souza</a:t>
            </a:r>
            <a:r>
              <a:rPr lang="en-US" sz="1800" baseline="30000" dirty="0"/>
              <a:t>1</a:t>
            </a:r>
            <a:r>
              <a:rPr lang="en-US" sz="1800" b="0" dirty="0"/>
              <a:t>, Li </a:t>
            </a:r>
            <a:r>
              <a:rPr lang="en-US" sz="1800" dirty="0"/>
              <a:t>Wu</a:t>
            </a:r>
            <a:r>
              <a:rPr lang="en-US" sz="1800" baseline="30000" dirty="0"/>
              <a:t>1</a:t>
            </a:r>
            <a:r>
              <a:rPr lang="en-US" sz="1800" dirty="0"/>
              <a:t>, David Irwin</a:t>
            </a:r>
            <a:r>
              <a:rPr lang="en-US" sz="1800" baseline="30000" dirty="0"/>
              <a:t>1</a:t>
            </a:r>
            <a:r>
              <a:rPr lang="en-US" sz="1800" b="0" dirty="0"/>
              <a:t>, </a:t>
            </a:r>
            <a:r>
              <a:rPr lang="en-US" sz="1800" dirty="0"/>
              <a:t>Ahmed Ali-Eldin</a:t>
            </a:r>
            <a:r>
              <a:rPr lang="en-US" sz="1800" baseline="30000" dirty="0"/>
              <a:t>2</a:t>
            </a:r>
            <a:r>
              <a:rPr lang="en-US" sz="1800" dirty="0"/>
              <a:t>,</a:t>
            </a:r>
            <a:r>
              <a:rPr lang="en-US" sz="1800" baseline="30000" dirty="0"/>
              <a:t> </a:t>
            </a:r>
            <a:r>
              <a:rPr lang="en-US" sz="1800" b="0" dirty="0"/>
              <a:t>Prashant Shenoy</a:t>
            </a:r>
            <a:r>
              <a:rPr lang="en-US" sz="1800" b="0" baseline="30000" dirty="0"/>
              <a:t>1</a:t>
            </a:r>
            <a:endParaRPr sz="1800" b="0" baseline="30000" dirty="0"/>
          </a:p>
          <a:p>
            <a:pPr marL="0" lvl="0" indent="0" algn="ctr" rtl="0">
              <a:spcBef>
                <a:spcPts val="0"/>
              </a:spcBef>
              <a:spcAft>
                <a:spcPts val="0"/>
              </a:spcAft>
              <a:buClr>
                <a:schemeClr val="lt1"/>
              </a:buClr>
              <a:buSzPts val="4000"/>
              <a:buFont typeface="Arial"/>
              <a:buNone/>
            </a:pPr>
            <a:endParaRPr sz="1800" dirty="0"/>
          </a:p>
          <a:p>
            <a:pPr marL="0" lvl="0" indent="0" algn="ctr" rtl="0">
              <a:spcBef>
                <a:spcPts val="0"/>
              </a:spcBef>
              <a:spcAft>
                <a:spcPts val="0"/>
              </a:spcAft>
              <a:buClr>
                <a:schemeClr val="lt1"/>
              </a:buClr>
              <a:buSzPts val="4000"/>
              <a:buFont typeface="Arial"/>
              <a:buNone/>
            </a:pPr>
            <a:r>
              <a:rPr lang="en-US" sz="1800" b="0" baseline="30000" dirty="0"/>
              <a:t>1</a:t>
            </a:r>
            <a:r>
              <a:rPr lang="en-US" sz="1800" b="0" dirty="0"/>
              <a:t>University of Massachusetts Amherst, USA</a:t>
            </a:r>
            <a:endParaRPr sz="1800" b="0" dirty="0"/>
          </a:p>
          <a:p>
            <a:pPr marL="0" lvl="0" indent="0" algn="ctr" rtl="0">
              <a:spcBef>
                <a:spcPts val="0"/>
              </a:spcBef>
              <a:spcAft>
                <a:spcPts val="0"/>
              </a:spcAft>
              <a:buClr>
                <a:schemeClr val="lt1"/>
              </a:buClr>
              <a:buSzPts val="4000"/>
              <a:buFont typeface="Arial"/>
              <a:buNone/>
            </a:pPr>
            <a:r>
              <a:rPr lang="en-US" sz="1800" b="0" baseline="30000" dirty="0"/>
              <a:t>2</a:t>
            </a:r>
            <a:r>
              <a:rPr lang="en-US" sz="1800" b="0" dirty="0"/>
              <a:t>Chalmers University of Technology, S</a:t>
            </a:r>
            <a:r>
              <a:rPr lang="en-US" sz="1800" dirty="0"/>
              <a:t>weden</a:t>
            </a:r>
            <a:endParaRPr sz="1800" dirty="0"/>
          </a:p>
        </p:txBody>
      </p:sp>
      <p:sp>
        <p:nvSpPr>
          <p:cNvPr id="71" name="Google Shape;71;p15"/>
          <p:cNvSpPr txBox="1"/>
          <p:nvPr/>
        </p:nvSpPr>
        <p:spPr>
          <a:xfrm>
            <a:off x="1984425" y="6295325"/>
            <a:ext cx="8115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a:latin typeface="Roboto"/>
                <a:ea typeface="Roboto"/>
                <a:cs typeface="Roboto"/>
                <a:sym typeface="Roboto"/>
              </a:rPr>
              <a:t>The 24th IEEE/ACM International Symposium on Cluster, Cloud and Internet Computing | Philadelphia | May 6-9, 2024</a:t>
            </a:r>
            <a:endParaRPr sz="1200"/>
          </a:p>
        </p:txBody>
      </p:sp>
      <p:sp>
        <p:nvSpPr>
          <p:cNvPr id="72" name="Google Shape;72;p1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a:t>
            </a:fld>
            <a:endParaRPr/>
          </a:p>
        </p:txBody>
      </p:sp>
      <p:pic>
        <p:nvPicPr>
          <p:cNvPr id="6" name="Picture 5" descr="A logo with a tower and text&#10;&#10;Description automatically generated">
            <a:extLst>
              <a:ext uri="{FF2B5EF4-FFF2-40B4-BE49-F238E27FC236}">
                <a16:creationId xmlns:a16="http://schemas.microsoft.com/office/drawing/2014/main" id="{9006D9EF-E6B2-8B46-41A4-825A90C9C012}"/>
              </a:ext>
            </a:extLst>
          </p:cNvPr>
          <p:cNvPicPr>
            <a:picLocks noChangeAspect="1"/>
          </p:cNvPicPr>
          <p:nvPr/>
        </p:nvPicPr>
        <p:blipFill>
          <a:blip r:embed="rId3"/>
          <a:stretch>
            <a:fillRect/>
          </a:stretch>
        </p:blipFill>
        <p:spPr>
          <a:xfrm>
            <a:off x="4413633" y="4573375"/>
            <a:ext cx="1440045" cy="1440045"/>
          </a:xfrm>
          <a:prstGeom prst="rect">
            <a:avLst/>
          </a:prstGeom>
        </p:spPr>
      </p:pic>
      <p:pic>
        <p:nvPicPr>
          <p:cNvPr id="10" name="Picture 9" descr="A black background with white spots&#10;&#10;Description automatically generated">
            <a:extLst>
              <a:ext uri="{FF2B5EF4-FFF2-40B4-BE49-F238E27FC236}">
                <a16:creationId xmlns:a16="http://schemas.microsoft.com/office/drawing/2014/main" id="{9E4D1254-17A0-7C19-383B-09DABCCBE6A5}"/>
              </a:ext>
            </a:extLst>
          </p:cNvPr>
          <p:cNvPicPr>
            <a:picLocks noChangeAspect="1"/>
          </p:cNvPicPr>
          <p:nvPr/>
        </p:nvPicPr>
        <p:blipFill>
          <a:blip r:embed="rId4"/>
          <a:stretch>
            <a:fillRect/>
          </a:stretch>
        </p:blipFill>
        <p:spPr>
          <a:xfrm>
            <a:off x="6319201" y="4657676"/>
            <a:ext cx="1444752" cy="13646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5"/>
          <p:cNvSpPr txBox="1">
            <a:spLocks noGrp="1"/>
          </p:cNvSpPr>
          <p:nvPr>
            <p:ph type="body" idx="1"/>
          </p:nvPr>
        </p:nvSpPr>
        <p:spPr>
          <a:xfrm>
            <a:off x="609600" y="1412310"/>
            <a:ext cx="10972800" cy="2709000"/>
          </a:xfrm>
          <a:prstGeom prst="rect">
            <a:avLst/>
          </a:prstGeom>
        </p:spPr>
        <p:txBody>
          <a:bodyPr spcFirstLastPara="1" wrap="square" lIns="365750" tIns="0" rIns="365750" bIns="45700" anchor="t" anchorCtr="0">
            <a:normAutofit/>
          </a:bodyPr>
          <a:lstStyle/>
          <a:p>
            <a:pPr marL="457200" lvl="0" indent="-342900" algn="l" rtl="0">
              <a:lnSpc>
                <a:spcPct val="100000"/>
              </a:lnSpc>
              <a:spcBef>
                <a:spcPts val="0"/>
              </a:spcBef>
              <a:spcAft>
                <a:spcPts val="0"/>
              </a:spcAft>
              <a:buSzPts val="1800"/>
              <a:buChar char="●"/>
            </a:pPr>
            <a:r>
              <a:rPr lang="en-US" dirty="0">
                <a:solidFill>
                  <a:schemeClr val="dk1"/>
                </a:solidFill>
              </a:rPr>
              <a:t>Incorporates elastic scaling and power management techniques</a:t>
            </a:r>
            <a:endParaRPr dirty="0">
              <a:solidFill>
                <a:schemeClr val="dk1"/>
              </a:solidFill>
            </a:endParaRPr>
          </a:p>
          <a:p>
            <a:pPr marL="457200" lvl="0" indent="-342900" algn="l" rtl="0">
              <a:lnSpc>
                <a:spcPct val="150000"/>
              </a:lnSpc>
              <a:spcBef>
                <a:spcPts val="1000"/>
              </a:spcBef>
              <a:spcAft>
                <a:spcPts val="0"/>
              </a:spcAft>
              <a:buClr>
                <a:schemeClr val="dk1"/>
              </a:buClr>
              <a:buSzPts val="1800"/>
              <a:buChar char="●"/>
            </a:pPr>
            <a:r>
              <a:rPr lang="en-US" dirty="0">
                <a:solidFill>
                  <a:schemeClr val="dk1"/>
                </a:solidFill>
              </a:rPr>
              <a:t>Comprises three components</a:t>
            </a:r>
          </a:p>
          <a:p>
            <a:pPr lvl="1">
              <a:spcBef>
                <a:spcPts val="1000"/>
              </a:spcBef>
              <a:buFont typeface="Arial"/>
              <a:buChar char="●"/>
            </a:pPr>
            <a:r>
              <a:rPr lang="en-US" dirty="0">
                <a:solidFill>
                  <a:schemeClr val="dk1"/>
                </a:solidFill>
              </a:rPr>
              <a:t>SLO-Power Controller (light gray), Elastic scaler (blue), Power allocator (green)</a:t>
            </a:r>
            <a:endParaRPr dirty="0">
              <a:solidFill>
                <a:schemeClr val="dk1"/>
              </a:solidFill>
            </a:endParaRPr>
          </a:p>
        </p:txBody>
      </p:sp>
      <p:sp>
        <p:nvSpPr>
          <p:cNvPr id="192" name="Google Shape;192;p25"/>
          <p:cNvSpPr txBox="1">
            <a:spLocks noGrp="1"/>
          </p:cNvSpPr>
          <p:nvPr>
            <p:ph type="title"/>
          </p:nvPr>
        </p:nvSpPr>
        <p:spPr>
          <a:xfrm>
            <a:off x="609600" y="627746"/>
            <a:ext cx="10972800" cy="684900"/>
          </a:xfrm>
          <a:prstGeom prst="rect">
            <a:avLst/>
          </a:prstGeom>
        </p:spPr>
        <p:txBody>
          <a:bodyPr spcFirstLastPara="1" wrap="square" lIns="365750" tIns="45700" rIns="365750" bIns="45700" anchor="t" anchorCtr="0">
            <a:normAutofit/>
          </a:bodyPr>
          <a:lstStyle/>
          <a:p>
            <a:pPr marL="0" lvl="0" indent="0" algn="l" rtl="0">
              <a:spcBef>
                <a:spcPts val="0"/>
              </a:spcBef>
              <a:spcAft>
                <a:spcPts val="0"/>
              </a:spcAft>
              <a:buNone/>
            </a:pPr>
            <a:r>
              <a:rPr lang="en-US"/>
              <a:t>Our Approach: SLO-Power</a:t>
            </a:r>
            <a:endParaRPr/>
          </a:p>
        </p:txBody>
      </p:sp>
      <p:sp>
        <p:nvSpPr>
          <p:cNvPr id="193" name="Google Shape;193;p2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rmAutofit/>
          </a:bodyPr>
          <a:lstStyle/>
          <a:p>
            <a:pPr marL="0" lvl="0" indent="0" algn="r" rtl="0">
              <a:spcBef>
                <a:spcPts val="0"/>
              </a:spcBef>
              <a:spcAft>
                <a:spcPts val="0"/>
              </a:spcAft>
              <a:buNone/>
            </a:pPr>
            <a:fld id="{00000000-1234-1234-1234-123412341234}" type="slidenum">
              <a:rPr lang="en-US"/>
              <a:t>10</a:t>
            </a:fld>
            <a:endParaRPr/>
          </a:p>
        </p:txBody>
      </p:sp>
      <p:sp>
        <p:nvSpPr>
          <p:cNvPr id="195" name="Google Shape;195;p25"/>
          <p:cNvSpPr txBox="1"/>
          <p:nvPr/>
        </p:nvSpPr>
        <p:spPr>
          <a:xfrm>
            <a:off x="7971783" y="3996085"/>
            <a:ext cx="3940500" cy="6849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dirty="0">
                <a:solidFill>
                  <a:schemeClr val="dk1"/>
                </a:solidFill>
              </a:rPr>
              <a:t>Power Allocator is closer to application and runs under Elastic Scaler</a:t>
            </a:r>
            <a:endParaRPr sz="1700" dirty="0">
              <a:solidFill>
                <a:schemeClr val="dk1"/>
              </a:solidFill>
            </a:endParaRPr>
          </a:p>
        </p:txBody>
      </p:sp>
      <p:cxnSp>
        <p:nvCxnSpPr>
          <p:cNvPr id="196" name="Google Shape;196;p25"/>
          <p:cNvCxnSpPr>
            <a:cxnSpLocks/>
          </p:cNvCxnSpPr>
          <p:nvPr/>
        </p:nvCxnSpPr>
        <p:spPr>
          <a:xfrm flipV="1">
            <a:off x="7497011" y="4680985"/>
            <a:ext cx="607329" cy="1059645"/>
          </a:xfrm>
          <a:prstGeom prst="straightConnector1">
            <a:avLst/>
          </a:prstGeom>
          <a:noFill/>
          <a:ln w="9525" cap="flat" cmpd="sng">
            <a:solidFill>
              <a:srgbClr val="FF0000"/>
            </a:solidFill>
            <a:prstDash val="solid"/>
            <a:round/>
            <a:headEnd type="none" w="med" len="med"/>
            <a:tailEnd type="triangle" w="med" len="med"/>
          </a:ln>
        </p:spPr>
      </p:cxnSp>
      <p:cxnSp>
        <p:nvCxnSpPr>
          <p:cNvPr id="197" name="Google Shape;197;p25"/>
          <p:cNvCxnSpPr>
            <a:cxnSpLocks/>
          </p:cNvCxnSpPr>
          <p:nvPr/>
        </p:nvCxnSpPr>
        <p:spPr>
          <a:xfrm flipV="1">
            <a:off x="6475424" y="3865655"/>
            <a:ext cx="173355" cy="389560"/>
          </a:xfrm>
          <a:prstGeom prst="straightConnector1">
            <a:avLst/>
          </a:prstGeom>
          <a:noFill/>
          <a:ln w="9525" cap="flat" cmpd="sng">
            <a:solidFill>
              <a:srgbClr val="FF0000"/>
            </a:solidFill>
            <a:prstDash val="solid"/>
            <a:round/>
            <a:headEnd type="none" w="med" len="med"/>
            <a:tailEnd type="triangle" w="med" len="med"/>
          </a:ln>
        </p:spPr>
      </p:cxnSp>
      <p:sp>
        <p:nvSpPr>
          <p:cNvPr id="198" name="Google Shape;198;p25"/>
          <p:cNvSpPr txBox="1"/>
          <p:nvPr/>
        </p:nvSpPr>
        <p:spPr>
          <a:xfrm>
            <a:off x="5425401" y="3084766"/>
            <a:ext cx="4785900" cy="6849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a:solidFill>
                  <a:schemeClr val="dk1"/>
                </a:solidFill>
              </a:rPr>
              <a:t>Elastic scaler is closer to load balancer and makes decisions based on incoming traffic</a:t>
            </a:r>
            <a:endParaRPr sz="1700">
              <a:solidFill>
                <a:schemeClr val="dk1"/>
              </a:solidFill>
            </a:endParaRPr>
          </a:p>
        </p:txBody>
      </p:sp>
      <p:pic>
        <p:nvPicPr>
          <p:cNvPr id="3" name="Picture 2">
            <a:extLst>
              <a:ext uri="{FF2B5EF4-FFF2-40B4-BE49-F238E27FC236}">
                <a16:creationId xmlns:a16="http://schemas.microsoft.com/office/drawing/2014/main" id="{E745CF1E-31D6-914C-C135-EE588169727B}"/>
              </a:ext>
            </a:extLst>
          </p:cNvPr>
          <p:cNvPicPr>
            <a:picLocks noChangeAspect="1"/>
          </p:cNvPicPr>
          <p:nvPr/>
        </p:nvPicPr>
        <p:blipFill>
          <a:blip r:embed="rId3"/>
          <a:stretch>
            <a:fillRect/>
          </a:stretch>
        </p:blipFill>
        <p:spPr>
          <a:xfrm>
            <a:off x="1967699" y="3094494"/>
            <a:ext cx="8256071" cy="36290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7"/>
          <p:cNvSpPr txBox="1">
            <a:spLocks noGrp="1"/>
          </p:cNvSpPr>
          <p:nvPr>
            <p:ph type="body" idx="1"/>
          </p:nvPr>
        </p:nvSpPr>
        <p:spPr>
          <a:xfrm>
            <a:off x="609600" y="1600200"/>
            <a:ext cx="11457900" cy="4993500"/>
          </a:xfrm>
          <a:prstGeom prst="rect">
            <a:avLst/>
          </a:prstGeom>
        </p:spPr>
        <p:txBody>
          <a:bodyPr spcFirstLastPara="1" wrap="square" lIns="365750" tIns="0" rIns="365750" bIns="45700" anchor="t" anchorCtr="0">
            <a:normAutofit/>
          </a:bodyPr>
          <a:lstStyle/>
          <a:p>
            <a:pPr marL="457200" lvl="0" indent="-342900" algn="l" rtl="0">
              <a:lnSpc>
                <a:spcPct val="150000"/>
              </a:lnSpc>
              <a:spcBef>
                <a:spcPts val="600"/>
              </a:spcBef>
              <a:spcAft>
                <a:spcPts val="0"/>
              </a:spcAft>
              <a:buSzPts val="1800"/>
              <a:buChar char="●"/>
            </a:pPr>
            <a:r>
              <a:rPr lang="en-US" dirty="0">
                <a:solidFill>
                  <a:schemeClr val="dk1"/>
                </a:solidFill>
              </a:rPr>
              <a:t>Elastic scaler decides the number of cores to achieve target tail latency.</a:t>
            </a:r>
          </a:p>
          <a:p>
            <a:pPr lvl="1">
              <a:lnSpc>
                <a:spcPct val="150000"/>
              </a:lnSpc>
              <a:spcBef>
                <a:spcPts val="600"/>
              </a:spcBef>
              <a:buChar char="●"/>
            </a:pPr>
            <a:r>
              <a:rPr lang="en-US" dirty="0">
                <a:solidFill>
                  <a:schemeClr val="dk1"/>
                </a:solidFill>
              </a:rPr>
              <a:t>Modelled as M/G/c/PS system</a:t>
            </a:r>
          </a:p>
          <a:p>
            <a:pPr lvl="1">
              <a:lnSpc>
                <a:spcPct val="150000"/>
              </a:lnSpc>
              <a:spcBef>
                <a:spcPts val="600"/>
              </a:spcBef>
              <a:buChar char="●"/>
            </a:pPr>
            <a:endParaRPr lang="en-US" dirty="0">
              <a:solidFill>
                <a:schemeClr val="dk1"/>
              </a:solidFill>
            </a:endParaRPr>
          </a:p>
          <a:p>
            <a:pPr lvl="1">
              <a:lnSpc>
                <a:spcPct val="150000"/>
              </a:lnSpc>
              <a:spcBef>
                <a:spcPts val="600"/>
              </a:spcBef>
              <a:buChar char="●"/>
            </a:pPr>
            <a:r>
              <a:rPr lang="en-US" dirty="0">
                <a:solidFill>
                  <a:schemeClr val="dk1"/>
                </a:solidFill>
              </a:rPr>
              <a:t>Integrated reactive and proactive approaches.</a:t>
            </a:r>
            <a:endParaRPr dirty="0">
              <a:solidFill>
                <a:schemeClr val="dk1"/>
              </a:solidFill>
            </a:endParaRPr>
          </a:p>
          <a:p>
            <a:pPr marL="457200" lvl="0" indent="-342900" algn="l" rtl="0">
              <a:lnSpc>
                <a:spcPct val="150000"/>
              </a:lnSpc>
              <a:spcBef>
                <a:spcPts val="0"/>
              </a:spcBef>
              <a:spcAft>
                <a:spcPts val="0"/>
              </a:spcAft>
              <a:buSzPts val="1800"/>
              <a:buChar char="●"/>
            </a:pPr>
            <a:r>
              <a:rPr lang="en-US" dirty="0">
                <a:solidFill>
                  <a:schemeClr val="dk1"/>
                </a:solidFill>
              </a:rPr>
              <a:t>Power allocator adjust the allocated power.</a:t>
            </a:r>
            <a:endParaRPr dirty="0">
              <a:solidFill>
                <a:schemeClr val="dk1"/>
              </a:solidFill>
            </a:endParaRPr>
          </a:p>
          <a:p>
            <a:pPr marL="0" lvl="0" indent="0" algn="l" rtl="0">
              <a:lnSpc>
                <a:spcPct val="150000"/>
              </a:lnSpc>
              <a:spcBef>
                <a:spcPts val="1600"/>
              </a:spcBef>
              <a:spcAft>
                <a:spcPts val="0"/>
              </a:spcAft>
              <a:buNone/>
            </a:pPr>
            <a:endParaRPr dirty="0">
              <a:solidFill>
                <a:schemeClr val="dk1"/>
              </a:solidFill>
            </a:endParaRPr>
          </a:p>
          <a:p>
            <a:pPr marL="457200" lvl="0" indent="-342900" algn="l" rtl="0">
              <a:lnSpc>
                <a:spcPct val="150000"/>
              </a:lnSpc>
              <a:spcBef>
                <a:spcPts val="1600"/>
              </a:spcBef>
              <a:spcAft>
                <a:spcPts val="0"/>
              </a:spcAft>
              <a:buSzPts val="1800"/>
              <a:buChar char="●"/>
            </a:pPr>
            <a:r>
              <a:rPr lang="en-US" dirty="0">
                <a:solidFill>
                  <a:schemeClr val="dk1"/>
                </a:solidFill>
              </a:rPr>
              <a:t>SLO-Power Controller decides when to trigger the elastic scaler or power allocation.</a:t>
            </a:r>
            <a:endParaRPr dirty="0">
              <a:solidFill>
                <a:schemeClr val="dk1"/>
              </a:solidFill>
            </a:endParaRPr>
          </a:p>
        </p:txBody>
      </p:sp>
      <p:sp>
        <p:nvSpPr>
          <p:cNvPr id="214" name="Google Shape;214;p27"/>
          <p:cNvSpPr txBox="1">
            <a:spLocks noGrp="1"/>
          </p:cNvSpPr>
          <p:nvPr>
            <p:ph type="title"/>
          </p:nvPr>
        </p:nvSpPr>
        <p:spPr>
          <a:xfrm>
            <a:off x="609600" y="627746"/>
            <a:ext cx="10972800" cy="684900"/>
          </a:xfrm>
          <a:prstGeom prst="rect">
            <a:avLst/>
          </a:prstGeom>
        </p:spPr>
        <p:txBody>
          <a:bodyPr spcFirstLastPara="1" wrap="square" lIns="365750" tIns="45700" rIns="365750" bIns="45700" anchor="t" anchorCtr="0">
            <a:normAutofit/>
          </a:bodyPr>
          <a:lstStyle/>
          <a:p>
            <a:pPr marL="0" lvl="0" indent="0" algn="l" rtl="0">
              <a:spcBef>
                <a:spcPts val="0"/>
              </a:spcBef>
              <a:spcAft>
                <a:spcPts val="0"/>
              </a:spcAft>
              <a:buNone/>
            </a:pPr>
            <a:r>
              <a:rPr lang="en-US" dirty="0"/>
              <a:t>Joint Elastic Scaling and Power Allocation</a:t>
            </a:r>
            <a:endParaRPr dirty="0"/>
          </a:p>
        </p:txBody>
      </p:sp>
      <p:sp>
        <p:nvSpPr>
          <p:cNvPr id="215" name="Google Shape;215;p27"/>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rmAutofit/>
          </a:bodyPr>
          <a:lstStyle/>
          <a:p>
            <a:pPr marL="0" lvl="0" indent="0" algn="r" rtl="0">
              <a:spcBef>
                <a:spcPts val="0"/>
              </a:spcBef>
              <a:spcAft>
                <a:spcPts val="0"/>
              </a:spcAft>
              <a:buNone/>
            </a:pPr>
            <a:fld id="{00000000-1234-1234-1234-123412341234}" type="slidenum">
              <a:rPr lang="en-US"/>
              <a:t>11</a:t>
            </a:fld>
            <a:endParaRPr/>
          </a:p>
        </p:txBody>
      </p:sp>
      <p:pic>
        <p:nvPicPr>
          <p:cNvPr id="216" name="Google Shape;216;p27"/>
          <p:cNvPicPr preferRelativeResize="0"/>
          <p:nvPr/>
        </p:nvPicPr>
        <p:blipFill>
          <a:blip r:embed="rId3">
            <a:alphaModFix/>
          </a:blip>
          <a:stretch>
            <a:fillRect/>
          </a:stretch>
        </p:blipFill>
        <p:spPr>
          <a:xfrm>
            <a:off x="4238857" y="4307461"/>
            <a:ext cx="4199385" cy="963975"/>
          </a:xfrm>
          <a:prstGeom prst="rect">
            <a:avLst/>
          </a:prstGeom>
          <a:noFill/>
          <a:ln>
            <a:noFill/>
          </a:ln>
        </p:spPr>
      </p:pic>
      <p:pic>
        <p:nvPicPr>
          <p:cNvPr id="217" name="Google Shape;217;p27"/>
          <p:cNvPicPr preferRelativeResize="0"/>
          <p:nvPr/>
        </p:nvPicPr>
        <p:blipFill>
          <a:blip r:embed="rId4">
            <a:alphaModFix/>
          </a:blip>
          <a:stretch>
            <a:fillRect/>
          </a:stretch>
        </p:blipFill>
        <p:spPr>
          <a:xfrm>
            <a:off x="1893570" y="2801241"/>
            <a:ext cx="1123950" cy="504825"/>
          </a:xfrm>
          <a:prstGeom prst="rect">
            <a:avLst/>
          </a:prstGeom>
          <a:noFill/>
          <a:ln>
            <a:noFill/>
          </a:ln>
        </p:spPr>
      </p:pic>
      <p:sp>
        <p:nvSpPr>
          <p:cNvPr id="218" name="Google Shape;218;p27"/>
          <p:cNvSpPr txBox="1"/>
          <p:nvPr/>
        </p:nvSpPr>
        <p:spPr>
          <a:xfrm>
            <a:off x="3017520" y="2768763"/>
            <a:ext cx="8832102"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dirty="0">
                <a:solidFill>
                  <a:schemeClr val="dk1"/>
                </a:solidFill>
              </a:rPr>
              <a:t>, where </a:t>
            </a:r>
            <a:r>
              <a:rPr lang="en-US" sz="1900" b="1" dirty="0">
                <a:solidFill>
                  <a:schemeClr val="dk1"/>
                </a:solidFill>
              </a:rPr>
              <a:t>c:</a:t>
            </a:r>
            <a:r>
              <a:rPr lang="en-US" sz="1900" dirty="0">
                <a:solidFill>
                  <a:schemeClr val="dk1"/>
                </a:solidFill>
              </a:rPr>
              <a:t> number of cores, </a:t>
            </a:r>
            <a:r>
              <a:rPr lang="en-US" sz="1900" b="1" dirty="0">
                <a:solidFill>
                  <a:schemeClr val="dk1"/>
                </a:solidFill>
              </a:rPr>
              <a:t>T:</a:t>
            </a:r>
            <a:r>
              <a:rPr lang="en-US" sz="1900" dirty="0">
                <a:solidFill>
                  <a:schemeClr val="dk1"/>
                </a:solidFill>
              </a:rPr>
              <a:t> target tail latency, 𝝺</a:t>
            </a:r>
            <a:r>
              <a:rPr lang="en-US" sz="1900" b="1" dirty="0">
                <a:solidFill>
                  <a:schemeClr val="dk1"/>
                </a:solidFill>
              </a:rPr>
              <a:t>:</a:t>
            </a:r>
            <a:r>
              <a:rPr lang="en-US" sz="1900" dirty="0">
                <a:solidFill>
                  <a:schemeClr val="dk1"/>
                </a:solidFill>
              </a:rPr>
              <a:t> arrival rate, 𝝁</a:t>
            </a:r>
            <a:r>
              <a:rPr lang="en-US" sz="1900" b="1" dirty="0">
                <a:solidFill>
                  <a:schemeClr val="dk1"/>
                </a:solidFill>
              </a:rPr>
              <a:t>:</a:t>
            </a:r>
            <a:r>
              <a:rPr lang="en-US" sz="1900" dirty="0">
                <a:solidFill>
                  <a:schemeClr val="dk1"/>
                </a:solidFill>
              </a:rPr>
              <a:t> service rate </a:t>
            </a:r>
            <a:endParaRPr sz="1900" dirty="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8"/>
          <p:cNvSpPr txBox="1">
            <a:spLocks noGrp="1"/>
          </p:cNvSpPr>
          <p:nvPr>
            <p:ph type="body" idx="1"/>
          </p:nvPr>
        </p:nvSpPr>
        <p:spPr>
          <a:xfrm>
            <a:off x="6096000" y="2488700"/>
            <a:ext cx="5980500" cy="2423400"/>
          </a:xfrm>
          <a:prstGeom prst="rect">
            <a:avLst/>
          </a:prstGeom>
        </p:spPr>
        <p:txBody>
          <a:bodyPr spcFirstLastPara="1" wrap="square" lIns="365750" tIns="0" rIns="365750" bIns="45700" anchor="t" anchorCtr="0">
            <a:normAutofit lnSpcReduction="10000"/>
          </a:bodyPr>
          <a:lstStyle/>
          <a:p>
            <a:pPr marL="457200" lvl="0" indent="-355600" algn="l" rtl="0">
              <a:lnSpc>
                <a:spcPct val="100000"/>
              </a:lnSpc>
              <a:spcBef>
                <a:spcPts val="0"/>
              </a:spcBef>
              <a:spcAft>
                <a:spcPts val="0"/>
              </a:spcAft>
              <a:buSzPts val="2000"/>
              <a:buChar char="●"/>
            </a:pPr>
            <a:r>
              <a:rPr lang="en-US" sz="2000" dirty="0">
                <a:solidFill>
                  <a:schemeClr val="dk1"/>
                </a:solidFill>
              </a:rPr>
              <a:t>Centralized manager-agent architecture</a:t>
            </a:r>
            <a:endParaRPr sz="2000" dirty="0">
              <a:solidFill>
                <a:schemeClr val="dk1"/>
              </a:solidFill>
            </a:endParaRPr>
          </a:p>
          <a:p>
            <a:pPr marL="457200" lvl="0" indent="-355600" algn="l" rtl="0">
              <a:lnSpc>
                <a:spcPct val="100000"/>
              </a:lnSpc>
              <a:spcBef>
                <a:spcPts val="1000"/>
              </a:spcBef>
              <a:spcAft>
                <a:spcPts val="0"/>
              </a:spcAft>
              <a:buClr>
                <a:schemeClr val="dk1"/>
              </a:buClr>
              <a:buSzPts val="2000"/>
              <a:buChar char="●"/>
            </a:pPr>
            <a:r>
              <a:rPr lang="en-US" sz="2000" dirty="0">
                <a:solidFill>
                  <a:schemeClr val="dk1"/>
                </a:solidFill>
              </a:rPr>
              <a:t>Built upon Linux Containers (LXC)</a:t>
            </a:r>
            <a:endParaRPr sz="2000" dirty="0">
              <a:solidFill>
                <a:schemeClr val="dk1"/>
              </a:solidFill>
            </a:endParaRPr>
          </a:p>
          <a:p>
            <a:pPr marL="457200" lvl="0" indent="-355600" algn="l" rtl="0">
              <a:lnSpc>
                <a:spcPct val="100000"/>
              </a:lnSpc>
              <a:spcBef>
                <a:spcPts val="1000"/>
              </a:spcBef>
              <a:spcAft>
                <a:spcPts val="0"/>
              </a:spcAft>
              <a:buClr>
                <a:schemeClr val="dk1"/>
              </a:buClr>
              <a:buSzPts val="2000"/>
              <a:buChar char="●"/>
            </a:pPr>
            <a:r>
              <a:rPr lang="en-US" sz="2000" dirty="0">
                <a:solidFill>
                  <a:schemeClr val="dk1"/>
                </a:solidFill>
              </a:rPr>
              <a:t>SLO Agent actuators</a:t>
            </a:r>
          </a:p>
          <a:p>
            <a:pPr lvl="1" indent="-355600">
              <a:spcBef>
                <a:spcPts val="1000"/>
              </a:spcBef>
              <a:buSzPts val="2000"/>
              <a:buChar char="●"/>
            </a:pPr>
            <a:r>
              <a:rPr lang="en-US" sz="1800" dirty="0">
                <a:solidFill>
                  <a:schemeClr val="dk1"/>
                </a:solidFill>
              </a:rPr>
              <a:t>RAPL for power allocation</a:t>
            </a:r>
          </a:p>
          <a:p>
            <a:pPr lvl="1" indent="-355600">
              <a:spcBef>
                <a:spcPts val="1000"/>
              </a:spcBef>
              <a:buSzPts val="2000"/>
              <a:buChar char="●"/>
            </a:pPr>
            <a:r>
              <a:rPr lang="en-US" sz="1800" dirty="0" err="1">
                <a:solidFill>
                  <a:schemeClr val="dk1"/>
                </a:solidFill>
              </a:rPr>
              <a:t>cgroup</a:t>
            </a:r>
            <a:r>
              <a:rPr lang="en-US" sz="1800" dirty="0">
                <a:solidFill>
                  <a:schemeClr val="dk1"/>
                </a:solidFill>
              </a:rPr>
              <a:t> for elastic scaler</a:t>
            </a:r>
          </a:p>
          <a:p>
            <a:pPr marL="114300" indent="0">
              <a:lnSpc>
                <a:spcPct val="150000"/>
              </a:lnSpc>
              <a:spcBef>
                <a:spcPts val="1000"/>
              </a:spcBef>
              <a:buNone/>
            </a:pPr>
            <a:r>
              <a:rPr lang="en-US" sz="1800" u="sng" dirty="0">
                <a:solidFill>
                  <a:schemeClr val="accent5"/>
                </a:solidFill>
                <a:hlinkClick r:id="rId3">
                  <a:extLst>
                    <a:ext uri="{A12FA001-AC4F-418D-AE19-62706E023703}">
                      <ahyp:hlinkClr xmlns:ahyp="http://schemas.microsoft.com/office/drawing/2018/hyperlinkcolor" val="tx"/>
                    </a:ext>
                  </a:extLst>
                </a:hlinkClick>
              </a:rPr>
              <a:t>https://github.com/umassos/SLO-Power</a:t>
            </a:r>
            <a:r>
              <a:rPr lang="en-US" sz="1800" dirty="0">
                <a:solidFill>
                  <a:schemeClr val="dk1"/>
                </a:solidFill>
              </a:rPr>
              <a:t> </a:t>
            </a:r>
            <a:endParaRPr lang="en-US" sz="1800" dirty="0">
              <a:solidFill>
                <a:schemeClr val="dk2"/>
              </a:solidFill>
            </a:endParaRPr>
          </a:p>
          <a:p>
            <a:pPr marL="114300" indent="0">
              <a:lnSpc>
                <a:spcPct val="150000"/>
              </a:lnSpc>
              <a:spcBef>
                <a:spcPts val="1000"/>
              </a:spcBef>
              <a:buNone/>
            </a:pPr>
            <a:endParaRPr lang="en-US" sz="2300" dirty="0">
              <a:solidFill>
                <a:schemeClr val="dk1"/>
              </a:solidFill>
            </a:endParaRPr>
          </a:p>
        </p:txBody>
      </p:sp>
      <p:sp>
        <p:nvSpPr>
          <p:cNvPr id="225" name="Google Shape;225;p28"/>
          <p:cNvSpPr txBox="1">
            <a:spLocks noGrp="1"/>
          </p:cNvSpPr>
          <p:nvPr>
            <p:ph type="title"/>
          </p:nvPr>
        </p:nvSpPr>
        <p:spPr>
          <a:xfrm>
            <a:off x="609600" y="627746"/>
            <a:ext cx="10972800" cy="684900"/>
          </a:xfrm>
          <a:prstGeom prst="rect">
            <a:avLst/>
          </a:prstGeom>
        </p:spPr>
        <p:txBody>
          <a:bodyPr spcFirstLastPara="1" wrap="square" lIns="365750" tIns="45700" rIns="365750" bIns="45700" anchor="t" anchorCtr="0">
            <a:normAutofit/>
          </a:bodyPr>
          <a:lstStyle/>
          <a:p>
            <a:pPr marL="0" lvl="0" indent="0" algn="l" rtl="0">
              <a:spcBef>
                <a:spcPts val="0"/>
              </a:spcBef>
              <a:spcAft>
                <a:spcPts val="0"/>
              </a:spcAft>
              <a:buNone/>
            </a:pPr>
            <a:r>
              <a:rPr lang="en-US"/>
              <a:t>SLO-Power Implementation</a:t>
            </a:r>
            <a:endParaRPr/>
          </a:p>
        </p:txBody>
      </p:sp>
      <p:sp>
        <p:nvSpPr>
          <p:cNvPr id="226" name="Google Shape;226;p28"/>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rmAutofit/>
          </a:bodyPr>
          <a:lstStyle/>
          <a:p>
            <a:pPr marL="0" lvl="0" indent="0" algn="r" rtl="0">
              <a:spcBef>
                <a:spcPts val="0"/>
              </a:spcBef>
              <a:spcAft>
                <a:spcPts val="0"/>
              </a:spcAft>
              <a:buNone/>
            </a:pPr>
            <a:fld id="{00000000-1234-1234-1234-123412341234}" type="slidenum">
              <a:rPr lang="en-US"/>
              <a:t>12</a:t>
            </a:fld>
            <a:endParaRPr/>
          </a:p>
        </p:txBody>
      </p:sp>
      <p:pic>
        <p:nvPicPr>
          <p:cNvPr id="3" name="Picture 2">
            <a:extLst>
              <a:ext uri="{FF2B5EF4-FFF2-40B4-BE49-F238E27FC236}">
                <a16:creationId xmlns:a16="http://schemas.microsoft.com/office/drawing/2014/main" id="{1B96FDC9-A48E-CF95-7875-159057A177BB}"/>
              </a:ext>
            </a:extLst>
          </p:cNvPr>
          <p:cNvPicPr>
            <a:picLocks noChangeAspect="1"/>
          </p:cNvPicPr>
          <p:nvPr/>
        </p:nvPicPr>
        <p:blipFill>
          <a:blip r:embed="rId4"/>
          <a:stretch>
            <a:fillRect/>
          </a:stretch>
        </p:blipFill>
        <p:spPr>
          <a:xfrm>
            <a:off x="1021701" y="1802703"/>
            <a:ext cx="4700016" cy="4427551"/>
          </a:xfrm>
          <a:prstGeom prst="rect">
            <a:avLst/>
          </a:prstGeom>
        </p:spPr>
      </p:pic>
    </p:spTree>
    <p:extLst>
      <p:ext uri="{BB962C8B-B14F-4D97-AF65-F5344CB8AC3E}">
        <p14:creationId xmlns:p14="http://schemas.microsoft.com/office/powerpoint/2010/main" val="3357810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body" idx="1"/>
          </p:nvPr>
        </p:nvSpPr>
        <p:spPr>
          <a:xfrm>
            <a:off x="609600" y="1600200"/>
            <a:ext cx="10972800" cy="2709000"/>
          </a:xfrm>
          <a:prstGeom prst="rect">
            <a:avLst/>
          </a:prstGeom>
        </p:spPr>
        <p:txBody>
          <a:bodyPr spcFirstLastPara="1" wrap="square" lIns="365750" tIns="0" rIns="365750" bIns="45700" anchor="t" anchorCtr="0">
            <a:normAutofit/>
          </a:bodyPr>
          <a:lstStyle/>
          <a:p>
            <a:pPr marL="457200" lvl="0" indent="-342900" algn="l" rtl="0">
              <a:lnSpc>
                <a:spcPct val="150000"/>
              </a:lnSpc>
              <a:spcBef>
                <a:spcPts val="600"/>
              </a:spcBef>
              <a:spcAft>
                <a:spcPts val="0"/>
              </a:spcAft>
              <a:buClr>
                <a:srgbClr val="C7C8CB"/>
              </a:buClr>
              <a:buSzPts val="1800"/>
              <a:buChar char="●"/>
            </a:pPr>
            <a:r>
              <a:rPr lang="en-US" dirty="0">
                <a:solidFill>
                  <a:srgbClr val="C7C8CB"/>
                </a:solidFill>
              </a:rPr>
              <a:t>Motivation &amp; Problem Statement</a:t>
            </a:r>
            <a:endParaRPr dirty="0">
              <a:solidFill>
                <a:srgbClr val="C7C8CB"/>
              </a:solidFill>
            </a:endParaRPr>
          </a:p>
          <a:p>
            <a:pPr marL="457200" lvl="0" indent="-342900" algn="l" rtl="0">
              <a:lnSpc>
                <a:spcPct val="150000"/>
              </a:lnSpc>
              <a:spcBef>
                <a:spcPts val="0"/>
              </a:spcBef>
              <a:spcAft>
                <a:spcPts val="0"/>
              </a:spcAft>
              <a:buClr>
                <a:srgbClr val="C7C8CB"/>
              </a:buClr>
              <a:buSzPts val="1800"/>
              <a:buChar char="●"/>
            </a:pPr>
            <a:r>
              <a:rPr lang="en-US" dirty="0">
                <a:solidFill>
                  <a:srgbClr val="C7C8CB"/>
                </a:solidFill>
              </a:rPr>
              <a:t>System Design</a:t>
            </a:r>
            <a:endParaRPr dirty="0">
              <a:solidFill>
                <a:srgbClr val="C7C8CB"/>
              </a:solidFill>
            </a:endParaRPr>
          </a:p>
          <a:p>
            <a:pPr marL="457200" lvl="0" indent="-342900" algn="l" rtl="0">
              <a:lnSpc>
                <a:spcPct val="150000"/>
              </a:lnSpc>
              <a:spcBef>
                <a:spcPts val="0"/>
              </a:spcBef>
              <a:spcAft>
                <a:spcPts val="0"/>
              </a:spcAft>
              <a:buClr>
                <a:srgbClr val="0000FF"/>
              </a:buClr>
              <a:buSzPts val="1800"/>
              <a:buChar char="●"/>
            </a:pPr>
            <a:r>
              <a:rPr lang="en-US" dirty="0">
                <a:solidFill>
                  <a:schemeClr val="accent1">
                    <a:lumMod val="50000"/>
                  </a:schemeClr>
                </a:solidFill>
              </a:rPr>
              <a:t>Evaluation</a:t>
            </a:r>
            <a:endParaRPr dirty="0">
              <a:solidFill>
                <a:schemeClr val="accent1">
                  <a:lumMod val="50000"/>
                </a:schemeClr>
              </a:solidFill>
            </a:endParaRPr>
          </a:p>
          <a:p>
            <a:pPr marL="457200" lvl="0" indent="-342900" algn="l" rtl="0">
              <a:lnSpc>
                <a:spcPct val="150000"/>
              </a:lnSpc>
              <a:spcBef>
                <a:spcPts val="0"/>
              </a:spcBef>
              <a:spcAft>
                <a:spcPts val="0"/>
              </a:spcAft>
              <a:buClr>
                <a:schemeClr val="dk1"/>
              </a:buClr>
              <a:buSzPts val="1800"/>
              <a:buChar char="●"/>
            </a:pPr>
            <a:r>
              <a:rPr lang="en-US" dirty="0">
                <a:solidFill>
                  <a:schemeClr val="tx1"/>
                </a:solidFill>
              </a:rPr>
              <a:t>Conclusion</a:t>
            </a:r>
            <a:endParaRPr dirty="0">
              <a:solidFill>
                <a:schemeClr val="tx1"/>
              </a:solidFill>
            </a:endParaRPr>
          </a:p>
        </p:txBody>
      </p:sp>
      <p:sp>
        <p:nvSpPr>
          <p:cNvPr id="235" name="Google Shape;235;p29"/>
          <p:cNvSpPr txBox="1">
            <a:spLocks noGrp="1"/>
          </p:cNvSpPr>
          <p:nvPr>
            <p:ph type="title"/>
          </p:nvPr>
        </p:nvSpPr>
        <p:spPr>
          <a:xfrm>
            <a:off x="609600" y="627746"/>
            <a:ext cx="10972800" cy="684900"/>
          </a:xfrm>
          <a:prstGeom prst="rect">
            <a:avLst/>
          </a:prstGeom>
        </p:spPr>
        <p:txBody>
          <a:bodyPr spcFirstLastPara="1" wrap="square" lIns="365750" tIns="45700" rIns="365750" bIns="45700" anchor="t" anchorCtr="0">
            <a:normAutofit/>
          </a:bodyPr>
          <a:lstStyle/>
          <a:p>
            <a:pPr marL="0" lvl="0" indent="0" algn="l" rtl="0">
              <a:spcBef>
                <a:spcPts val="0"/>
              </a:spcBef>
              <a:spcAft>
                <a:spcPts val="0"/>
              </a:spcAft>
              <a:buNone/>
            </a:pPr>
            <a:r>
              <a:rPr lang="en-US"/>
              <a:t>Talk Outline</a:t>
            </a:r>
            <a:endParaRPr/>
          </a:p>
        </p:txBody>
      </p:sp>
      <p:sp>
        <p:nvSpPr>
          <p:cNvPr id="236" name="Google Shape;236;p29"/>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rm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0"/>
          <p:cNvSpPr txBox="1">
            <a:spLocks noGrp="1"/>
          </p:cNvSpPr>
          <p:nvPr>
            <p:ph type="body" idx="1"/>
          </p:nvPr>
        </p:nvSpPr>
        <p:spPr>
          <a:xfrm>
            <a:off x="609600" y="1478280"/>
            <a:ext cx="10972800" cy="3026660"/>
          </a:xfrm>
          <a:prstGeom prst="rect">
            <a:avLst/>
          </a:prstGeom>
        </p:spPr>
        <p:txBody>
          <a:bodyPr spcFirstLastPara="1" wrap="square" lIns="365750" tIns="0" rIns="365750" bIns="45700" anchor="t" anchorCtr="0">
            <a:normAutofit fontScale="70000" lnSpcReduction="20000"/>
          </a:bodyPr>
          <a:lstStyle/>
          <a:p>
            <a:pPr marL="457200" lvl="0" indent="-317182" algn="l" rtl="0">
              <a:lnSpc>
                <a:spcPct val="150000"/>
              </a:lnSpc>
              <a:spcBef>
                <a:spcPts val="600"/>
              </a:spcBef>
              <a:spcAft>
                <a:spcPts val="0"/>
              </a:spcAft>
              <a:buSzPct val="75000"/>
              <a:buChar char="●"/>
            </a:pPr>
            <a:r>
              <a:rPr lang="en-US" dirty="0">
                <a:solidFill>
                  <a:schemeClr val="dk1"/>
                </a:solidFill>
              </a:rPr>
              <a:t>Cluster of machines (running Ubuntu 20.04, kernel: 5.4) connected with Gigabit ethernet</a:t>
            </a:r>
            <a:endParaRPr dirty="0">
              <a:solidFill>
                <a:schemeClr val="dk1"/>
              </a:solidFill>
            </a:endParaRPr>
          </a:p>
          <a:p>
            <a:pPr marL="457200" lvl="0" indent="-317182" algn="l" rtl="0">
              <a:lnSpc>
                <a:spcPct val="150000"/>
              </a:lnSpc>
              <a:spcBef>
                <a:spcPts val="0"/>
              </a:spcBef>
              <a:spcAft>
                <a:spcPts val="0"/>
              </a:spcAft>
              <a:buSzPct val="75000"/>
              <a:buChar char="●"/>
            </a:pPr>
            <a:r>
              <a:rPr lang="en-US" dirty="0">
                <a:solidFill>
                  <a:schemeClr val="dk1"/>
                </a:solidFill>
              </a:rPr>
              <a:t>Hardware</a:t>
            </a:r>
          </a:p>
          <a:p>
            <a:pPr lvl="1" indent="-317182">
              <a:lnSpc>
                <a:spcPct val="150000"/>
              </a:lnSpc>
              <a:spcBef>
                <a:spcPts val="0"/>
              </a:spcBef>
              <a:buSzPct val="75000"/>
              <a:buChar char="●"/>
            </a:pPr>
            <a:r>
              <a:rPr lang="en-US" dirty="0">
                <a:solidFill>
                  <a:schemeClr val="dk1"/>
                </a:solidFill>
              </a:rPr>
              <a:t>Dell PowerEdge R440 (RAPL supported Intel Xeon Silver CPU)</a:t>
            </a:r>
          </a:p>
          <a:p>
            <a:pPr lvl="1" indent="-317182">
              <a:lnSpc>
                <a:spcPct val="150000"/>
              </a:lnSpc>
              <a:spcBef>
                <a:spcPts val="0"/>
              </a:spcBef>
              <a:buSzPct val="75000"/>
              <a:buChar char="●"/>
            </a:pPr>
            <a:r>
              <a:rPr lang="en-US" dirty="0">
                <a:solidFill>
                  <a:schemeClr val="dk1"/>
                </a:solidFill>
              </a:rPr>
              <a:t>Hyperthreading and turbo boost disabled</a:t>
            </a:r>
            <a:endParaRPr dirty="0">
              <a:solidFill>
                <a:schemeClr val="dk1"/>
              </a:solidFill>
            </a:endParaRPr>
          </a:p>
          <a:p>
            <a:pPr marL="457200" lvl="0" indent="-317182" algn="l" rtl="0">
              <a:lnSpc>
                <a:spcPct val="150000"/>
              </a:lnSpc>
              <a:spcBef>
                <a:spcPts val="0"/>
              </a:spcBef>
              <a:spcAft>
                <a:spcPts val="0"/>
              </a:spcAft>
              <a:buSzPct val="75000"/>
              <a:buChar char="●"/>
            </a:pPr>
            <a:r>
              <a:rPr lang="en-US" dirty="0">
                <a:solidFill>
                  <a:schemeClr val="dk1"/>
                </a:solidFill>
              </a:rPr>
              <a:t>Application</a:t>
            </a:r>
          </a:p>
          <a:p>
            <a:pPr lvl="1" indent="-317182">
              <a:lnSpc>
                <a:spcPct val="150000"/>
              </a:lnSpc>
              <a:spcBef>
                <a:spcPts val="0"/>
              </a:spcBef>
              <a:buSzPct val="75000"/>
              <a:buChar char="●"/>
            </a:pPr>
            <a:r>
              <a:rPr lang="en-US" dirty="0" err="1">
                <a:solidFill>
                  <a:schemeClr val="dk1"/>
                </a:solidFill>
              </a:rPr>
              <a:t>MediaWiki</a:t>
            </a:r>
            <a:r>
              <a:rPr lang="en-US" dirty="0">
                <a:solidFill>
                  <a:schemeClr val="dk1"/>
                </a:solidFill>
              </a:rPr>
              <a:t> (traditional LAMP stack software hosting a replica of Wikipedia)</a:t>
            </a:r>
          </a:p>
          <a:p>
            <a:pPr lvl="1" indent="-317182">
              <a:lnSpc>
                <a:spcPct val="150000"/>
              </a:lnSpc>
              <a:spcBef>
                <a:spcPts val="0"/>
              </a:spcBef>
              <a:buSzPct val="75000"/>
              <a:buChar char="●"/>
            </a:pPr>
            <a:r>
              <a:rPr lang="en-US" dirty="0" err="1">
                <a:solidFill>
                  <a:schemeClr val="dk1"/>
                </a:solidFill>
              </a:rPr>
              <a:t>HAProxy</a:t>
            </a:r>
            <a:r>
              <a:rPr lang="en-US" dirty="0">
                <a:solidFill>
                  <a:schemeClr val="dk1"/>
                </a:solidFill>
              </a:rPr>
              <a:t> used as a load balancer (round robin)</a:t>
            </a:r>
            <a:endParaRPr dirty="0">
              <a:solidFill>
                <a:schemeClr val="dk1"/>
              </a:solidFill>
            </a:endParaRPr>
          </a:p>
          <a:p>
            <a:pPr marL="457200" lvl="0" indent="-317182" algn="l" rtl="0">
              <a:lnSpc>
                <a:spcPct val="150000"/>
              </a:lnSpc>
              <a:spcBef>
                <a:spcPts val="0"/>
              </a:spcBef>
              <a:spcAft>
                <a:spcPts val="0"/>
              </a:spcAft>
              <a:buSzPct val="75000"/>
              <a:buChar char="●"/>
            </a:pPr>
            <a:r>
              <a:rPr lang="en-US" dirty="0">
                <a:solidFill>
                  <a:schemeClr val="dk1"/>
                </a:solidFill>
              </a:rPr>
              <a:t>Workload</a:t>
            </a:r>
          </a:p>
          <a:p>
            <a:pPr lvl="1" indent="-317182">
              <a:lnSpc>
                <a:spcPct val="150000"/>
              </a:lnSpc>
              <a:spcBef>
                <a:spcPts val="0"/>
              </a:spcBef>
              <a:buSzPct val="75000"/>
              <a:buChar char="●"/>
            </a:pPr>
            <a:r>
              <a:rPr lang="en-US" dirty="0">
                <a:solidFill>
                  <a:schemeClr val="dk1"/>
                </a:solidFill>
              </a:rPr>
              <a:t>Open-loop workload generator</a:t>
            </a:r>
          </a:p>
          <a:p>
            <a:pPr lvl="1" indent="-317182">
              <a:lnSpc>
                <a:spcPct val="150000"/>
              </a:lnSpc>
              <a:spcBef>
                <a:spcPts val="0"/>
              </a:spcBef>
              <a:buSzPct val="75000"/>
              <a:buChar char="●"/>
            </a:pPr>
            <a:r>
              <a:rPr lang="en-US" dirty="0">
                <a:solidFill>
                  <a:schemeClr val="dk1"/>
                </a:solidFill>
              </a:rPr>
              <a:t>Real workload traces: Wikipedia and Azure</a:t>
            </a:r>
            <a:endParaRPr dirty="0">
              <a:solidFill>
                <a:schemeClr val="dk1"/>
              </a:solidFill>
            </a:endParaRPr>
          </a:p>
        </p:txBody>
      </p:sp>
      <p:sp>
        <p:nvSpPr>
          <p:cNvPr id="243" name="Google Shape;243;p30"/>
          <p:cNvSpPr txBox="1">
            <a:spLocks noGrp="1"/>
          </p:cNvSpPr>
          <p:nvPr>
            <p:ph type="title"/>
          </p:nvPr>
        </p:nvSpPr>
        <p:spPr>
          <a:xfrm>
            <a:off x="609600" y="627746"/>
            <a:ext cx="10972800" cy="684900"/>
          </a:xfrm>
          <a:prstGeom prst="rect">
            <a:avLst/>
          </a:prstGeom>
        </p:spPr>
        <p:txBody>
          <a:bodyPr spcFirstLastPara="1" wrap="square" lIns="365750" tIns="45700" rIns="365750" bIns="45700" anchor="t" anchorCtr="0">
            <a:normAutofit/>
          </a:bodyPr>
          <a:lstStyle/>
          <a:p>
            <a:pPr marL="0" lvl="0" indent="0" algn="l" rtl="0">
              <a:spcBef>
                <a:spcPts val="0"/>
              </a:spcBef>
              <a:spcAft>
                <a:spcPts val="0"/>
              </a:spcAft>
              <a:buNone/>
            </a:pPr>
            <a:r>
              <a:rPr lang="en-US"/>
              <a:t>Experimental Setup</a:t>
            </a:r>
            <a:endParaRPr/>
          </a:p>
        </p:txBody>
      </p:sp>
      <p:sp>
        <p:nvSpPr>
          <p:cNvPr id="244" name="Google Shape;244;p30"/>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rmAutofit/>
          </a:bodyPr>
          <a:lstStyle/>
          <a:p>
            <a:pPr marL="0" lvl="0" indent="0" algn="r" rtl="0">
              <a:spcBef>
                <a:spcPts val="0"/>
              </a:spcBef>
              <a:spcAft>
                <a:spcPts val="0"/>
              </a:spcAft>
              <a:buNone/>
            </a:pPr>
            <a:fld id="{00000000-1234-1234-1234-123412341234}" type="slidenum">
              <a:rPr lang="en-US"/>
              <a:t>14</a:t>
            </a:fld>
            <a:endParaRPr/>
          </a:p>
        </p:txBody>
      </p:sp>
      <p:pic>
        <p:nvPicPr>
          <p:cNvPr id="3" name="Picture 2">
            <a:extLst>
              <a:ext uri="{FF2B5EF4-FFF2-40B4-BE49-F238E27FC236}">
                <a16:creationId xmlns:a16="http://schemas.microsoft.com/office/drawing/2014/main" id="{F3A2EF36-CA29-0C5C-C12C-16B9DFB84DD0}"/>
              </a:ext>
            </a:extLst>
          </p:cNvPr>
          <p:cNvPicPr>
            <a:picLocks noChangeAspect="1"/>
          </p:cNvPicPr>
          <p:nvPr/>
        </p:nvPicPr>
        <p:blipFill>
          <a:blip r:embed="rId3"/>
          <a:stretch>
            <a:fillRect/>
          </a:stretch>
        </p:blipFill>
        <p:spPr>
          <a:xfrm>
            <a:off x="3352800" y="4462479"/>
            <a:ext cx="2924988" cy="2084832"/>
          </a:xfrm>
          <a:prstGeom prst="rect">
            <a:avLst/>
          </a:prstGeom>
        </p:spPr>
      </p:pic>
      <p:pic>
        <p:nvPicPr>
          <p:cNvPr id="7" name="Picture 6">
            <a:extLst>
              <a:ext uri="{FF2B5EF4-FFF2-40B4-BE49-F238E27FC236}">
                <a16:creationId xmlns:a16="http://schemas.microsoft.com/office/drawing/2014/main" id="{195D4121-A38D-076B-6BA7-A52780B411C7}"/>
              </a:ext>
            </a:extLst>
          </p:cNvPr>
          <p:cNvPicPr>
            <a:picLocks noChangeAspect="1"/>
          </p:cNvPicPr>
          <p:nvPr/>
        </p:nvPicPr>
        <p:blipFill>
          <a:blip r:embed="rId4"/>
          <a:stretch>
            <a:fillRect/>
          </a:stretch>
        </p:blipFill>
        <p:spPr>
          <a:xfrm>
            <a:off x="6421966" y="4455309"/>
            <a:ext cx="2926080" cy="2085610"/>
          </a:xfrm>
          <a:prstGeom prst="rect">
            <a:avLst/>
          </a:prstGeom>
        </p:spPr>
      </p:pic>
      <p:sp>
        <p:nvSpPr>
          <p:cNvPr id="8" name="TextBox 7">
            <a:extLst>
              <a:ext uri="{FF2B5EF4-FFF2-40B4-BE49-F238E27FC236}">
                <a16:creationId xmlns:a16="http://schemas.microsoft.com/office/drawing/2014/main" id="{431D3D00-6D9A-F151-7673-BCAEA0546445}"/>
              </a:ext>
            </a:extLst>
          </p:cNvPr>
          <p:cNvSpPr txBox="1"/>
          <p:nvPr/>
        </p:nvSpPr>
        <p:spPr>
          <a:xfrm>
            <a:off x="4572000" y="6443201"/>
            <a:ext cx="848309" cy="276999"/>
          </a:xfrm>
          <a:prstGeom prst="rect">
            <a:avLst/>
          </a:prstGeom>
          <a:noFill/>
        </p:spPr>
        <p:txBody>
          <a:bodyPr wrap="none" rtlCol="0">
            <a:spAutoFit/>
          </a:bodyPr>
          <a:lstStyle/>
          <a:p>
            <a:r>
              <a:rPr lang="en-US" sz="1200" dirty="0"/>
              <a:t>Wikipedia</a:t>
            </a:r>
          </a:p>
        </p:txBody>
      </p:sp>
      <p:sp>
        <p:nvSpPr>
          <p:cNvPr id="9" name="TextBox 8">
            <a:extLst>
              <a:ext uri="{FF2B5EF4-FFF2-40B4-BE49-F238E27FC236}">
                <a16:creationId xmlns:a16="http://schemas.microsoft.com/office/drawing/2014/main" id="{6862683A-C7F4-D10A-FB0E-242A84DAC4DB}"/>
              </a:ext>
            </a:extLst>
          </p:cNvPr>
          <p:cNvSpPr txBox="1"/>
          <p:nvPr/>
        </p:nvSpPr>
        <p:spPr>
          <a:xfrm>
            <a:off x="7822491" y="6451768"/>
            <a:ext cx="585417" cy="276999"/>
          </a:xfrm>
          <a:prstGeom prst="rect">
            <a:avLst/>
          </a:prstGeom>
          <a:noFill/>
        </p:spPr>
        <p:txBody>
          <a:bodyPr wrap="none" rtlCol="0">
            <a:spAutoFit/>
          </a:bodyPr>
          <a:lstStyle/>
          <a:p>
            <a:r>
              <a:rPr lang="en-US" sz="1200" dirty="0"/>
              <a:t>Azure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16" name="Picture 15">
            <a:extLst>
              <a:ext uri="{FF2B5EF4-FFF2-40B4-BE49-F238E27FC236}">
                <a16:creationId xmlns:a16="http://schemas.microsoft.com/office/drawing/2014/main" id="{305E5831-5529-C4AB-AB08-4580D1CC19A0}"/>
              </a:ext>
            </a:extLst>
          </p:cNvPr>
          <p:cNvPicPr>
            <a:picLocks noChangeAspect="1"/>
          </p:cNvPicPr>
          <p:nvPr/>
        </p:nvPicPr>
        <p:blipFill>
          <a:blip r:embed="rId3"/>
          <a:stretch>
            <a:fillRect/>
          </a:stretch>
        </p:blipFill>
        <p:spPr>
          <a:xfrm>
            <a:off x="8128648" y="1137921"/>
            <a:ext cx="3976498" cy="4480560"/>
          </a:xfrm>
          <a:prstGeom prst="rect">
            <a:avLst/>
          </a:prstGeom>
        </p:spPr>
      </p:pic>
      <p:pic>
        <p:nvPicPr>
          <p:cNvPr id="14" name="Picture 13">
            <a:extLst>
              <a:ext uri="{FF2B5EF4-FFF2-40B4-BE49-F238E27FC236}">
                <a16:creationId xmlns:a16="http://schemas.microsoft.com/office/drawing/2014/main" id="{95A5E9CE-D2DA-C52B-0045-ABA7C5FF0A61}"/>
              </a:ext>
            </a:extLst>
          </p:cNvPr>
          <p:cNvPicPr>
            <a:picLocks noChangeAspect="1"/>
          </p:cNvPicPr>
          <p:nvPr/>
        </p:nvPicPr>
        <p:blipFill>
          <a:blip r:embed="rId4"/>
          <a:stretch>
            <a:fillRect/>
          </a:stretch>
        </p:blipFill>
        <p:spPr>
          <a:xfrm>
            <a:off x="4258516" y="1133844"/>
            <a:ext cx="3893964" cy="4480560"/>
          </a:xfrm>
          <a:prstGeom prst="rect">
            <a:avLst/>
          </a:prstGeom>
        </p:spPr>
      </p:pic>
      <p:pic>
        <p:nvPicPr>
          <p:cNvPr id="11" name="Picture 10">
            <a:extLst>
              <a:ext uri="{FF2B5EF4-FFF2-40B4-BE49-F238E27FC236}">
                <a16:creationId xmlns:a16="http://schemas.microsoft.com/office/drawing/2014/main" id="{186C9736-1E7B-3298-E8A6-3B954CD619C7}"/>
              </a:ext>
            </a:extLst>
          </p:cNvPr>
          <p:cNvPicPr>
            <a:picLocks noChangeAspect="1"/>
          </p:cNvPicPr>
          <p:nvPr/>
        </p:nvPicPr>
        <p:blipFill>
          <a:blip r:embed="rId5"/>
          <a:stretch>
            <a:fillRect/>
          </a:stretch>
        </p:blipFill>
        <p:spPr>
          <a:xfrm>
            <a:off x="379853" y="1114865"/>
            <a:ext cx="3934875" cy="4481172"/>
          </a:xfrm>
          <a:prstGeom prst="rect">
            <a:avLst/>
          </a:prstGeom>
        </p:spPr>
      </p:pic>
      <p:sp>
        <p:nvSpPr>
          <p:cNvPr id="252" name="Google Shape;252;p31"/>
          <p:cNvSpPr txBox="1">
            <a:spLocks noGrp="1"/>
          </p:cNvSpPr>
          <p:nvPr>
            <p:ph type="body" idx="1"/>
          </p:nvPr>
        </p:nvSpPr>
        <p:spPr>
          <a:xfrm>
            <a:off x="609600" y="1600200"/>
            <a:ext cx="10972800" cy="2709000"/>
          </a:xfrm>
          <a:prstGeom prst="rect">
            <a:avLst/>
          </a:prstGeom>
        </p:spPr>
        <p:txBody>
          <a:bodyPr spcFirstLastPara="1" wrap="square" lIns="365750" tIns="0" rIns="365750" bIns="45700" anchor="t" anchorCtr="0">
            <a:normAutofit/>
          </a:bodyPr>
          <a:lstStyle/>
          <a:p>
            <a:pPr marL="0" lvl="0" indent="0" algn="l" rtl="0">
              <a:spcBef>
                <a:spcPts val="600"/>
              </a:spcBef>
              <a:spcAft>
                <a:spcPts val="1600"/>
              </a:spcAft>
              <a:buNone/>
            </a:pPr>
            <a:endParaRPr dirty="0"/>
          </a:p>
        </p:txBody>
      </p:sp>
      <p:sp>
        <p:nvSpPr>
          <p:cNvPr id="253" name="Google Shape;253;p31"/>
          <p:cNvSpPr txBox="1">
            <a:spLocks noGrp="1"/>
          </p:cNvSpPr>
          <p:nvPr>
            <p:ph type="title"/>
          </p:nvPr>
        </p:nvSpPr>
        <p:spPr>
          <a:xfrm>
            <a:off x="609600" y="627746"/>
            <a:ext cx="10972800" cy="684900"/>
          </a:xfrm>
          <a:prstGeom prst="rect">
            <a:avLst/>
          </a:prstGeom>
        </p:spPr>
        <p:txBody>
          <a:bodyPr spcFirstLastPara="1" wrap="square" lIns="365750" tIns="45700" rIns="365750" bIns="45700" anchor="t" anchorCtr="0">
            <a:normAutofit/>
          </a:bodyPr>
          <a:lstStyle/>
          <a:p>
            <a:pPr marL="0" lvl="0" indent="0" algn="l" rtl="0">
              <a:spcBef>
                <a:spcPts val="0"/>
              </a:spcBef>
              <a:spcAft>
                <a:spcPts val="0"/>
              </a:spcAft>
              <a:buNone/>
            </a:pPr>
            <a:r>
              <a:rPr lang="en-US" dirty="0"/>
              <a:t>Evaluation -- Component Analysis</a:t>
            </a:r>
            <a:endParaRPr dirty="0"/>
          </a:p>
        </p:txBody>
      </p:sp>
      <p:sp>
        <p:nvSpPr>
          <p:cNvPr id="254" name="Google Shape;254;p31"/>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rmAutofit/>
          </a:bodyPr>
          <a:lstStyle/>
          <a:p>
            <a:pPr marL="0" lvl="0" indent="0" algn="r" rtl="0">
              <a:spcBef>
                <a:spcPts val="0"/>
              </a:spcBef>
              <a:spcAft>
                <a:spcPts val="0"/>
              </a:spcAft>
              <a:buNone/>
            </a:pPr>
            <a:fld id="{00000000-1234-1234-1234-123412341234}" type="slidenum">
              <a:rPr lang="en-US"/>
              <a:t>15</a:t>
            </a:fld>
            <a:endParaRPr/>
          </a:p>
        </p:txBody>
      </p:sp>
      <p:sp>
        <p:nvSpPr>
          <p:cNvPr id="255" name="Google Shape;255;p31"/>
          <p:cNvSpPr txBox="1"/>
          <p:nvPr/>
        </p:nvSpPr>
        <p:spPr>
          <a:xfrm>
            <a:off x="1236950" y="5868591"/>
            <a:ext cx="10172100" cy="738900"/>
          </a:xfrm>
          <a:prstGeom prst="rect">
            <a:avLst/>
          </a:prstGeom>
          <a:solidFill>
            <a:schemeClr val="l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u="sng">
                <a:solidFill>
                  <a:srgbClr val="FF0000"/>
                </a:solidFill>
              </a:rPr>
              <a:t>Takeaway:</a:t>
            </a:r>
            <a:r>
              <a:rPr lang="en-US" sz="1800" b="1">
                <a:solidFill>
                  <a:srgbClr val="FF0000"/>
                </a:solidFill>
              </a:rPr>
              <a:t> Utilizing mechanisms jointly provides power optimality and resource efficiency while meeting SLO targets.</a:t>
            </a:r>
            <a:endParaRPr sz="1800" b="1">
              <a:solidFill>
                <a:srgbClr val="FF0000"/>
              </a:solidFill>
            </a:endParaRPr>
          </a:p>
        </p:txBody>
      </p:sp>
      <p:sp>
        <p:nvSpPr>
          <p:cNvPr id="256" name="Google Shape;256;p31"/>
          <p:cNvSpPr txBox="1"/>
          <p:nvPr/>
        </p:nvSpPr>
        <p:spPr>
          <a:xfrm>
            <a:off x="1746489" y="5423956"/>
            <a:ext cx="22824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solidFill>
                  <a:schemeClr val="dk1"/>
                </a:solidFill>
              </a:rPr>
              <a:t>Power component</a:t>
            </a:r>
            <a:endParaRPr sz="1600" dirty="0">
              <a:solidFill>
                <a:schemeClr val="dk1"/>
              </a:solidFill>
            </a:endParaRPr>
          </a:p>
        </p:txBody>
      </p:sp>
      <p:sp>
        <p:nvSpPr>
          <p:cNvPr id="257" name="Google Shape;257;p31"/>
          <p:cNvSpPr txBox="1"/>
          <p:nvPr/>
        </p:nvSpPr>
        <p:spPr>
          <a:xfrm>
            <a:off x="5460658" y="5427351"/>
            <a:ext cx="22824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solidFill>
                  <a:schemeClr val="dk1"/>
                </a:solidFill>
              </a:rPr>
              <a:t>Elastic component</a:t>
            </a:r>
            <a:endParaRPr sz="1600" dirty="0">
              <a:solidFill>
                <a:schemeClr val="dk1"/>
              </a:solidFill>
            </a:endParaRPr>
          </a:p>
        </p:txBody>
      </p:sp>
      <p:sp>
        <p:nvSpPr>
          <p:cNvPr id="258" name="Google Shape;258;p31"/>
          <p:cNvSpPr txBox="1"/>
          <p:nvPr/>
        </p:nvSpPr>
        <p:spPr>
          <a:xfrm>
            <a:off x="9655156" y="5461217"/>
            <a:ext cx="17028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solidFill>
                  <a:schemeClr val="dk1"/>
                </a:solidFill>
              </a:rPr>
              <a:t>SLO-Power</a:t>
            </a:r>
            <a:endParaRPr sz="1600" dirty="0">
              <a:solidFill>
                <a:schemeClr val="dk1"/>
              </a:solidFill>
            </a:endParaRPr>
          </a:p>
        </p:txBody>
      </p:sp>
      <p:sp>
        <p:nvSpPr>
          <p:cNvPr id="262" name="Google Shape;262;p31"/>
          <p:cNvSpPr/>
          <p:nvPr/>
        </p:nvSpPr>
        <p:spPr>
          <a:xfrm>
            <a:off x="3732979" y="1125948"/>
            <a:ext cx="211500" cy="266700"/>
          </a:xfrm>
          <a:prstGeom prst="ellipse">
            <a:avLst/>
          </a:prstGeom>
          <a:noFill/>
          <a:ln w="1905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70C0"/>
              </a:solidFill>
            </a:endParaRPr>
          </a:p>
        </p:txBody>
      </p:sp>
      <p:sp>
        <p:nvSpPr>
          <p:cNvPr id="263" name="Google Shape;263;p31"/>
          <p:cNvSpPr/>
          <p:nvPr/>
        </p:nvSpPr>
        <p:spPr>
          <a:xfrm>
            <a:off x="3984720" y="1125948"/>
            <a:ext cx="211500" cy="266700"/>
          </a:xfrm>
          <a:prstGeom prst="ellipse">
            <a:avLst/>
          </a:prstGeom>
          <a:noFill/>
          <a:ln w="1905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4" name="Google Shape;264;p31"/>
          <p:cNvSpPr txBox="1"/>
          <p:nvPr/>
        </p:nvSpPr>
        <p:spPr>
          <a:xfrm>
            <a:off x="2485461" y="1133844"/>
            <a:ext cx="1139608" cy="27763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solidFill>
                  <a:srgbClr val="0070C0"/>
                </a:solidFill>
              </a:rPr>
              <a:t>SLO violations</a:t>
            </a:r>
            <a:endParaRPr sz="1100" dirty="0">
              <a:solidFill>
                <a:srgbClr val="0070C0"/>
              </a:solidFill>
            </a:endParaRPr>
          </a:p>
        </p:txBody>
      </p:sp>
      <p:sp>
        <p:nvSpPr>
          <p:cNvPr id="265" name="Google Shape;265;p31"/>
          <p:cNvSpPr/>
          <p:nvPr/>
        </p:nvSpPr>
        <p:spPr>
          <a:xfrm>
            <a:off x="4634692" y="4283133"/>
            <a:ext cx="3363492" cy="2667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6" name="Google Shape;266;p31"/>
          <p:cNvSpPr txBox="1"/>
          <p:nvPr/>
        </p:nvSpPr>
        <p:spPr>
          <a:xfrm>
            <a:off x="6611814" y="4504239"/>
            <a:ext cx="1567737" cy="266700"/>
          </a:xfrm>
          <a:prstGeom prst="rect">
            <a:avLst/>
          </a:prstGeom>
          <a:noFill/>
          <a:ln>
            <a:noFill/>
          </a:ln>
        </p:spPr>
        <p:txBody>
          <a:bodyPr spcFirstLastPara="1" wrap="square" lIns="91425" tIns="91425" rIns="91425" bIns="91425" anchor="t" anchorCtr="0">
            <a:noAutofit/>
          </a:bodyPr>
          <a:lstStyle/>
          <a:p>
            <a:pPr lvl="0"/>
            <a:r>
              <a:rPr lang="en-US" sz="1100" dirty="0">
                <a:solidFill>
                  <a:srgbClr val="0070C0"/>
                </a:solidFill>
              </a:rPr>
              <a:t>Low Power Optimality</a:t>
            </a:r>
          </a:p>
        </p:txBody>
      </p:sp>
      <p:sp>
        <p:nvSpPr>
          <p:cNvPr id="267" name="Google Shape;267;p31"/>
          <p:cNvSpPr/>
          <p:nvPr/>
        </p:nvSpPr>
        <p:spPr>
          <a:xfrm>
            <a:off x="902599" y="3989384"/>
            <a:ext cx="3293621" cy="408285"/>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8" name="Google Shape;268;p31"/>
          <p:cNvSpPr txBox="1"/>
          <p:nvPr/>
        </p:nvSpPr>
        <p:spPr>
          <a:xfrm>
            <a:off x="2676939" y="4372699"/>
            <a:ext cx="1582861" cy="32808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solidFill>
                  <a:srgbClr val="0070C0"/>
                </a:solidFill>
              </a:rPr>
              <a:t>High Power Optimality</a:t>
            </a:r>
            <a:endParaRPr sz="1100" dirty="0">
              <a:solidFill>
                <a:srgbClr val="0070C0"/>
              </a:solidFill>
            </a:endParaRPr>
          </a:p>
        </p:txBody>
      </p:sp>
      <p:sp>
        <p:nvSpPr>
          <p:cNvPr id="269" name="Google Shape;269;p31"/>
          <p:cNvSpPr txBox="1"/>
          <p:nvPr/>
        </p:nvSpPr>
        <p:spPr>
          <a:xfrm>
            <a:off x="2492744" y="2744517"/>
            <a:ext cx="1733606" cy="2617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solidFill>
                  <a:srgbClr val="0070C0"/>
                </a:solidFill>
              </a:rPr>
              <a:t>Low resource efficiency</a:t>
            </a:r>
            <a:endParaRPr sz="1100" dirty="0">
              <a:solidFill>
                <a:srgbClr val="0070C0"/>
              </a:solidFill>
            </a:endParaRPr>
          </a:p>
        </p:txBody>
      </p:sp>
      <p:sp>
        <p:nvSpPr>
          <p:cNvPr id="270" name="Google Shape;270;p31"/>
          <p:cNvSpPr txBox="1"/>
          <p:nvPr/>
        </p:nvSpPr>
        <p:spPr>
          <a:xfrm>
            <a:off x="4778445" y="2606875"/>
            <a:ext cx="1743558" cy="26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100" dirty="0">
                <a:solidFill>
                  <a:srgbClr val="0070C0"/>
                </a:solidFill>
              </a:rPr>
              <a:t>High resource efficiency</a:t>
            </a:r>
            <a:endParaRPr sz="1100" dirty="0">
              <a:solidFill>
                <a:srgbClr val="0070C0"/>
              </a:solidFill>
            </a:endParaRPr>
          </a:p>
          <a:p>
            <a:pPr marL="0" lvl="0" indent="0" algn="l" rtl="0">
              <a:spcBef>
                <a:spcPts val="0"/>
              </a:spcBef>
              <a:spcAft>
                <a:spcPts val="0"/>
              </a:spcAft>
              <a:buNone/>
            </a:pPr>
            <a:endParaRPr sz="900" dirty="0">
              <a:solidFill>
                <a:srgbClr val="0070C0"/>
              </a:solidFill>
            </a:endParaRPr>
          </a:p>
        </p:txBody>
      </p:sp>
      <p:sp>
        <p:nvSpPr>
          <p:cNvPr id="271" name="Google Shape;271;p31"/>
          <p:cNvSpPr txBox="1"/>
          <p:nvPr/>
        </p:nvSpPr>
        <p:spPr>
          <a:xfrm>
            <a:off x="5212987" y="1531308"/>
            <a:ext cx="1364853" cy="26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solidFill>
                  <a:srgbClr val="0070C0"/>
                </a:solidFill>
              </a:rPr>
              <a:t>No SLO violations</a:t>
            </a:r>
            <a:endParaRPr sz="1100" dirty="0">
              <a:solidFill>
                <a:srgbClr val="0070C0"/>
              </a:solidFill>
            </a:endParaRPr>
          </a:p>
        </p:txBody>
      </p:sp>
      <p:sp>
        <p:nvSpPr>
          <p:cNvPr id="272" name="Google Shape;272;p31"/>
          <p:cNvSpPr/>
          <p:nvPr/>
        </p:nvSpPr>
        <p:spPr>
          <a:xfrm rot="2039629">
            <a:off x="192638" y="2646997"/>
            <a:ext cx="251116" cy="209013"/>
          </a:xfrm>
          <a:prstGeom prst="rightArrow">
            <a:avLst>
              <a:gd name="adj1" fmla="val 50000"/>
              <a:gd name="adj2" fmla="val 5000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3" name="Google Shape;273;p31"/>
          <p:cNvSpPr txBox="1"/>
          <p:nvPr/>
        </p:nvSpPr>
        <p:spPr>
          <a:xfrm>
            <a:off x="-41316" y="2322216"/>
            <a:ext cx="1396800" cy="26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solidFill>
                  <a:srgbClr val="0070C0"/>
                </a:solidFill>
              </a:rPr>
              <a:t>the lower better</a:t>
            </a:r>
            <a:endParaRPr sz="1100" dirty="0">
              <a:solidFill>
                <a:srgbClr val="0070C0"/>
              </a:solidFill>
            </a:endParaRPr>
          </a:p>
        </p:txBody>
      </p:sp>
      <p:sp>
        <p:nvSpPr>
          <p:cNvPr id="274" name="Google Shape;274;p31"/>
          <p:cNvSpPr/>
          <p:nvPr/>
        </p:nvSpPr>
        <p:spPr>
          <a:xfrm rot="2039629">
            <a:off x="177862" y="4024115"/>
            <a:ext cx="251116" cy="209013"/>
          </a:xfrm>
          <a:prstGeom prst="rightArrow">
            <a:avLst>
              <a:gd name="adj1" fmla="val 50000"/>
              <a:gd name="adj2" fmla="val 5000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5" name="Google Shape;275;p31"/>
          <p:cNvSpPr txBox="1"/>
          <p:nvPr/>
        </p:nvSpPr>
        <p:spPr>
          <a:xfrm>
            <a:off x="-56795" y="3722669"/>
            <a:ext cx="1396800" cy="26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solidFill>
                  <a:srgbClr val="0070C0"/>
                </a:solidFill>
              </a:rPr>
              <a:t>the higher better</a:t>
            </a:r>
            <a:endParaRPr sz="1100" dirty="0">
              <a:solidFill>
                <a:srgbClr val="0070C0"/>
              </a:solidFill>
            </a:endParaRPr>
          </a:p>
        </p:txBody>
      </p:sp>
      <p:sp>
        <p:nvSpPr>
          <p:cNvPr id="276" name="Google Shape;276;p31"/>
          <p:cNvSpPr txBox="1"/>
          <p:nvPr/>
        </p:nvSpPr>
        <p:spPr>
          <a:xfrm>
            <a:off x="923325" y="173950"/>
            <a:ext cx="829800" cy="26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chemeClr val="dk2"/>
              </a:solidFill>
            </a:endParaRPr>
          </a:p>
        </p:txBody>
      </p:sp>
      <p:sp>
        <p:nvSpPr>
          <p:cNvPr id="2" name="Google Shape;271;p31">
            <a:extLst>
              <a:ext uri="{FF2B5EF4-FFF2-40B4-BE49-F238E27FC236}">
                <a16:creationId xmlns:a16="http://schemas.microsoft.com/office/drawing/2014/main" id="{3EDB7058-F4C9-2324-5C79-7EE359E01029}"/>
              </a:ext>
            </a:extLst>
          </p:cNvPr>
          <p:cNvSpPr txBox="1"/>
          <p:nvPr/>
        </p:nvSpPr>
        <p:spPr>
          <a:xfrm>
            <a:off x="10510083" y="1520198"/>
            <a:ext cx="1386353" cy="28892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solidFill>
                  <a:srgbClr val="0070C0"/>
                </a:solidFill>
              </a:rPr>
              <a:t>No SLO violations</a:t>
            </a:r>
            <a:endParaRPr sz="1100" dirty="0">
              <a:solidFill>
                <a:srgbClr val="0070C0"/>
              </a:solidFill>
            </a:endParaRPr>
          </a:p>
        </p:txBody>
      </p:sp>
      <p:sp>
        <p:nvSpPr>
          <p:cNvPr id="3" name="Google Shape;270;p31">
            <a:extLst>
              <a:ext uri="{FF2B5EF4-FFF2-40B4-BE49-F238E27FC236}">
                <a16:creationId xmlns:a16="http://schemas.microsoft.com/office/drawing/2014/main" id="{AB3A4978-62CD-A84B-67CB-B70813E2459F}"/>
              </a:ext>
            </a:extLst>
          </p:cNvPr>
          <p:cNvSpPr txBox="1"/>
          <p:nvPr/>
        </p:nvSpPr>
        <p:spPr>
          <a:xfrm>
            <a:off x="9939516" y="3452975"/>
            <a:ext cx="1703815" cy="30073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100" dirty="0">
                <a:solidFill>
                  <a:srgbClr val="0070C0"/>
                </a:solidFill>
              </a:rPr>
              <a:t>High resource efficiency</a:t>
            </a:r>
            <a:endParaRPr sz="1100" dirty="0">
              <a:solidFill>
                <a:srgbClr val="0070C0"/>
              </a:solidFill>
            </a:endParaRPr>
          </a:p>
          <a:p>
            <a:pPr marL="0" lvl="0" indent="0" algn="l" rtl="0">
              <a:spcBef>
                <a:spcPts val="0"/>
              </a:spcBef>
              <a:spcAft>
                <a:spcPts val="0"/>
              </a:spcAft>
              <a:buNone/>
            </a:pPr>
            <a:endParaRPr sz="900" dirty="0">
              <a:solidFill>
                <a:srgbClr val="0070C0"/>
              </a:solidFill>
            </a:endParaRPr>
          </a:p>
        </p:txBody>
      </p:sp>
      <p:sp>
        <p:nvSpPr>
          <p:cNvPr id="4" name="Google Shape;265;p31">
            <a:extLst>
              <a:ext uri="{FF2B5EF4-FFF2-40B4-BE49-F238E27FC236}">
                <a16:creationId xmlns:a16="http://schemas.microsoft.com/office/drawing/2014/main" id="{5C8B1A25-84CC-0355-20AB-3F7D70749C5D}"/>
              </a:ext>
            </a:extLst>
          </p:cNvPr>
          <p:cNvSpPr/>
          <p:nvPr/>
        </p:nvSpPr>
        <p:spPr>
          <a:xfrm>
            <a:off x="8506952" y="3971775"/>
            <a:ext cx="3459448" cy="498599"/>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 name="Google Shape;266;p31">
            <a:extLst>
              <a:ext uri="{FF2B5EF4-FFF2-40B4-BE49-F238E27FC236}">
                <a16:creationId xmlns:a16="http://schemas.microsoft.com/office/drawing/2014/main" id="{D87982E4-3109-B658-87E7-975399A064F3}"/>
              </a:ext>
            </a:extLst>
          </p:cNvPr>
          <p:cNvSpPr txBox="1"/>
          <p:nvPr/>
        </p:nvSpPr>
        <p:spPr>
          <a:xfrm>
            <a:off x="9089330" y="4504239"/>
            <a:ext cx="1567737" cy="266700"/>
          </a:xfrm>
          <a:prstGeom prst="rect">
            <a:avLst/>
          </a:prstGeom>
          <a:noFill/>
          <a:ln>
            <a:noFill/>
          </a:ln>
        </p:spPr>
        <p:txBody>
          <a:bodyPr spcFirstLastPara="1" wrap="square" lIns="91425" tIns="91425" rIns="91425" bIns="91425" anchor="t" anchorCtr="0">
            <a:noAutofit/>
          </a:bodyPr>
          <a:lstStyle/>
          <a:p>
            <a:pPr lvl="0"/>
            <a:r>
              <a:rPr lang="en-US" sz="1100" dirty="0">
                <a:solidFill>
                  <a:srgbClr val="0070C0"/>
                </a:solidFill>
              </a:rPr>
              <a:t>High Power Optimality</a:t>
            </a:r>
          </a:p>
        </p:txBody>
      </p:sp>
      <p:sp>
        <p:nvSpPr>
          <p:cNvPr id="6" name="TextBox 5">
            <a:extLst>
              <a:ext uri="{FF2B5EF4-FFF2-40B4-BE49-F238E27FC236}">
                <a16:creationId xmlns:a16="http://schemas.microsoft.com/office/drawing/2014/main" id="{2EC77964-E0C1-798A-1530-A5525F5B69EE}"/>
              </a:ext>
            </a:extLst>
          </p:cNvPr>
          <p:cNvSpPr txBox="1"/>
          <p:nvPr/>
        </p:nvSpPr>
        <p:spPr>
          <a:xfrm>
            <a:off x="4222501" y="5436431"/>
            <a:ext cx="578950" cy="400110"/>
          </a:xfrm>
          <a:prstGeom prst="rect">
            <a:avLst/>
          </a:prstGeom>
          <a:noFill/>
        </p:spPr>
        <p:txBody>
          <a:bodyPr wrap="square" rtlCol="0">
            <a:spAutoFit/>
          </a:bodyPr>
          <a:lstStyle/>
          <a:p>
            <a:r>
              <a:rPr lang="en-US" sz="2000" b="1" dirty="0">
                <a:solidFill>
                  <a:srgbClr val="C00000"/>
                </a:solidFill>
              </a:rPr>
              <a:t>+</a:t>
            </a:r>
          </a:p>
        </p:txBody>
      </p:sp>
      <p:sp>
        <p:nvSpPr>
          <p:cNvPr id="7" name="TextBox 6">
            <a:extLst>
              <a:ext uri="{FF2B5EF4-FFF2-40B4-BE49-F238E27FC236}">
                <a16:creationId xmlns:a16="http://schemas.microsoft.com/office/drawing/2014/main" id="{E3549074-907C-BC04-6063-7AF85696FBA1}"/>
              </a:ext>
            </a:extLst>
          </p:cNvPr>
          <p:cNvSpPr txBox="1"/>
          <p:nvPr/>
        </p:nvSpPr>
        <p:spPr>
          <a:xfrm>
            <a:off x="8067716" y="5436431"/>
            <a:ext cx="578950" cy="400110"/>
          </a:xfrm>
          <a:prstGeom prst="rect">
            <a:avLst/>
          </a:prstGeom>
          <a:noFill/>
        </p:spPr>
        <p:txBody>
          <a:bodyPr wrap="square" rtlCol="0">
            <a:spAutoFit/>
          </a:bodyPr>
          <a:lstStyle/>
          <a:p>
            <a:r>
              <a:rPr lang="en-US" sz="2000" b="1" dirty="0">
                <a:solidFill>
                  <a:srgbClr val="C00000"/>
                </a:solidFill>
              </a:rPr>
              <a:t>=</a:t>
            </a:r>
          </a:p>
        </p:txBody>
      </p:sp>
      <p:sp>
        <p:nvSpPr>
          <p:cNvPr id="12" name="Google Shape;262;p31">
            <a:extLst>
              <a:ext uri="{FF2B5EF4-FFF2-40B4-BE49-F238E27FC236}">
                <a16:creationId xmlns:a16="http://schemas.microsoft.com/office/drawing/2014/main" id="{CCFA2CBC-6474-ABD1-979E-28F53D4BED07}"/>
              </a:ext>
            </a:extLst>
          </p:cNvPr>
          <p:cNvSpPr/>
          <p:nvPr/>
        </p:nvSpPr>
        <p:spPr>
          <a:xfrm>
            <a:off x="2034998" y="1261963"/>
            <a:ext cx="211500" cy="266700"/>
          </a:xfrm>
          <a:prstGeom prst="ellipse">
            <a:avLst/>
          </a:prstGeom>
          <a:noFill/>
          <a:ln w="1905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70C0"/>
              </a:solidFill>
            </a:endParaRPr>
          </a:p>
        </p:txBody>
      </p:sp>
    </p:spTree>
    <p:extLst>
      <p:ext uri="{BB962C8B-B14F-4D97-AF65-F5344CB8AC3E}">
        <p14:creationId xmlns:p14="http://schemas.microsoft.com/office/powerpoint/2010/main" val="177802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6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7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6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6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5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p:bldP spid="263" grpId="0" animBg="1"/>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3"/>
          <p:cNvSpPr txBox="1">
            <a:spLocks noGrp="1"/>
          </p:cNvSpPr>
          <p:nvPr>
            <p:ph type="body" idx="1"/>
          </p:nvPr>
        </p:nvSpPr>
        <p:spPr>
          <a:xfrm>
            <a:off x="609600" y="1600200"/>
            <a:ext cx="10972800" cy="2709000"/>
          </a:xfrm>
          <a:prstGeom prst="rect">
            <a:avLst/>
          </a:prstGeom>
        </p:spPr>
        <p:txBody>
          <a:bodyPr spcFirstLastPara="1" wrap="square" lIns="365750" tIns="0" rIns="365750" bIns="45700" anchor="t" anchorCtr="0">
            <a:normAutofit/>
          </a:bodyPr>
          <a:lstStyle/>
          <a:p>
            <a:pPr marL="0" lvl="0" indent="0" algn="l" rtl="0">
              <a:spcBef>
                <a:spcPts val="600"/>
              </a:spcBef>
              <a:spcAft>
                <a:spcPts val="1600"/>
              </a:spcAft>
              <a:buNone/>
            </a:pPr>
            <a:endParaRPr dirty="0"/>
          </a:p>
        </p:txBody>
      </p:sp>
      <p:sp>
        <p:nvSpPr>
          <p:cNvPr id="315" name="Google Shape;315;p33"/>
          <p:cNvSpPr txBox="1">
            <a:spLocks noGrp="1"/>
          </p:cNvSpPr>
          <p:nvPr>
            <p:ph type="title"/>
          </p:nvPr>
        </p:nvSpPr>
        <p:spPr>
          <a:xfrm>
            <a:off x="609600" y="627746"/>
            <a:ext cx="10972800" cy="684900"/>
          </a:xfrm>
          <a:prstGeom prst="rect">
            <a:avLst/>
          </a:prstGeom>
        </p:spPr>
        <p:txBody>
          <a:bodyPr spcFirstLastPara="1" wrap="square" lIns="365750" tIns="45700" rIns="365750" bIns="45700" anchor="t" anchorCtr="0">
            <a:normAutofit/>
          </a:bodyPr>
          <a:lstStyle/>
          <a:p>
            <a:pPr marL="0" lvl="0" indent="0" algn="l" rtl="0">
              <a:spcBef>
                <a:spcPts val="0"/>
              </a:spcBef>
              <a:spcAft>
                <a:spcPts val="0"/>
              </a:spcAft>
              <a:buNone/>
            </a:pPr>
            <a:r>
              <a:rPr lang="en-US" dirty="0"/>
              <a:t>Evaluation -- Baseline Comparisons</a:t>
            </a:r>
            <a:endParaRPr dirty="0"/>
          </a:p>
        </p:txBody>
      </p:sp>
      <p:sp>
        <p:nvSpPr>
          <p:cNvPr id="316" name="Google Shape;316;p33"/>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rmAutofit/>
          </a:bodyPr>
          <a:lstStyle/>
          <a:p>
            <a:pPr marL="0" lvl="0" indent="0" algn="r" rtl="0">
              <a:spcBef>
                <a:spcPts val="0"/>
              </a:spcBef>
              <a:spcAft>
                <a:spcPts val="0"/>
              </a:spcAft>
              <a:buNone/>
            </a:pPr>
            <a:fld id="{00000000-1234-1234-1234-123412341234}" type="slidenum">
              <a:rPr lang="en-US"/>
              <a:t>16</a:t>
            </a:fld>
            <a:endParaRPr/>
          </a:p>
        </p:txBody>
      </p:sp>
      <p:sp>
        <p:nvSpPr>
          <p:cNvPr id="317" name="Google Shape;317;p33"/>
          <p:cNvSpPr txBox="1"/>
          <p:nvPr/>
        </p:nvSpPr>
        <p:spPr>
          <a:xfrm>
            <a:off x="893250" y="5410200"/>
            <a:ext cx="10405500" cy="738900"/>
          </a:xfrm>
          <a:prstGeom prst="rect">
            <a:avLst/>
          </a:prstGeom>
          <a:solidFill>
            <a:schemeClr val="l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u="sng" dirty="0">
                <a:solidFill>
                  <a:srgbClr val="FF0000"/>
                </a:solidFill>
              </a:rPr>
              <a:t>Takeaway:</a:t>
            </a:r>
            <a:r>
              <a:rPr lang="en-US" sz="1800" b="1" dirty="0">
                <a:solidFill>
                  <a:srgbClr val="FF0000"/>
                </a:solidFill>
              </a:rPr>
              <a:t> SLO-Power achieves more controllable SLO-violation-free performance while reducing resource usage by 12%.</a:t>
            </a:r>
            <a:endParaRPr sz="1800" b="1" dirty="0">
              <a:solidFill>
                <a:srgbClr val="FF0000"/>
              </a:solidFill>
            </a:endParaRPr>
          </a:p>
        </p:txBody>
      </p:sp>
      <p:pic>
        <p:nvPicPr>
          <p:cNvPr id="5" name="Picture 4">
            <a:extLst>
              <a:ext uri="{FF2B5EF4-FFF2-40B4-BE49-F238E27FC236}">
                <a16:creationId xmlns:a16="http://schemas.microsoft.com/office/drawing/2014/main" id="{ECFD387D-1A42-0224-6FA1-B58DB356E2F2}"/>
              </a:ext>
            </a:extLst>
          </p:cNvPr>
          <p:cNvPicPr>
            <a:picLocks noChangeAspect="1"/>
          </p:cNvPicPr>
          <p:nvPr/>
        </p:nvPicPr>
        <p:blipFill>
          <a:blip r:embed="rId3"/>
          <a:stretch>
            <a:fillRect/>
          </a:stretch>
        </p:blipFill>
        <p:spPr>
          <a:xfrm>
            <a:off x="6183821" y="2026920"/>
            <a:ext cx="4381113" cy="3383280"/>
          </a:xfrm>
          <a:prstGeom prst="rect">
            <a:avLst/>
          </a:prstGeom>
        </p:spPr>
      </p:pic>
      <p:pic>
        <p:nvPicPr>
          <p:cNvPr id="7" name="Picture 6">
            <a:extLst>
              <a:ext uri="{FF2B5EF4-FFF2-40B4-BE49-F238E27FC236}">
                <a16:creationId xmlns:a16="http://schemas.microsoft.com/office/drawing/2014/main" id="{D7401CE7-0BCD-8BEB-1A79-977855FC9151}"/>
              </a:ext>
            </a:extLst>
          </p:cNvPr>
          <p:cNvPicPr>
            <a:picLocks noChangeAspect="1"/>
          </p:cNvPicPr>
          <p:nvPr/>
        </p:nvPicPr>
        <p:blipFill>
          <a:blip r:embed="rId4"/>
          <a:stretch>
            <a:fillRect/>
          </a:stretch>
        </p:blipFill>
        <p:spPr>
          <a:xfrm>
            <a:off x="1627066" y="2026920"/>
            <a:ext cx="4381114" cy="3383280"/>
          </a:xfrm>
          <a:prstGeom prst="rect">
            <a:avLst/>
          </a:prstGeom>
        </p:spPr>
      </p:pic>
      <p:sp>
        <p:nvSpPr>
          <p:cNvPr id="8" name="Google Shape;323;p33">
            <a:extLst>
              <a:ext uri="{FF2B5EF4-FFF2-40B4-BE49-F238E27FC236}">
                <a16:creationId xmlns:a16="http://schemas.microsoft.com/office/drawing/2014/main" id="{8787D5E1-306E-7932-79EC-403382E163E9}"/>
              </a:ext>
            </a:extLst>
          </p:cNvPr>
          <p:cNvSpPr txBox="1"/>
          <p:nvPr/>
        </p:nvSpPr>
        <p:spPr>
          <a:xfrm>
            <a:off x="2458037" y="3887890"/>
            <a:ext cx="1014750" cy="3388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rgbClr val="FF0000"/>
                </a:solidFill>
              </a:rPr>
              <a:t>SLO-Power</a:t>
            </a:r>
            <a:endParaRPr sz="1200" b="1" dirty="0">
              <a:solidFill>
                <a:srgbClr val="FF0000"/>
              </a:solidFill>
            </a:endParaRPr>
          </a:p>
        </p:txBody>
      </p:sp>
      <p:sp>
        <p:nvSpPr>
          <p:cNvPr id="9" name="Google Shape;320;p33">
            <a:extLst>
              <a:ext uri="{FF2B5EF4-FFF2-40B4-BE49-F238E27FC236}">
                <a16:creationId xmlns:a16="http://schemas.microsoft.com/office/drawing/2014/main" id="{749D03CC-1303-403A-D995-662FC55D798A}"/>
              </a:ext>
            </a:extLst>
          </p:cNvPr>
          <p:cNvSpPr/>
          <p:nvPr/>
        </p:nvSpPr>
        <p:spPr>
          <a:xfrm>
            <a:off x="2808499" y="4175942"/>
            <a:ext cx="154833" cy="182880"/>
          </a:xfrm>
          <a:prstGeom prst="downArrow">
            <a:avLst>
              <a:gd name="adj1" fmla="val 50000"/>
              <a:gd name="adj2" fmla="val 50000"/>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 name="Google Shape;320;p33">
            <a:extLst>
              <a:ext uri="{FF2B5EF4-FFF2-40B4-BE49-F238E27FC236}">
                <a16:creationId xmlns:a16="http://schemas.microsoft.com/office/drawing/2014/main" id="{560779F8-9BF0-FFAE-65EE-9F16885B7211}"/>
              </a:ext>
            </a:extLst>
          </p:cNvPr>
          <p:cNvSpPr/>
          <p:nvPr/>
        </p:nvSpPr>
        <p:spPr>
          <a:xfrm>
            <a:off x="3980798" y="4175942"/>
            <a:ext cx="154833" cy="182880"/>
          </a:xfrm>
          <a:prstGeom prst="downArrow">
            <a:avLst>
              <a:gd name="adj1" fmla="val 50000"/>
              <a:gd name="adj2" fmla="val 50000"/>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 name="Google Shape;320;p33">
            <a:extLst>
              <a:ext uri="{FF2B5EF4-FFF2-40B4-BE49-F238E27FC236}">
                <a16:creationId xmlns:a16="http://schemas.microsoft.com/office/drawing/2014/main" id="{EC1DD38D-9BED-F839-3610-BF910B35FA49}"/>
              </a:ext>
            </a:extLst>
          </p:cNvPr>
          <p:cNvSpPr/>
          <p:nvPr/>
        </p:nvSpPr>
        <p:spPr>
          <a:xfrm>
            <a:off x="5118708" y="4183894"/>
            <a:ext cx="154833" cy="182880"/>
          </a:xfrm>
          <a:prstGeom prst="downArrow">
            <a:avLst>
              <a:gd name="adj1" fmla="val 50000"/>
              <a:gd name="adj2" fmla="val 50000"/>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extLst>
      <p:ext uri="{BB962C8B-B14F-4D97-AF65-F5344CB8AC3E}">
        <p14:creationId xmlns:p14="http://schemas.microsoft.com/office/powerpoint/2010/main" val="69563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6"/>
          <p:cNvSpPr txBox="1">
            <a:spLocks noGrp="1"/>
          </p:cNvSpPr>
          <p:nvPr>
            <p:ph type="body" idx="1"/>
          </p:nvPr>
        </p:nvSpPr>
        <p:spPr>
          <a:xfrm>
            <a:off x="609600" y="1600200"/>
            <a:ext cx="11064600" cy="4570800"/>
          </a:xfrm>
          <a:prstGeom prst="rect">
            <a:avLst/>
          </a:prstGeom>
        </p:spPr>
        <p:txBody>
          <a:bodyPr spcFirstLastPara="1" wrap="square" lIns="365750" tIns="0" rIns="365750" bIns="45700" anchor="t" anchorCtr="0">
            <a:normAutofit/>
          </a:bodyPr>
          <a:lstStyle/>
          <a:p>
            <a:pPr algn="just">
              <a:lnSpc>
                <a:spcPct val="150000"/>
              </a:lnSpc>
              <a:spcBef>
                <a:spcPts val="1600"/>
              </a:spcBef>
            </a:pPr>
            <a:r>
              <a:rPr lang="en-US" dirty="0">
                <a:solidFill>
                  <a:schemeClr val="dk1"/>
                </a:solidFill>
              </a:rPr>
              <a:t>SLO-Power jointly uses elastic scaling and power capping.</a:t>
            </a:r>
            <a:endParaRPr dirty="0">
              <a:solidFill>
                <a:schemeClr val="dk1"/>
              </a:solidFill>
            </a:endParaRPr>
          </a:p>
          <a:p>
            <a:pPr marL="457200" lvl="0" indent="-342900" algn="just" rtl="0">
              <a:lnSpc>
                <a:spcPct val="150000"/>
              </a:lnSpc>
              <a:spcBef>
                <a:spcPts val="0"/>
              </a:spcBef>
              <a:spcAft>
                <a:spcPts val="0"/>
              </a:spcAft>
              <a:buClr>
                <a:schemeClr val="dk1"/>
              </a:buClr>
              <a:buSzPts val="1800"/>
              <a:buChar char="●"/>
            </a:pPr>
            <a:r>
              <a:rPr lang="en-US" dirty="0">
                <a:solidFill>
                  <a:schemeClr val="dk1"/>
                </a:solidFill>
              </a:rPr>
              <a:t>It optimizes power and resource efficiency and avoids SLO violations.</a:t>
            </a:r>
            <a:endParaRPr dirty="0">
              <a:solidFill>
                <a:schemeClr val="dk1"/>
              </a:solidFill>
            </a:endParaRPr>
          </a:p>
          <a:p>
            <a:pPr marL="457200" lvl="0" indent="-342900" algn="just" rtl="0">
              <a:lnSpc>
                <a:spcPct val="150000"/>
              </a:lnSpc>
              <a:spcBef>
                <a:spcPts val="0"/>
              </a:spcBef>
              <a:spcAft>
                <a:spcPts val="0"/>
              </a:spcAft>
              <a:buClr>
                <a:schemeClr val="dk1"/>
              </a:buClr>
              <a:buSzPts val="1800"/>
              <a:buChar char="●"/>
            </a:pPr>
            <a:r>
              <a:rPr lang="en-US" dirty="0">
                <a:solidFill>
                  <a:schemeClr val="dk1"/>
                </a:solidFill>
              </a:rPr>
              <a:t>It attains controllable tail latency, while utilizing 12% fewer resources.</a:t>
            </a:r>
          </a:p>
          <a:p>
            <a:pPr marL="457200" lvl="0" indent="-342900" algn="just" rtl="0">
              <a:lnSpc>
                <a:spcPct val="150000"/>
              </a:lnSpc>
              <a:spcBef>
                <a:spcPts val="0"/>
              </a:spcBef>
              <a:spcAft>
                <a:spcPts val="0"/>
              </a:spcAft>
              <a:buClr>
                <a:schemeClr val="dk1"/>
              </a:buClr>
              <a:buSzPts val="1800"/>
              <a:buChar char="●"/>
            </a:pPr>
            <a:r>
              <a:rPr lang="en-US" dirty="0">
                <a:solidFill>
                  <a:schemeClr val="dk1"/>
                </a:solidFill>
              </a:rPr>
              <a:t>It is open source.</a:t>
            </a:r>
          </a:p>
          <a:p>
            <a:pPr algn="just">
              <a:lnSpc>
                <a:spcPct val="150000"/>
              </a:lnSpc>
              <a:spcBef>
                <a:spcPts val="0"/>
              </a:spcBef>
            </a:pPr>
            <a:r>
              <a:rPr lang="en-US" dirty="0">
                <a:solidFill>
                  <a:schemeClr val="tx1"/>
                </a:solidFill>
                <a:latin typeface="+mn-lt"/>
              </a:rPr>
              <a:t>Future work: Diagonal scaling</a:t>
            </a:r>
            <a:r>
              <a:rPr lang="en-US" dirty="0">
                <a:solidFill>
                  <a:schemeClr val="tx1"/>
                </a:solidFill>
                <a:effectLst/>
                <a:latin typeface="+mn-lt"/>
              </a:rPr>
              <a:t>. </a:t>
            </a:r>
            <a:endParaRPr lang="en-US" dirty="0">
              <a:solidFill>
                <a:schemeClr val="tx1"/>
              </a:solidFill>
              <a:latin typeface="+mn-lt"/>
            </a:endParaRPr>
          </a:p>
          <a:p>
            <a:pPr marL="457200" lvl="0" indent="-342900" algn="just" rtl="0">
              <a:lnSpc>
                <a:spcPct val="150000"/>
              </a:lnSpc>
              <a:spcBef>
                <a:spcPts val="0"/>
              </a:spcBef>
              <a:spcAft>
                <a:spcPts val="0"/>
              </a:spcAft>
              <a:buClr>
                <a:schemeClr val="dk1"/>
              </a:buClr>
              <a:buSzPts val="1800"/>
              <a:buChar char="●"/>
            </a:pPr>
            <a:endParaRPr dirty="0">
              <a:solidFill>
                <a:schemeClr val="dk1"/>
              </a:solidFill>
            </a:endParaRPr>
          </a:p>
        </p:txBody>
      </p:sp>
      <p:sp>
        <p:nvSpPr>
          <p:cNvPr id="355" name="Google Shape;355;p36"/>
          <p:cNvSpPr txBox="1">
            <a:spLocks noGrp="1"/>
          </p:cNvSpPr>
          <p:nvPr>
            <p:ph type="title"/>
          </p:nvPr>
        </p:nvSpPr>
        <p:spPr>
          <a:xfrm>
            <a:off x="609600" y="627746"/>
            <a:ext cx="10972800" cy="684900"/>
          </a:xfrm>
          <a:prstGeom prst="rect">
            <a:avLst/>
          </a:prstGeom>
        </p:spPr>
        <p:txBody>
          <a:bodyPr spcFirstLastPara="1" wrap="square" lIns="365750" tIns="45700" rIns="365750" bIns="45700" anchor="t" anchorCtr="0">
            <a:normAutofit/>
          </a:bodyPr>
          <a:lstStyle/>
          <a:p>
            <a:pPr marL="0" lvl="0" indent="0" algn="l" rtl="0">
              <a:spcBef>
                <a:spcPts val="0"/>
              </a:spcBef>
              <a:spcAft>
                <a:spcPts val="0"/>
              </a:spcAft>
              <a:buNone/>
            </a:pPr>
            <a:r>
              <a:rPr lang="en-US" dirty="0"/>
              <a:t>Conclusion and Future Work</a:t>
            </a:r>
            <a:endParaRPr dirty="0"/>
          </a:p>
        </p:txBody>
      </p:sp>
      <p:sp>
        <p:nvSpPr>
          <p:cNvPr id="356" name="Google Shape;356;p36"/>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rm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ctrTitle" idx="4294967295"/>
          </p:nvPr>
        </p:nvSpPr>
        <p:spPr>
          <a:xfrm>
            <a:off x="35625" y="115678"/>
            <a:ext cx="12012600" cy="5960001"/>
          </a:xfrm>
          <a:prstGeom prst="rect">
            <a:avLst/>
          </a:prstGeom>
          <a:noFill/>
          <a:ln>
            <a:noFill/>
          </a:ln>
        </p:spPr>
        <p:txBody>
          <a:bodyPr spcFirstLastPara="1" wrap="square" lIns="640075" tIns="0" rIns="640075" bIns="0" anchor="ctr" anchorCtr="0">
            <a:noAutofit/>
          </a:bodyPr>
          <a:lstStyle/>
          <a:p>
            <a:pPr marL="0" lvl="0" indent="0" algn="ctr" rtl="0">
              <a:spcBef>
                <a:spcPts val="0"/>
              </a:spcBef>
              <a:spcAft>
                <a:spcPts val="0"/>
              </a:spcAft>
              <a:buClr>
                <a:schemeClr val="lt1"/>
              </a:buClr>
              <a:buSzPts val="4000"/>
              <a:buFont typeface="Arial"/>
              <a:buNone/>
            </a:pPr>
            <a:r>
              <a:rPr lang="en-US" sz="3400" b="1" dirty="0"/>
              <a:t>SLO-Power: SLO and Power-aware Elastic Scaling for Web Services</a:t>
            </a:r>
            <a:endParaRPr sz="3400" b="1" dirty="0"/>
          </a:p>
          <a:p>
            <a:pPr marL="0" lvl="0" indent="0" algn="ctr" rtl="0">
              <a:spcBef>
                <a:spcPts val="0"/>
              </a:spcBef>
              <a:spcAft>
                <a:spcPts val="0"/>
              </a:spcAft>
              <a:buClr>
                <a:schemeClr val="lt1"/>
              </a:buClr>
              <a:buSzPts val="4000"/>
              <a:buFont typeface="Arial"/>
              <a:buNone/>
            </a:pPr>
            <a:endParaRPr sz="3200" dirty="0"/>
          </a:p>
          <a:p>
            <a:pPr marL="0" lvl="0" indent="0" algn="ctr" rtl="0">
              <a:spcBef>
                <a:spcPts val="0"/>
              </a:spcBef>
              <a:spcAft>
                <a:spcPts val="0"/>
              </a:spcAft>
              <a:buClr>
                <a:schemeClr val="lt1"/>
              </a:buClr>
              <a:buSzPts val="4000"/>
              <a:buFont typeface="Arial"/>
              <a:buNone/>
            </a:pPr>
            <a:r>
              <a:rPr lang="en-US" sz="2400" dirty="0"/>
              <a:t>Mehmet </a:t>
            </a:r>
            <a:r>
              <a:rPr lang="en-US" sz="2400" dirty="0" err="1"/>
              <a:t>Savasci</a:t>
            </a:r>
            <a:br>
              <a:rPr lang="en-US" sz="2400" dirty="0"/>
            </a:br>
            <a:r>
              <a:rPr lang="en-US" sz="2400" dirty="0">
                <a:hlinkClick r:id="rId3"/>
              </a:rPr>
              <a:t>msavasci@cs.umass.edu</a:t>
            </a:r>
            <a:br>
              <a:rPr lang="en-US" sz="1800" dirty="0"/>
            </a:br>
            <a:br>
              <a:rPr lang="en-US" sz="1800" dirty="0"/>
            </a:br>
            <a:br>
              <a:rPr lang="en-US" sz="1800" dirty="0"/>
            </a:br>
            <a:br>
              <a:rPr lang="en-US" sz="1800" dirty="0"/>
            </a:br>
            <a:r>
              <a:rPr lang="en-US" sz="2400" dirty="0"/>
              <a:t>Questions?</a:t>
            </a:r>
            <a:br>
              <a:rPr lang="en-US" sz="1800" dirty="0"/>
            </a:br>
            <a:endParaRPr sz="1800" dirty="0"/>
          </a:p>
        </p:txBody>
      </p:sp>
      <p:sp>
        <p:nvSpPr>
          <p:cNvPr id="72" name="Google Shape;72;p1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18</a:t>
            </a:fld>
            <a:endParaRPr/>
          </a:p>
        </p:txBody>
      </p:sp>
      <p:pic>
        <p:nvPicPr>
          <p:cNvPr id="5" name="Picture 4" descr="A qr code with a pdf file&#10;&#10;Description automatically generated">
            <a:extLst>
              <a:ext uri="{FF2B5EF4-FFF2-40B4-BE49-F238E27FC236}">
                <a16:creationId xmlns:a16="http://schemas.microsoft.com/office/drawing/2014/main" id="{FEE8544F-F52C-D5AA-2C60-EBF207D65AF4}"/>
              </a:ext>
            </a:extLst>
          </p:cNvPr>
          <p:cNvPicPr>
            <a:picLocks noChangeAspect="1"/>
          </p:cNvPicPr>
          <p:nvPr/>
        </p:nvPicPr>
        <p:blipFill>
          <a:blip r:embed="rId4"/>
          <a:stretch>
            <a:fillRect/>
          </a:stretch>
        </p:blipFill>
        <p:spPr>
          <a:xfrm>
            <a:off x="2056219" y="2606040"/>
            <a:ext cx="1645920" cy="1645920"/>
          </a:xfrm>
          <a:prstGeom prst="rect">
            <a:avLst/>
          </a:prstGeom>
        </p:spPr>
      </p:pic>
      <p:pic>
        <p:nvPicPr>
          <p:cNvPr id="8" name="Picture 7" descr="A qr code with a cat logo&#10;&#10;Description automatically generated">
            <a:extLst>
              <a:ext uri="{FF2B5EF4-FFF2-40B4-BE49-F238E27FC236}">
                <a16:creationId xmlns:a16="http://schemas.microsoft.com/office/drawing/2014/main" id="{A59521FE-3FF8-E505-F18A-96BE325486CD}"/>
              </a:ext>
            </a:extLst>
          </p:cNvPr>
          <p:cNvPicPr>
            <a:picLocks noChangeAspect="1"/>
          </p:cNvPicPr>
          <p:nvPr/>
        </p:nvPicPr>
        <p:blipFill>
          <a:blip r:embed="rId5"/>
          <a:stretch>
            <a:fillRect/>
          </a:stretch>
        </p:blipFill>
        <p:spPr>
          <a:xfrm>
            <a:off x="8489862" y="2606040"/>
            <a:ext cx="1645920" cy="1645920"/>
          </a:xfrm>
          <a:prstGeom prst="rect">
            <a:avLst/>
          </a:prstGeom>
        </p:spPr>
      </p:pic>
    </p:spTree>
    <p:extLst>
      <p:ext uri="{BB962C8B-B14F-4D97-AF65-F5344CB8AC3E}">
        <p14:creationId xmlns:p14="http://schemas.microsoft.com/office/powerpoint/2010/main" val="468720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342"/>
        <p:cNvGrpSpPr/>
        <p:nvPr/>
      </p:nvGrpSpPr>
      <p:grpSpPr>
        <a:xfrm>
          <a:off x="0" y="0"/>
          <a:ext cx="0" cy="0"/>
          <a:chOff x="0" y="0"/>
          <a:chExt cx="0" cy="0"/>
        </a:xfrm>
      </p:grpSpPr>
      <p:sp>
        <p:nvSpPr>
          <p:cNvPr id="343" name="Google Shape;343;p35"/>
          <p:cNvSpPr txBox="1">
            <a:spLocks noGrp="1"/>
          </p:cNvSpPr>
          <p:nvPr>
            <p:ph type="body" idx="1"/>
          </p:nvPr>
        </p:nvSpPr>
        <p:spPr>
          <a:xfrm>
            <a:off x="609600" y="1600200"/>
            <a:ext cx="10972800" cy="2709000"/>
          </a:xfrm>
          <a:prstGeom prst="rect">
            <a:avLst/>
          </a:prstGeom>
        </p:spPr>
        <p:txBody>
          <a:bodyPr spcFirstLastPara="1" wrap="square" lIns="365750" tIns="0" rIns="365750" bIns="45700" anchor="t" anchorCtr="0">
            <a:normAutofit/>
          </a:bodyPr>
          <a:lstStyle/>
          <a:p>
            <a:pPr marL="0" lvl="0" indent="0" algn="l" rtl="0">
              <a:spcBef>
                <a:spcPts val="600"/>
              </a:spcBef>
              <a:spcAft>
                <a:spcPts val="1600"/>
              </a:spcAft>
              <a:buNone/>
            </a:pPr>
            <a:endParaRPr/>
          </a:p>
        </p:txBody>
      </p:sp>
      <p:sp>
        <p:nvSpPr>
          <p:cNvPr id="344" name="Google Shape;344;p35"/>
          <p:cNvSpPr txBox="1">
            <a:spLocks noGrp="1"/>
          </p:cNvSpPr>
          <p:nvPr>
            <p:ph type="title"/>
          </p:nvPr>
        </p:nvSpPr>
        <p:spPr>
          <a:xfrm>
            <a:off x="609600" y="627746"/>
            <a:ext cx="10972800" cy="684900"/>
          </a:xfrm>
          <a:prstGeom prst="rect">
            <a:avLst/>
          </a:prstGeom>
        </p:spPr>
        <p:txBody>
          <a:bodyPr spcFirstLastPara="1" wrap="square" lIns="365750" tIns="45700" rIns="365750" bIns="45700" anchor="t" anchorCtr="0">
            <a:normAutofit/>
          </a:bodyPr>
          <a:lstStyle/>
          <a:p>
            <a:pPr marL="0" lvl="0" indent="0" algn="l" rtl="0">
              <a:spcBef>
                <a:spcPts val="0"/>
              </a:spcBef>
              <a:spcAft>
                <a:spcPts val="0"/>
              </a:spcAft>
              <a:buNone/>
            </a:pPr>
            <a:r>
              <a:rPr lang="en-US"/>
              <a:t>Evaluation (Sensitivity Analysis)</a:t>
            </a:r>
            <a:endParaRPr/>
          </a:p>
        </p:txBody>
      </p:sp>
      <p:sp>
        <p:nvSpPr>
          <p:cNvPr id="345" name="Google Shape;345;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rmAutofit/>
          </a:bodyPr>
          <a:lstStyle/>
          <a:p>
            <a:pPr marL="0" lvl="0" indent="0" algn="r" rtl="0">
              <a:spcBef>
                <a:spcPts val="0"/>
              </a:spcBef>
              <a:spcAft>
                <a:spcPts val="0"/>
              </a:spcAft>
              <a:buNone/>
            </a:pPr>
            <a:fld id="{00000000-1234-1234-1234-123412341234}" type="slidenum">
              <a:rPr lang="en-US"/>
              <a:t>19</a:t>
            </a:fld>
            <a:endParaRPr/>
          </a:p>
        </p:txBody>
      </p:sp>
      <p:pic>
        <p:nvPicPr>
          <p:cNvPr id="346" name="Google Shape;346;p35"/>
          <p:cNvPicPr preferRelativeResize="0"/>
          <p:nvPr/>
        </p:nvPicPr>
        <p:blipFill>
          <a:blip r:embed="rId3">
            <a:alphaModFix/>
          </a:blip>
          <a:stretch>
            <a:fillRect/>
          </a:stretch>
        </p:blipFill>
        <p:spPr>
          <a:xfrm>
            <a:off x="2044250" y="1676400"/>
            <a:ext cx="3657600" cy="2743199"/>
          </a:xfrm>
          <a:prstGeom prst="rect">
            <a:avLst/>
          </a:prstGeom>
          <a:noFill/>
          <a:ln>
            <a:noFill/>
          </a:ln>
        </p:spPr>
      </p:pic>
      <p:pic>
        <p:nvPicPr>
          <p:cNvPr id="347" name="Google Shape;347;p35"/>
          <p:cNvPicPr preferRelativeResize="0"/>
          <p:nvPr/>
        </p:nvPicPr>
        <p:blipFill>
          <a:blip r:embed="rId4">
            <a:alphaModFix/>
          </a:blip>
          <a:stretch>
            <a:fillRect/>
          </a:stretch>
        </p:blipFill>
        <p:spPr>
          <a:xfrm>
            <a:off x="6553204" y="1676400"/>
            <a:ext cx="3657600" cy="2743201"/>
          </a:xfrm>
          <a:prstGeom prst="rect">
            <a:avLst/>
          </a:prstGeom>
          <a:noFill/>
          <a:ln>
            <a:noFill/>
          </a:ln>
        </p:spPr>
      </p:pic>
      <p:sp>
        <p:nvSpPr>
          <p:cNvPr id="348" name="Google Shape;348;p35"/>
          <p:cNvSpPr txBox="1"/>
          <p:nvPr/>
        </p:nvSpPr>
        <p:spPr>
          <a:xfrm>
            <a:off x="893250" y="5334075"/>
            <a:ext cx="10405500" cy="738900"/>
          </a:xfrm>
          <a:prstGeom prst="rect">
            <a:avLst/>
          </a:prstGeom>
          <a:solidFill>
            <a:schemeClr val="l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u="sng">
                <a:solidFill>
                  <a:srgbClr val="FF0000"/>
                </a:solidFill>
              </a:rPr>
              <a:t>Key Takeaway:</a:t>
            </a:r>
            <a:r>
              <a:rPr lang="en-US" sz="1800" b="1">
                <a:solidFill>
                  <a:srgbClr val="FF0000"/>
                </a:solidFill>
              </a:rPr>
              <a:t> Indiscriminately allocating more resources may not necessarily enhance workload performance</a:t>
            </a:r>
            <a:endParaRPr sz="1800" b="1">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body" idx="1"/>
          </p:nvPr>
        </p:nvSpPr>
        <p:spPr>
          <a:xfrm>
            <a:off x="609600" y="1600200"/>
            <a:ext cx="10972800" cy="2709000"/>
          </a:xfrm>
          <a:prstGeom prst="rect">
            <a:avLst/>
          </a:prstGeom>
        </p:spPr>
        <p:txBody>
          <a:bodyPr spcFirstLastPara="1" wrap="square" lIns="365750" tIns="0" rIns="365750" bIns="45700" anchor="t" anchorCtr="0">
            <a:normAutofit/>
          </a:bodyPr>
          <a:lstStyle/>
          <a:p>
            <a:pPr marL="457200" lvl="0" indent="-342900" algn="l" rtl="0">
              <a:lnSpc>
                <a:spcPct val="150000"/>
              </a:lnSpc>
              <a:spcBef>
                <a:spcPts val="600"/>
              </a:spcBef>
              <a:spcAft>
                <a:spcPts val="0"/>
              </a:spcAft>
              <a:buSzPts val="1800"/>
              <a:buChar char="●"/>
            </a:pPr>
            <a:r>
              <a:rPr lang="en-US" dirty="0">
                <a:solidFill>
                  <a:schemeClr val="dk1"/>
                </a:solidFill>
              </a:rPr>
              <a:t>Billions of users interact with latency-sensitive web services everyday.</a:t>
            </a:r>
            <a:endParaRPr lang="en-US" sz="1900" dirty="0">
              <a:solidFill>
                <a:schemeClr val="dk1"/>
              </a:solidFill>
            </a:endParaRPr>
          </a:p>
          <a:p>
            <a:pPr lvl="1">
              <a:lnSpc>
                <a:spcPct val="150000"/>
              </a:lnSpc>
              <a:spcBef>
                <a:spcPts val="600"/>
              </a:spcBef>
              <a:buChar char="●"/>
            </a:pPr>
            <a:r>
              <a:rPr lang="en-US" sz="2000" dirty="0">
                <a:solidFill>
                  <a:schemeClr val="dk1"/>
                </a:solidFill>
              </a:rPr>
              <a:t>Social media, media streaming, search engines, online shopping, etc.</a:t>
            </a:r>
            <a:endParaRPr sz="2000" dirty="0">
              <a:solidFill>
                <a:schemeClr val="dk1"/>
              </a:solidFill>
            </a:endParaRPr>
          </a:p>
          <a:p>
            <a:pPr marL="457200" lvl="0" indent="-342900" algn="l" rtl="0">
              <a:lnSpc>
                <a:spcPct val="150000"/>
              </a:lnSpc>
              <a:spcBef>
                <a:spcPts val="0"/>
              </a:spcBef>
              <a:spcAft>
                <a:spcPts val="0"/>
              </a:spcAft>
              <a:buSzPts val="1800"/>
              <a:buChar char="●"/>
            </a:pPr>
            <a:r>
              <a:rPr lang="en-US" dirty="0">
                <a:solidFill>
                  <a:schemeClr val="dk1"/>
                </a:solidFill>
              </a:rPr>
              <a:t>These applications typically run on cloud data centers.</a:t>
            </a:r>
            <a:endParaRPr dirty="0">
              <a:solidFill>
                <a:schemeClr val="dk1"/>
              </a:solidFill>
            </a:endParaRPr>
          </a:p>
        </p:txBody>
      </p:sp>
      <p:sp>
        <p:nvSpPr>
          <p:cNvPr id="79" name="Google Shape;79;p16"/>
          <p:cNvSpPr txBox="1">
            <a:spLocks noGrp="1"/>
          </p:cNvSpPr>
          <p:nvPr>
            <p:ph type="title"/>
          </p:nvPr>
        </p:nvSpPr>
        <p:spPr>
          <a:xfrm>
            <a:off x="609600" y="627746"/>
            <a:ext cx="10972800" cy="684900"/>
          </a:xfrm>
          <a:prstGeom prst="rect">
            <a:avLst/>
          </a:prstGeom>
        </p:spPr>
        <p:txBody>
          <a:bodyPr spcFirstLastPara="1" wrap="square" lIns="365750" tIns="45700" rIns="365750" bIns="45700" anchor="t" anchorCtr="0">
            <a:normAutofit/>
          </a:bodyPr>
          <a:lstStyle/>
          <a:p>
            <a:pPr marL="0" lvl="0" indent="0" algn="l" rtl="0">
              <a:spcBef>
                <a:spcPts val="0"/>
              </a:spcBef>
              <a:spcAft>
                <a:spcPts val="0"/>
              </a:spcAft>
              <a:buNone/>
            </a:pPr>
            <a:r>
              <a:rPr lang="en-US" dirty="0"/>
              <a:t>Era of Latency-Sensitive Web Services</a:t>
            </a:r>
            <a:endParaRPr dirty="0"/>
          </a:p>
        </p:txBody>
      </p:sp>
      <p:sp>
        <p:nvSpPr>
          <p:cNvPr id="80" name="Google Shape;80;p16"/>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rmAutofit/>
          </a:bodyPr>
          <a:lstStyle/>
          <a:p>
            <a:pPr marL="0" lvl="0" indent="0" algn="r" rtl="0">
              <a:spcBef>
                <a:spcPts val="0"/>
              </a:spcBef>
              <a:spcAft>
                <a:spcPts val="0"/>
              </a:spcAft>
              <a:buNone/>
            </a:pPr>
            <a:fld id="{00000000-1234-1234-1234-123412341234}" type="slidenum">
              <a:rPr lang="en-US"/>
              <a:t>2</a:t>
            </a:fld>
            <a:endParaRPr/>
          </a:p>
        </p:txBody>
      </p:sp>
      <p:pic>
        <p:nvPicPr>
          <p:cNvPr id="82" name="Google Shape;82;p16"/>
          <p:cNvPicPr preferRelativeResize="0"/>
          <p:nvPr/>
        </p:nvPicPr>
        <p:blipFill>
          <a:blip r:embed="rId3">
            <a:alphaModFix/>
          </a:blip>
          <a:stretch>
            <a:fillRect/>
          </a:stretch>
        </p:blipFill>
        <p:spPr>
          <a:xfrm>
            <a:off x="4030149" y="3867650"/>
            <a:ext cx="1645920" cy="1115569"/>
          </a:xfrm>
          <a:prstGeom prst="rect">
            <a:avLst/>
          </a:prstGeom>
          <a:noFill/>
          <a:ln>
            <a:noFill/>
          </a:ln>
        </p:spPr>
      </p:pic>
      <p:pic>
        <p:nvPicPr>
          <p:cNvPr id="85" name="Google Shape;85;p16"/>
          <p:cNvPicPr preferRelativeResize="0"/>
          <p:nvPr/>
        </p:nvPicPr>
        <p:blipFill>
          <a:blip r:embed="rId4">
            <a:alphaModFix/>
          </a:blip>
          <a:stretch>
            <a:fillRect/>
          </a:stretch>
        </p:blipFill>
        <p:spPr>
          <a:xfrm rot="66">
            <a:off x="6346323" y="4299404"/>
            <a:ext cx="450076" cy="435992"/>
          </a:xfrm>
          <a:prstGeom prst="rect">
            <a:avLst/>
          </a:prstGeom>
          <a:noFill/>
          <a:ln>
            <a:noFill/>
          </a:ln>
        </p:spPr>
      </p:pic>
      <p:pic>
        <p:nvPicPr>
          <p:cNvPr id="86" name="Google Shape;86;p16"/>
          <p:cNvPicPr preferRelativeResize="0"/>
          <p:nvPr/>
        </p:nvPicPr>
        <p:blipFill>
          <a:blip r:embed="rId5">
            <a:alphaModFix/>
          </a:blip>
          <a:stretch>
            <a:fillRect/>
          </a:stretch>
        </p:blipFill>
        <p:spPr>
          <a:xfrm>
            <a:off x="6676962" y="3841543"/>
            <a:ext cx="654275" cy="376706"/>
          </a:xfrm>
          <a:prstGeom prst="rect">
            <a:avLst/>
          </a:prstGeom>
          <a:noFill/>
          <a:ln>
            <a:noFill/>
          </a:ln>
        </p:spPr>
      </p:pic>
      <p:pic>
        <p:nvPicPr>
          <p:cNvPr id="87" name="Google Shape;87;p16"/>
          <p:cNvPicPr preferRelativeResize="0"/>
          <p:nvPr/>
        </p:nvPicPr>
        <p:blipFill>
          <a:blip r:embed="rId6">
            <a:alphaModFix/>
          </a:blip>
          <a:stretch>
            <a:fillRect/>
          </a:stretch>
        </p:blipFill>
        <p:spPr>
          <a:xfrm>
            <a:off x="5811086" y="3735555"/>
            <a:ext cx="654275" cy="436002"/>
          </a:xfrm>
          <a:prstGeom prst="rect">
            <a:avLst/>
          </a:prstGeom>
          <a:noFill/>
          <a:ln>
            <a:noFill/>
          </a:ln>
        </p:spPr>
      </p:pic>
      <p:sp>
        <p:nvSpPr>
          <p:cNvPr id="88" name="Google Shape;88;p16"/>
          <p:cNvSpPr/>
          <p:nvPr/>
        </p:nvSpPr>
        <p:spPr>
          <a:xfrm>
            <a:off x="5748388" y="3706700"/>
            <a:ext cx="1645925" cy="1097280"/>
          </a:xfrm>
          <a:prstGeom prst="flowChartProcess">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 name="Cloud 1">
            <a:extLst>
              <a:ext uri="{FF2B5EF4-FFF2-40B4-BE49-F238E27FC236}">
                <a16:creationId xmlns:a16="http://schemas.microsoft.com/office/drawing/2014/main" id="{3AE3038C-EA96-3A3A-1D37-E651DCDC68FD}"/>
              </a:ext>
            </a:extLst>
          </p:cNvPr>
          <p:cNvSpPr/>
          <p:nvPr/>
        </p:nvSpPr>
        <p:spPr>
          <a:xfrm>
            <a:off x="2726265" y="3302000"/>
            <a:ext cx="7416801" cy="3200400"/>
          </a:xfrm>
          <a:prstGeom prst="cloud">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mobile application&#10;&#10;Description automatically generated">
            <a:extLst>
              <a:ext uri="{FF2B5EF4-FFF2-40B4-BE49-F238E27FC236}">
                <a16:creationId xmlns:a16="http://schemas.microsoft.com/office/drawing/2014/main" id="{8EAF8804-53F9-68C0-E84E-D2612D48E30F}"/>
              </a:ext>
            </a:extLst>
          </p:cNvPr>
          <p:cNvPicPr>
            <a:picLocks noChangeAspect="1"/>
          </p:cNvPicPr>
          <p:nvPr/>
        </p:nvPicPr>
        <p:blipFill>
          <a:blip r:embed="rId7"/>
          <a:stretch>
            <a:fillRect/>
          </a:stretch>
        </p:blipFill>
        <p:spPr>
          <a:xfrm>
            <a:off x="5456556" y="4737207"/>
            <a:ext cx="2229607" cy="1539822"/>
          </a:xfrm>
          <a:prstGeom prst="rect">
            <a:avLst/>
          </a:prstGeom>
        </p:spPr>
      </p:pic>
      <p:pic>
        <p:nvPicPr>
          <p:cNvPr id="6" name="Picture 5">
            <a:extLst>
              <a:ext uri="{FF2B5EF4-FFF2-40B4-BE49-F238E27FC236}">
                <a16:creationId xmlns:a16="http://schemas.microsoft.com/office/drawing/2014/main" id="{D21065D9-7D7A-8624-1D4C-7CEEE04E2AD4}"/>
              </a:ext>
            </a:extLst>
          </p:cNvPr>
          <p:cNvPicPr>
            <a:picLocks noChangeAspect="1"/>
          </p:cNvPicPr>
          <p:nvPr/>
        </p:nvPicPr>
        <p:blipFill>
          <a:blip r:embed="rId8"/>
          <a:stretch>
            <a:fillRect/>
          </a:stretch>
        </p:blipFill>
        <p:spPr>
          <a:xfrm>
            <a:off x="7382309" y="2935099"/>
            <a:ext cx="2229606" cy="2885372"/>
          </a:xfrm>
          <a:prstGeom prst="rect">
            <a:avLst/>
          </a:prstGeom>
        </p:spPr>
      </p:pic>
    </p:spTree>
    <p:extLst>
      <p:ext uri="{BB962C8B-B14F-4D97-AF65-F5344CB8AC3E}">
        <p14:creationId xmlns:p14="http://schemas.microsoft.com/office/powerpoint/2010/main" val="2886405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361"/>
        <p:cNvGrpSpPr/>
        <p:nvPr/>
      </p:nvGrpSpPr>
      <p:grpSpPr>
        <a:xfrm>
          <a:off x="0" y="0"/>
          <a:ext cx="0" cy="0"/>
          <a:chOff x="0" y="0"/>
          <a:chExt cx="0" cy="0"/>
        </a:xfrm>
      </p:grpSpPr>
      <p:sp>
        <p:nvSpPr>
          <p:cNvPr id="362" name="Google Shape;362;p37"/>
          <p:cNvSpPr txBox="1">
            <a:spLocks noGrp="1"/>
          </p:cNvSpPr>
          <p:nvPr>
            <p:ph type="body" idx="1"/>
          </p:nvPr>
        </p:nvSpPr>
        <p:spPr>
          <a:xfrm>
            <a:off x="609600" y="1600200"/>
            <a:ext cx="10972800" cy="2709000"/>
          </a:xfrm>
          <a:prstGeom prst="rect">
            <a:avLst/>
          </a:prstGeom>
        </p:spPr>
        <p:txBody>
          <a:bodyPr spcFirstLastPara="1" wrap="square" lIns="365750" tIns="0" rIns="365750" bIns="45700" anchor="t" anchorCtr="0">
            <a:normAutofit fontScale="47500" lnSpcReduction="20000"/>
          </a:bodyPr>
          <a:lstStyle/>
          <a:p>
            <a:pPr marL="0" lvl="0" indent="0" algn="l" rtl="0">
              <a:lnSpc>
                <a:spcPct val="150000"/>
              </a:lnSpc>
              <a:spcBef>
                <a:spcPts val="600"/>
              </a:spcBef>
              <a:spcAft>
                <a:spcPts val="0"/>
              </a:spcAft>
              <a:buNone/>
            </a:pPr>
            <a:r>
              <a:rPr lang="en-US" dirty="0">
                <a:solidFill>
                  <a:schemeClr val="dk1"/>
                </a:solidFill>
              </a:rPr>
              <a:t>[1] Kumar, Adithya, et al. "The fast and the frugal: Tail latency aware provisioning for coping with load variations." Proceedings of The Web Conference 2020. 2020.</a:t>
            </a:r>
            <a:endParaRPr dirty="0">
              <a:solidFill>
                <a:schemeClr val="dk1"/>
              </a:solidFill>
            </a:endParaRPr>
          </a:p>
          <a:p>
            <a:pPr marL="0" lvl="0" indent="0" algn="l" rtl="0">
              <a:lnSpc>
                <a:spcPct val="150000"/>
              </a:lnSpc>
              <a:spcBef>
                <a:spcPts val="1600"/>
              </a:spcBef>
              <a:spcAft>
                <a:spcPts val="0"/>
              </a:spcAft>
              <a:buNone/>
            </a:pPr>
            <a:r>
              <a:rPr lang="en-US" dirty="0">
                <a:solidFill>
                  <a:schemeClr val="dk1"/>
                </a:solidFill>
              </a:rPr>
              <a:t>[2] Al-</a:t>
            </a:r>
            <a:r>
              <a:rPr lang="en-US" dirty="0" err="1">
                <a:solidFill>
                  <a:schemeClr val="dk1"/>
                </a:solidFill>
              </a:rPr>
              <a:t>Dulaimy</a:t>
            </a:r>
            <a:r>
              <a:rPr lang="en-US" dirty="0">
                <a:solidFill>
                  <a:schemeClr val="dk1"/>
                </a:solidFill>
              </a:rPr>
              <a:t>, </a:t>
            </a:r>
            <a:r>
              <a:rPr lang="en-US" dirty="0" err="1">
                <a:solidFill>
                  <a:schemeClr val="dk1"/>
                </a:solidFill>
              </a:rPr>
              <a:t>Auday</a:t>
            </a:r>
            <a:r>
              <a:rPr lang="en-US" dirty="0">
                <a:solidFill>
                  <a:schemeClr val="dk1"/>
                </a:solidFill>
              </a:rPr>
              <a:t>, et al. "</a:t>
            </a:r>
            <a:r>
              <a:rPr lang="en-US" dirty="0" err="1">
                <a:solidFill>
                  <a:schemeClr val="dk1"/>
                </a:solidFill>
              </a:rPr>
              <a:t>Multiscaler</a:t>
            </a:r>
            <a:r>
              <a:rPr lang="en-US" dirty="0">
                <a:solidFill>
                  <a:schemeClr val="dk1"/>
                </a:solidFill>
              </a:rPr>
              <a:t>: A multi-loop auto-scaling approach for cloud-based applications." IEEE Transactions on Cloud Computing 10.4 (2020): 2769-2786.</a:t>
            </a:r>
            <a:endParaRPr dirty="0">
              <a:solidFill>
                <a:schemeClr val="dk1"/>
              </a:solidFill>
            </a:endParaRPr>
          </a:p>
          <a:p>
            <a:pPr marL="0" lvl="0" indent="0" algn="l" rtl="0">
              <a:lnSpc>
                <a:spcPct val="150000"/>
              </a:lnSpc>
              <a:spcBef>
                <a:spcPts val="1600"/>
              </a:spcBef>
              <a:spcAft>
                <a:spcPts val="0"/>
              </a:spcAft>
              <a:buNone/>
            </a:pPr>
            <a:r>
              <a:rPr lang="en-US" dirty="0">
                <a:solidFill>
                  <a:schemeClr val="dk1"/>
                </a:solidFill>
              </a:rPr>
              <a:t>[3] V. </a:t>
            </a:r>
            <a:r>
              <a:rPr lang="en-US" dirty="0" err="1">
                <a:solidFill>
                  <a:schemeClr val="dk1"/>
                </a:solidFill>
              </a:rPr>
              <a:t>Rozite</a:t>
            </a:r>
            <a:r>
              <a:rPr lang="en-US" dirty="0">
                <a:solidFill>
                  <a:schemeClr val="dk1"/>
                </a:solidFill>
              </a:rPr>
              <a:t>, E. </a:t>
            </a:r>
            <a:r>
              <a:rPr lang="en-US" dirty="0" err="1">
                <a:solidFill>
                  <a:schemeClr val="dk1"/>
                </a:solidFill>
              </a:rPr>
              <a:t>Bertoli</a:t>
            </a:r>
            <a:r>
              <a:rPr lang="en-US" dirty="0">
                <a:solidFill>
                  <a:schemeClr val="dk1"/>
                </a:solidFill>
              </a:rPr>
              <a:t>, and B. </a:t>
            </a:r>
            <a:r>
              <a:rPr lang="en-US" dirty="0" err="1">
                <a:solidFill>
                  <a:schemeClr val="dk1"/>
                </a:solidFill>
              </a:rPr>
              <a:t>Reidenbach</a:t>
            </a:r>
            <a:r>
              <a:rPr lang="en-US" dirty="0">
                <a:solidFill>
                  <a:schemeClr val="dk1"/>
                </a:solidFill>
              </a:rPr>
              <a:t>, “Data </a:t>
            </a:r>
            <a:r>
              <a:rPr lang="en-US" dirty="0" err="1">
                <a:solidFill>
                  <a:schemeClr val="dk1"/>
                </a:solidFill>
              </a:rPr>
              <a:t>centres</a:t>
            </a:r>
            <a:r>
              <a:rPr lang="en-US" dirty="0">
                <a:solidFill>
                  <a:schemeClr val="dk1"/>
                </a:solidFill>
              </a:rPr>
              <a:t> and data transmission networks,” IEA, 2023. [Online]</a:t>
            </a:r>
            <a:endParaRPr dirty="0">
              <a:solidFill>
                <a:schemeClr val="dk1"/>
              </a:solidFill>
            </a:endParaRPr>
          </a:p>
          <a:p>
            <a:pPr marL="0" lvl="0" indent="0" algn="l" rtl="0">
              <a:lnSpc>
                <a:spcPct val="150000"/>
              </a:lnSpc>
              <a:spcBef>
                <a:spcPts val="1600"/>
              </a:spcBef>
              <a:spcAft>
                <a:spcPts val="1600"/>
              </a:spcAft>
              <a:buNone/>
            </a:pPr>
            <a:r>
              <a:rPr lang="en-US" dirty="0">
                <a:solidFill>
                  <a:schemeClr val="dk1"/>
                </a:solidFill>
              </a:rPr>
              <a:t>[4] </a:t>
            </a:r>
            <a:r>
              <a:rPr lang="en-US" dirty="0" err="1">
                <a:solidFill>
                  <a:schemeClr val="dk1"/>
                </a:solidFill>
              </a:rPr>
              <a:t>Shaohong</a:t>
            </a:r>
            <a:r>
              <a:rPr lang="en-US" dirty="0">
                <a:solidFill>
                  <a:schemeClr val="dk1"/>
                </a:solidFill>
              </a:rPr>
              <a:t> Li, Xi Wang, Xiao Zhang, Vasileios </a:t>
            </a:r>
            <a:r>
              <a:rPr lang="en-US" dirty="0" err="1">
                <a:solidFill>
                  <a:schemeClr val="dk1"/>
                </a:solidFill>
              </a:rPr>
              <a:t>Kontorinis</a:t>
            </a:r>
            <a:r>
              <a:rPr lang="en-US" dirty="0">
                <a:solidFill>
                  <a:schemeClr val="dk1"/>
                </a:solidFill>
              </a:rPr>
              <a:t>, Sreekumar </a:t>
            </a:r>
            <a:r>
              <a:rPr lang="en-US" dirty="0" err="1">
                <a:solidFill>
                  <a:schemeClr val="dk1"/>
                </a:solidFill>
              </a:rPr>
              <a:t>Kodakara</a:t>
            </a:r>
            <a:r>
              <a:rPr lang="en-US" dirty="0">
                <a:solidFill>
                  <a:schemeClr val="dk1"/>
                </a:solidFill>
              </a:rPr>
              <a:t>, David Lo, and Parthasarathy Ranganathan. 2020. Thunderbolt: throughput-optimized, quality-of-service-aware power capping at scale. In Proceedings of the 14th USENIX Conference on Operating Systems Design and Implementation (OSDI'20). USENIX Association, USA, Article 70, 1241–1255.</a:t>
            </a:r>
            <a:endParaRPr dirty="0">
              <a:solidFill>
                <a:schemeClr val="dk1"/>
              </a:solidFill>
            </a:endParaRPr>
          </a:p>
        </p:txBody>
      </p:sp>
      <p:sp>
        <p:nvSpPr>
          <p:cNvPr id="363" name="Google Shape;363;p37"/>
          <p:cNvSpPr txBox="1">
            <a:spLocks noGrp="1"/>
          </p:cNvSpPr>
          <p:nvPr>
            <p:ph type="title"/>
          </p:nvPr>
        </p:nvSpPr>
        <p:spPr>
          <a:xfrm>
            <a:off x="609600" y="627746"/>
            <a:ext cx="10972800" cy="684900"/>
          </a:xfrm>
          <a:prstGeom prst="rect">
            <a:avLst/>
          </a:prstGeom>
        </p:spPr>
        <p:txBody>
          <a:bodyPr spcFirstLastPara="1" wrap="square" lIns="365750" tIns="45700" rIns="365750" bIns="45700" anchor="t" anchorCtr="0">
            <a:normAutofit/>
          </a:bodyPr>
          <a:lstStyle/>
          <a:p>
            <a:pPr marL="0" lvl="0" indent="0" algn="l" rtl="0">
              <a:spcBef>
                <a:spcPts val="0"/>
              </a:spcBef>
              <a:spcAft>
                <a:spcPts val="0"/>
              </a:spcAft>
              <a:buNone/>
            </a:pPr>
            <a:r>
              <a:rPr lang="en-US"/>
              <a:t>A few References</a:t>
            </a:r>
            <a:endParaRPr/>
          </a:p>
        </p:txBody>
      </p:sp>
      <p:sp>
        <p:nvSpPr>
          <p:cNvPr id="364" name="Google Shape;364;p37"/>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rm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body" idx="1"/>
          </p:nvPr>
        </p:nvSpPr>
        <p:spPr>
          <a:xfrm>
            <a:off x="609600" y="1600200"/>
            <a:ext cx="10972800" cy="2709000"/>
          </a:xfrm>
          <a:prstGeom prst="rect">
            <a:avLst/>
          </a:prstGeom>
        </p:spPr>
        <p:txBody>
          <a:bodyPr spcFirstLastPara="1" wrap="square" lIns="365750" tIns="0" rIns="365750" bIns="45700" anchor="t" anchorCtr="0">
            <a:normAutofit/>
          </a:bodyPr>
          <a:lstStyle/>
          <a:p>
            <a:pPr marL="457200" lvl="0" indent="-342900" algn="l" rtl="0">
              <a:spcBef>
                <a:spcPts val="600"/>
              </a:spcBef>
              <a:spcAft>
                <a:spcPts val="0"/>
              </a:spcAft>
              <a:buSzPts val="1800"/>
              <a:buChar char="●"/>
            </a:pPr>
            <a:r>
              <a:rPr lang="en-US" dirty="0">
                <a:solidFill>
                  <a:schemeClr val="dk1"/>
                </a:solidFill>
              </a:rPr>
              <a:t>The growth of web services has boosted cloud platforms, thus, global data center market.</a:t>
            </a:r>
            <a:endParaRPr dirty="0">
              <a:solidFill>
                <a:schemeClr val="dk1"/>
              </a:solidFill>
            </a:endParaRPr>
          </a:p>
        </p:txBody>
      </p:sp>
      <p:sp>
        <p:nvSpPr>
          <p:cNvPr id="95" name="Google Shape;95;p17"/>
          <p:cNvSpPr txBox="1">
            <a:spLocks noGrp="1"/>
          </p:cNvSpPr>
          <p:nvPr>
            <p:ph type="title"/>
          </p:nvPr>
        </p:nvSpPr>
        <p:spPr>
          <a:xfrm>
            <a:off x="609600" y="627746"/>
            <a:ext cx="10972800" cy="684900"/>
          </a:xfrm>
          <a:prstGeom prst="rect">
            <a:avLst/>
          </a:prstGeom>
        </p:spPr>
        <p:txBody>
          <a:bodyPr spcFirstLastPara="1" wrap="square" lIns="365750" tIns="45700" rIns="365750" bIns="45700" anchor="t" anchorCtr="0">
            <a:normAutofit/>
          </a:bodyPr>
          <a:lstStyle/>
          <a:p>
            <a:pPr marL="0" lvl="0" indent="0" algn="l" rtl="0">
              <a:spcBef>
                <a:spcPts val="0"/>
              </a:spcBef>
              <a:spcAft>
                <a:spcPts val="0"/>
              </a:spcAft>
              <a:buNone/>
            </a:pPr>
            <a:r>
              <a:rPr lang="en-US"/>
              <a:t>Growth of Datacenter Market</a:t>
            </a:r>
            <a:endParaRPr/>
          </a:p>
        </p:txBody>
      </p:sp>
      <p:sp>
        <p:nvSpPr>
          <p:cNvPr id="96" name="Google Shape;96;p17"/>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rmAutofit/>
          </a:bodyPr>
          <a:lstStyle/>
          <a:p>
            <a:pPr marL="0" lvl="0" indent="0" algn="r" rtl="0">
              <a:spcBef>
                <a:spcPts val="0"/>
              </a:spcBef>
              <a:spcAft>
                <a:spcPts val="0"/>
              </a:spcAft>
              <a:buNone/>
            </a:pPr>
            <a:fld id="{00000000-1234-1234-1234-123412341234}" type="slidenum">
              <a:rPr lang="en-US"/>
              <a:t>3</a:t>
            </a:fld>
            <a:endParaRPr/>
          </a:p>
        </p:txBody>
      </p:sp>
      <p:sp>
        <p:nvSpPr>
          <p:cNvPr id="99" name="Google Shape;99;p17"/>
          <p:cNvSpPr txBox="1"/>
          <p:nvPr/>
        </p:nvSpPr>
        <p:spPr>
          <a:xfrm>
            <a:off x="3755315" y="5121067"/>
            <a:ext cx="507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rPr>
              <a:t>Cloud Computing Market Size (</a:t>
            </a:r>
            <a:r>
              <a:rPr lang="en-US" u="sng" dirty="0">
                <a:solidFill>
                  <a:schemeClr val="dk1"/>
                </a:solidFill>
              </a:rPr>
              <a:t>Credit:</a:t>
            </a:r>
            <a:r>
              <a:rPr lang="en-US" dirty="0">
                <a:solidFill>
                  <a:schemeClr val="dk1"/>
                </a:solidFill>
              </a:rPr>
              <a:t> Precedence Research)</a:t>
            </a:r>
            <a:endParaRPr dirty="0">
              <a:solidFill>
                <a:schemeClr val="dk1"/>
              </a:solidFill>
            </a:endParaRPr>
          </a:p>
        </p:txBody>
      </p:sp>
      <p:sp>
        <p:nvSpPr>
          <p:cNvPr id="101" name="Google Shape;101;p17"/>
          <p:cNvSpPr txBox="1"/>
          <p:nvPr/>
        </p:nvSpPr>
        <p:spPr>
          <a:xfrm>
            <a:off x="1432950" y="5689669"/>
            <a:ext cx="9326100" cy="461700"/>
          </a:xfrm>
          <a:prstGeom prst="rect">
            <a:avLst/>
          </a:prstGeom>
          <a:solidFill>
            <a:schemeClr val="l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u="sng" dirty="0">
                <a:solidFill>
                  <a:srgbClr val="FF0000"/>
                </a:solidFill>
              </a:rPr>
              <a:t>Outcome:</a:t>
            </a:r>
            <a:r>
              <a:rPr lang="en-US" sz="1800" b="1" dirty="0">
                <a:solidFill>
                  <a:srgbClr val="FF0000"/>
                </a:solidFill>
              </a:rPr>
              <a:t> Today’s datacenters consume 3% of the world’s electricity.</a:t>
            </a:r>
            <a:endParaRPr sz="1800" b="1" dirty="0">
              <a:solidFill>
                <a:srgbClr val="FF0000"/>
              </a:solidFill>
            </a:endParaRPr>
          </a:p>
        </p:txBody>
      </p:sp>
      <p:pic>
        <p:nvPicPr>
          <p:cNvPr id="10" name="Picture 9">
            <a:extLst>
              <a:ext uri="{FF2B5EF4-FFF2-40B4-BE49-F238E27FC236}">
                <a16:creationId xmlns:a16="http://schemas.microsoft.com/office/drawing/2014/main" id="{F89CE694-AE2E-9667-7C2D-56F16A0AB601}"/>
              </a:ext>
            </a:extLst>
          </p:cNvPr>
          <p:cNvPicPr>
            <a:picLocks noChangeAspect="1"/>
          </p:cNvPicPr>
          <p:nvPr/>
        </p:nvPicPr>
        <p:blipFill>
          <a:blip r:embed="rId3"/>
          <a:stretch>
            <a:fillRect/>
          </a:stretch>
        </p:blipFill>
        <p:spPr>
          <a:xfrm>
            <a:off x="3446631" y="2412067"/>
            <a:ext cx="5298737" cy="2709000"/>
          </a:xfrm>
          <a:prstGeom prst="rect">
            <a:avLst/>
          </a:prstGeom>
        </p:spPr>
      </p:pic>
    </p:spTree>
    <p:extLst>
      <p:ext uri="{BB962C8B-B14F-4D97-AF65-F5344CB8AC3E}">
        <p14:creationId xmlns:p14="http://schemas.microsoft.com/office/powerpoint/2010/main" val="3323999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a:spLocks noGrp="1"/>
          </p:cNvSpPr>
          <p:nvPr>
            <p:ph type="body" idx="1"/>
          </p:nvPr>
        </p:nvSpPr>
        <p:spPr>
          <a:xfrm>
            <a:off x="609600" y="1600200"/>
            <a:ext cx="10972800" cy="2709000"/>
          </a:xfrm>
          <a:prstGeom prst="rect">
            <a:avLst/>
          </a:prstGeom>
        </p:spPr>
        <p:txBody>
          <a:bodyPr spcFirstLastPara="1" wrap="square" lIns="365750" tIns="0" rIns="365750" bIns="45700" anchor="t" anchorCtr="0">
            <a:noAutofit/>
          </a:bodyPr>
          <a:lstStyle/>
          <a:p>
            <a:pPr marL="457200" lvl="0" indent="-381000" algn="l" rtl="0">
              <a:lnSpc>
                <a:spcPct val="150000"/>
              </a:lnSpc>
              <a:spcBef>
                <a:spcPts val="600"/>
              </a:spcBef>
              <a:spcAft>
                <a:spcPts val="0"/>
              </a:spcAft>
              <a:buSzPts val="2400"/>
              <a:buChar char="●"/>
            </a:pPr>
            <a:r>
              <a:rPr lang="en-US" dirty="0">
                <a:solidFill>
                  <a:schemeClr val="dk1"/>
                </a:solidFill>
              </a:rPr>
              <a:t>Online web services see dynamic workloads.</a:t>
            </a:r>
            <a:endParaRPr dirty="0">
              <a:solidFill>
                <a:schemeClr val="dk1"/>
              </a:solidFill>
            </a:endParaRPr>
          </a:p>
          <a:p>
            <a:pPr marL="0" lvl="0" indent="0" algn="l" rtl="0">
              <a:lnSpc>
                <a:spcPct val="150000"/>
              </a:lnSpc>
              <a:spcBef>
                <a:spcPts val="1600"/>
              </a:spcBef>
              <a:spcAft>
                <a:spcPts val="0"/>
              </a:spcAft>
              <a:buNone/>
            </a:pPr>
            <a:endParaRPr dirty="0">
              <a:solidFill>
                <a:schemeClr val="dk1"/>
              </a:solidFill>
            </a:endParaRPr>
          </a:p>
          <a:p>
            <a:pPr marL="0" lvl="0" indent="0" algn="l" rtl="0">
              <a:lnSpc>
                <a:spcPct val="200000"/>
              </a:lnSpc>
              <a:spcBef>
                <a:spcPts val="1600"/>
              </a:spcBef>
              <a:spcAft>
                <a:spcPts val="0"/>
              </a:spcAft>
              <a:buNone/>
            </a:pPr>
            <a:endParaRPr dirty="0">
              <a:solidFill>
                <a:schemeClr val="dk1"/>
              </a:solidFill>
            </a:endParaRPr>
          </a:p>
          <a:p>
            <a:pPr marL="457200" lvl="0" indent="-381000" algn="l" rtl="0">
              <a:lnSpc>
                <a:spcPct val="150000"/>
              </a:lnSpc>
              <a:spcBef>
                <a:spcPts val="1600"/>
              </a:spcBef>
              <a:spcAft>
                <a:spcPts val="0"/>
              </a:spcAft>
              <a:buClr>
                <a:schemeClr val="dk1"/>
              </a:buClr>
              <a:buSzPts val="2400"/>
              <a:buChar char="●"/>
            </a:pPr>
            <a:r>
              <a:rPr lang="en-US" dirty="0">
                <a:solidFill>
                  <a:schemeClr val="dk1"/>
                </a:solidFill>
              </a:rPr>
              <a:t>Elastic scaling for handling dynamicity in web workloads.</a:t>
            </a:r>
            <a:endParaRPr lang="en-US" sz="1900" dirty="0">
              <a:solidFill>
                <a:schemeClr val="dk1"/>
              </a:solidFill>
            </a:endParaRPr>
          </a:p>
          <a:p>
            <a:pPr lvl="1" indent="-381000">
              <a:buSzPts val="2400"/>
              <a:buChar char="●"/>
            </a:pPr>
            <a:r>
              <a:rPr lang="en-US" sz="2000" dirty="0">
                <a:solidFill>
                  <a:schemeClr val="dk1"/>
                </a:solidFill>
              </a:rPr>
              <a:t>Scale-up or scale-down resources accordingly.</a:t>
            </a:r>
            <a:endParaRPr sz="2000" dirty="0">
              <a:solidFill>
                <a:schemeClr val="dk1"/>
              </a:solidFill>
            </a:endParaRPr>
          </a:p>
          <a:p>
            <a:pPr marL="0" lvl="0" indent="0" algn="l" rtl="0">
              <a:lnSpc>
                <a:spcPct val="150000"/>
              </a:lnSpc>
              <a:spcBef>
                <a:spcPts val="1600"/>
              </a:spcBef>
              <a:spcAft>
                <a:spcPts val="0"/>
              </a:spcAft>
              <a:buNone/>
            </a:pPr>
            <a:endParaRPr dirty="0"/>
          </a:p>
          <a:p>
            <a:pPr marL="0" lvl="0" indent="0" algn="l" rtl="0">
              <a:lnSpc>
                <a:spcPct val="150000"/>
              </a:lnSpc>
              <a:spcBef>
                <a:spcPts val="1600"/>
              </a:spcBef>
              <a:spcAft>
                <a:spcPts val="0"/>
              </a:spcAft>
              <a:buNone/>
            </a:pPr>
            <a:endParaRPr dirty="0"/>
          </a:p>
          <a:p>
            <a:pPr marL="0" lvl="0" indent="0" algn="l" rtl="0">
              <a:lnSpc>
                <a:spcPct val="150000"/>
              </a:lnSpc>
              <a:spcBef>
                <a:spcPts val="1600"/>
              </a:spcBef>
              <a:spcAft>
                <a:spcPts val="1600"/>
              </a:spcAft>
              <a:buNone/>
            </a:pPr>
            <a:endParaRPr dirty="0"/>
          </a:p>
        </p:txBody>
      </p:sp>
      <p:sp>
        <p:nvSpPr>
          <p:cNvPr id="108" name="Google Shape;108;p18"/>
          <p:cNvSpPr txBox="1">
            <a:spLocks noGrp="1"/>
          </p:cNvSpPr>
          <p:nvPr>
            <p:ph type="title"/>
          </p:nvPr>
        </p:nvSpPr>
        <p:spPr>
          <a:xfrm>
            <a:off x="609600" y="627746"/>
            <a:ext cx="10972800" cy="684900"/>
          </a:xfrm>
          <a:prstGeom prst="rect">
            <a:avLst/>
          </a:prstGeom>
        </p:spPr>
        <p:txBody>
          <a:bodyPr spcFirstLastPara="1" wrap="square" lIns="365750" tIns="45700" rIns="365750" bIns="45700" anchor="t" anchorCtr="0">
            <a:normAutofit/>
          </a:bodyPr>
          <a:lstStyle/>
          <a:p>
            <a:pPr marL="0" lvl="0" indent="0" algn="l" rtl="0">
              <a:spcBef>
                <a:spcPts val="0"/>
              </a:spcBef>
              <a:spcAft>
                <a:spcPts val="0"/>
              </a:spcAft>
              <a:buNone/>
            </a:pPr>
            <a:r>
              <a:rPr lang="en-US" dirty="0"/>
              <a:t>Workload Pattern of Online Web Services</a:t>
            </a:r>
            <a:endParaRPr dirty="0"/>
          </a:p>
        </p:txBody>
      </p:sp>
      <p:sp>
        <p:nvSpPr>
          <p:cNvPr id="109" name="Google Shape;109;p18"/>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rmAutofit/>
          </a:bodyPr>
          <a:lstStyle/>
          <a:p>
            <a:pPr marL="0" lvl="0" indent="0" algn="r" rtl="0">
              <a:spcBef>
                <a:spcPts val="0"/>
              </a:spcBef>
              <a:spcAft>
                <a:spcPts val="0"/>
              </a:spcAft>
              <a:buNone/>
            </a:pPr>
            <a:fld id="{00000000-1234-1234-1234-123412341234}" type="slidenum">
              <a:rPr lang="en-US"/>
              <a:t>4</a:t>
            </a:fld>
            <a:endParaRPr/>
          </a:p>
        </p:txBody>
      </p:sp>
      <p:sp>
        <p:nvSpPr>
          <p:cNvPr id="111" name="Google Shape;111;p18"/>
          <p:cNvSpPr txBox="1"/>
          <p:nvPr/>
        </p:nvSpPr>
        <p:spPr>
          <a:xfrm>
            <a:off x="1760245" y="5501950"/>
            <a:ext cx="8671510" cy="461700"/>
          </a:xfrm>
          <a:prstGeom prst="rect">
            <a:avLst/>
          </a:prstGeom>
          <a:solidFill>
            <a:schemeClr val="l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dirty="0">
                <a:solidFill>
                  <a:srgbClr val="FF0000"/>
                </a:solidFill>
              </a:rPr>
              <a:t>Elastic scaling methods are, in general, designed to </a:t>
            </a:r>
            <a:r>
              <a:rPr lang="en-US" sz="1800" b="1" u="sng" dirty="0">
                <a:solidFill>
                  <a:srgbClr val="FF0000"/>
                </a:solidFill>
              </a:rPr>
              <a:t>overprovision resources</a:t>
            </a:r>
            <a:r>
              <a:rPr lang="en-US" sz="1800" b="1" dirty="0">
                <a:solidFill>
                  <a:srgbClr val="FF0000"/>
                </a:solidFill>
              </a:rPr>
              <a:t>.</a:t>
            </a:r>
          </a:p>
        </p:txBody>
      </p:sp>
      <p:pic>
        <p:nvPicPr>
          <p:cNvPr id="11" name="Picture 10">
            <a:extLst>
              <a:ext uri="{FF2B5EF4-FFF2-40B4-BE49-F238E27FC236}">
                <a16:creationId xmlns:a16="http://schemas.microsoft.com/office/drawing/2014/main" id="{0A3295B2-2B7C-D050-99FE-A6453C81EE5C}"/>
              </a:ext>
            </a:extLst>
          </p:cNvPr>
          <p:cNvPicPr>
            <a:picLocks noChangeAspect="1"/>
          </p:cNvPicPr>
          <p:nvPr/>
        </p:nvPicPr>
        <p:blipFill>
          <a:blip r:embed="rId3"/>
          <a:stretch>
            <a:fillRect/>
          </a:stretch>
        </p:blipFill>
        <p:spPr>
          <a:xfrm>
            <a:off x="2836355" y="2176723"/>
            <a:ext cx="6519289" cy="213247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txBox="1">
            <a:spLocks noGrp="1"/>
          </p:cNvSpPr>
          <p:nvPr>
            <p:ph type="body" idx="1"/>
          </p:nvPr>
        </p:nvSpPr>
        <p:spPr>
          <a:xfrm>
            <a:off x="609600" y="1600200"/>
            <a:ext cx="10972800" cy="2709000"/>
          </a:xfrm>
          <a:prstGeom prst="rect">
            <a:avLst/>
          </a:prstGeom>
        </p:spPr>
        <p:txBody>
          <a:bodyPr spcFirstLastPara="1" wrap="square" lIns="365750" tIns="0" rIns="365750" bIns="45700" anchor="t" anchorCtr="0">
            <a:normAutofit/>
          </a:bodyPr>
          <a:lstStyle/>
          <a:p>
            <a:pPr marL="457200" lvl="0" indent="-381000" algn="l" rtl="0">
              <a:lnSpc>
                <a:spcPct val="150000"/>
              </a:lnSpc>
              <a:spcBef>
                <a:spcPts val="600"/>
              </a:spcBef>
              <a:spcAft>
                <a:spcPts val="0"/>
              </a:spcAft>
              <a:buSzPts val="2400"/>
              <a:buChar char="●"/>
            </a:pPr>
            <a:r>
              <a:rPr lang="en-US" dirty="0">
                <a:solidFill>
                  <a:schemeClr val="dk1"/>
                </a:solidFill>
              </a:rPr>
              <a:t>Elastic scalers tend to allocate more resources than required.</a:t>
            </a:r>
            <a:endParaRPr dirty="0">
              <a:solidFill>
                <a:schemeClr val="dk1"/>
              </a:solidFill>
            </a:endParaRPr>
          </a:p>
          <a:p>
            <a:pPr marL="457200" lvl="0" indent="-381000" algn="l" rtl="0">
              <a:lnSpc>
                <a:spcPct val="150000"/>
              </a:lnSpc>
              <a:spcBef>
                <a:spcPts val="0"/>
              </a:spcBef>
              <a:spcAft>
                <a:spcPts val="0"/>
              </a:spcAft>
              <a:buSzPts val="2400"/>
              <a:buChar char="●"/>
            </a:pPr>
            <a:r>
              <a:rPr lang="en-US" dirty="0">
                <a:solidFill>
                  <a:schemeClr val="dk1"/>
                </a:solidFill>
              </a:rPr>
              <a:t>Main reason:</a:t>
            </a:r>
            <a:endParaRPr lang="en-US" sz="1900" dirty="0">
              <a:solidFill>
                <a:schemeClr val="dk1"/>
              </a:solidFill>
            </a:endParaRPr>
          </a:p>
          <a:p>
            <a:pPr lvl="1" indent="-381000">
              <a:lnSpc>
                <a:spcPct val="150000"/>
              </a:lnSpc>
              <a:spcBef>
                <a:spcPts val="0"/>
              </a:spcBef>
              <a:buSzPts val="2400"/>
              <a:buChar char="●"/>
            </a:pPr>
            <a:r>
              <a:rPr lang="en-US" sz="2000" dirty="0">
                <a:solidFill>
                  <a:schemeClr val="dk1"/>
                </a:solidFill>
              </a:rPr>
              <a:t>Meeting SLO requirements by even handling the </a:t>
            </a:r>
            <a:r>
              <a:rPr lang="en-US" sz="2000" b="1" dirty="0">
                <a:solidFill>
                  <a:schemeClr val="dk1"/>
                </a:solidFill>
              </a:rPr>
              <a:t>peak workload.</a:t>
            </a:r>
            <a:endParaRPr sz="2000" b="1" dirty="0">
              <a:solidFill>
                <a:schemeClr val="dk1"/>
              </a:solidFill>
            </a:endParaRPr>
          </a:p>
        </p:txBody>
      </p:sp>
      <p:sp>
        <p:nvSpPr>
          <p:cNvPr id="119" name="Google Shape;119;p19"/>
          <p:cNvSpPr txBox="1">
            <a:spLocks noGrp="1"/>
          </p:cNvSpPr>
          <p:nvPr>
            <p:ph type="title"/>
          </p:nvPr>
        </p:nvSpPr>
        <p:spPr>
          <a:xfrm>
            <a:off x="609600" y="627746"/>
            <a:ext cx="10972800" cy="684900"/>
          </a:xfrm>
          <a:prstGeom prst="rect">
            <a:avLst/>
          </a:prstGeom>
        </p:spPr>
        <p:txBody>
          <a:bodyPr spcFirstLastPara="1" wrap="square" lIns="365750" tIns="45700" rIns="365750" bIns="45700" anchor="t" anchorCtr="0">
            <a:normAutofit/>
          </a:bodyPr>
          <a:lstStyle/>
          <a:p>
            <a:pPr marL="0" lvl="0" indent="0" algn="l" rtl="0">
              <a:spcBef>
                <a:spcPts val="0"/>
              </a:spcBef>
              <a:spcAft>
                <a:spcPts val="0"/>
              </a:spcAft>
              <a:buNone/>
            </a:pPr>
            <a:r>
              <a:rPr lang="en-US"/>
              <a:t>Resource Overprovisioning</a:t>
            </a:r>
            <a:endParaRPr/>
          </a:p>
        </p:txBody>
      </p:sp>
      <p:sp>
        <p:nvSpPr>
          <p:cNvPr id="120" name="Google Shape;120;p19"/>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rmAutofit/>
          </a:bodyPr>
          <a:lstStyle/>
          <a:p>
            <a:pPr marL="0" lvl="0" indent="0" algn="r" rtl="0">
              <a:spcBef>
                <a:spcPts val="0"/>
              </a:spcBef>
              <a:spcAft>
                <a:spcPts val="0"/>
              </a:spcAft>
              <a:buNone/>
            </a:pPr>
            <a:fld id="{00000000-1234-1234-1234-123412341234}" type="slidenum">
              <a:rPr lang="en-US"/>
              <a:t>5</a:t>
            </a:fld>
            <a:endParaRPr/>
          </a:p>
        </p:txBody>
      </p:sp>
      <p:pic>
        <p:nvPicPr>
          <p:cNvPr id="121" name="Google Shape;121;p19"/>
          <p:cNvPicPr preferRelativeResize="0"/>
          <p:nvPr/>
        </p:nvPicPr>
        <p:blipFill>
          <a:blip r:embed="rId3">
            <a:alphaModFix/>
          </a:blip>
          <a:stretch>
            <a:fillRect/>
          </a:stretch>
        </p:blipFill>
        <p:spPr>
          <a:xfrm>
            <a:off x="5603312" y="3575973"/>
            <a:ext cx="1667715" cy="1206625"/>
          </a:xfrm>
          <a:prstGeom prst="rect">
            <a:avLst/>
          </a:prstGeom>
          <a:noFill/>
          <a:ln>
            <a:noFill/>
          </a:ln>
        </p:spPr>
      </p:pic>
      <p:pic>
        <p:nvPicPr>
          <p:cNvPr id="122" name="Google Shape;122;p19"/>
          <p:cNvPicPr preferRelativeResize="0"/>
          <p:nvPr/>
        </p:nvPicPr>
        <p:blipFill>
          <a:blip r:embed="rId4">
            <a:alphaModFix/>
          </a:blip>
          <a:stretch>
            <a:fillRect/>
          </a:stretch>
        </p:blipFill>
        <p:spPr>
          <a:xfrm>
            <a:off x="3876825" y="3575973"/>
            <a:ext cx="1044150" cy="1206625"/>
          </a:xfrm>
          <a:prstGeom prst="rect">
            <a:avLst/>
          </a:prstGeom>
          <a:noFill/>
          <a:ln>
            <a:noFill/>
          </a:ln>
        </p:spPr>
      </p:pic>
      <p:sp>
        <p:nvSpPr>
          <p:cNvPr id="123" name="Google Shape;123;p19"/>
          <p:cNvSpPr txBox="1"/>
          <p:nvPr/>
        </p:nvSpPr>
        <p:spPr>
          <a:xfrm>
            <a:off x="3200400" y="5534570"/>
            <a:ext cx="5791200" cy="461700"/>
          </a:xfrm>
          <a:prstGeom prst="rect">
            <a:avLst/>
          </a:prstGeom>
          <a:solidFill>
            <a:schemeClr val="l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dirty="0">
                <a:solidFill>
                  <a:srgbClr val="FF0000"/>
                </a:solidFill>
              </a:rPr>
              <a:t>Elastic scalers are </a:t>
            </a:r>
            <a:r>
              <a:rPr lang="en-US" sz="1800" b="1" u="sng" dirty="0">
                <a:solidFill>
                  <a:srgbClr val="FF0000"/>
                </a:solidFill>
              </a:rPr>
              <a:t>SLO-aware</a:t>
            </a:r>
            <a:r>
              <a:rPr lang="en-US" sz="1800" b="1" dirty="0">
                <a:solidFill>
                  <a:srgbClr val="FF0000"/>
                </a:solidFill>
              </a:rPr>
              <a:t> but </a:t>
            </a:r>
            <a:r>
              <a:rPr lang="en-US" sz="1800" b="1" u="sng" dirty="0">
                <a:solidFill>
                  <a:srgbClr val="FF0000"/>
                </a:solidFill>
              </a:rPr>
              <a:t>power-unaware</a:t>
            </a:r>
            <a:r>
              <a:rPr lang="en-US" sz="1800" b="1" dirty="0">
                <a:solidFill>
                  <a:srgbClr val="FF0000"/>
                </a:solidFill>
              </a:rPr>
              <a:t>.</a:t>
            </a:r>
            <a:endParaRPr sz="1800" b="1" dirty="0">
              <a:solidFill>
                <a:srgbClr val="FF0000"/>
              </a:solidFill>
            </a:endParaRPr>
          </a:p>
        </p:txBody>
      </p:sp>
      <p:sp>
        <p:nvSpPr>
          <p:cNvPr id="124" name="Google Shape;124;p19"/>
          <p:cNvSpPr txBox="1"/>
          <p:nvPr/>
        </p:nvSpPr>
        <p:spPr>
          <a:xfrm>
            <a:off x="3999999" y="3542107"/>
            <a:ext cx="758267"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dirty="0">
                <a:solidFill>
                  <a:schemeClr val="dk1"/>
                </a:solidFill>
              </a:rPr>
              <a:t>SLO</a:t>
            </a:r>
            <a:endParaRPr sz="1200" b="1" dirty="0">
              <a:solidFill>
                <a:schemeClr val="dk1"/>
              </a:solidFill>
            </a:endParaRPr>
          </a:p>
        </p:txBody>
      </p:sp>
      <p:sp>
        <p:nvSpPr>
          <p:cNvPr id="2" name="Google Shape;262;p31">
            <a:extLst>
              <a:ext uri="{FF2B5EF4-FFF2-40B4-BE49-F238E27FC236}">
                <a16:creationId xmlns:a16="http://schemas.microsoft.com/office/drawing/2014/main" id="{3D436452-F166-5FED-D129-41A27004074F}"/>
              </a:ext>
            </a:extLst>
          </p:cNvPr>
          <p:cNvSpPr/>
          <p:nvPr/>
        </p:nvSpPr>
        <p:spPr>
          <a:xfrm>
            <a:off x="5833701" y="3687040"/>
            <a:ext cx="211500" cy="266700"/>
          </a:xfrm>
          <a:prstGeom prst="ellipse">
            <a:avLst/>
          </a:prstGeom>
          <a:noFill/>
          <a:ln w="381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rgbClr val="0070C0"/>
              </a:solidFill>
            </a:endParaRPr>
          </a:p>
        </p:txBody>
      </p:sp>
      <p:sp>
        <p:nvSpPr>
          <p:cNvPr id="3" name="Google Shape;262;p31">
            <a:extLst>
              <a:ext uri="{FF2B5EF4-FFF2-40B4-BE49-F238E27FC236}">
                <a16:creationId xmlns:a16="http://schemas.microsoft.com/office/drawing/2014/main" id="{065B413E-40BE-8EF6-803F-43EFE32DA92D}"/>
              </a:ext>
            </a:extLst>
          </p:cNvPr>
          <p:cNvSpPr/>
          <p:nvPr/>
        </p:nvSpPr>
        <p:spPr>
          <a:xfrm>
            <a:off x="6225669" y="3687040"/>
            <a:ext cx="211500" cy="266700"/>
          </a:xfrm>
          <a:prstGeom prst="ellipse">
            <a:avLst/>
          </a:prstGeom>
          <a:noFill/>
          <a:ln w="381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70C0"/>
              </a:solidFill>
            </a:endParaRPr>
          </a:p>
        </p:txBody>
      </p:sp>
      <p:sp>
        <p:nvSpPr>
          <p:cNvPr id="4" name="Google Shape;262;p31">
            <a:extLst>
              <a:ext uri="{FF2B5EF4-FFF2-40B4-BE49-F238E27FC236}">
                <a16:creationId xmlns:a16="http://schemas.microsoft.com/office/drawing/2014/main" id="{50E71C8F-E6EA-9E16-B27D-D80337145B4A}"/>
              </a:ext>
            </a:extLst>
          </p:cNvPr>
          <p:cNvSpPr/>
          <p:nvPr/>
        </p:nvSpPr>
        <p:spPr>
          <a:xfrm>
            <a:off x="6617637" y="3687040"/>
            <a:ext cx="211500" cy="266700"/>
          </a:xfrm>
          <a:prstGeom prst="ellipse">
            <a:avLst/>
          </a:prstGeom>
          <a:noFill/>
          <a:ln w="381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body" idx="1"/>
          </p:nvPr>
        </p:nvSpPr>
        <p:spPr>
          <a:xfrm>
            <a:off x="609600" y="1600200"/>
            <a:ext cx="10972800" cy="2709000"/>
          </a:xfrm>
          <a:prstGeom prst="rect">
            <a:avLst/>
          </a:prstGeom>
        </p:spPr>
        <p:txBody>
          <a:bodyPr spcFirstLastPara="1" wrap="square" lIns="365750" tIns="0" rIns="365750" bIns="45700" anchor="t" anchorCtr="0">
            <a:normAutofit/>
          </a:bodyPr>
          <a:lstStyle/>
          <a:p>
            <a:pPr marL="457200" lvl="0" indent="-342900" algn="l" rtl="0">
              <a:lnSpc>
                <a:spcPct val="150000"/>
              </a:lnSpc>
              <a:spcBef>
                <a:spcPts val="0"/>
              </a:spcBef>
              <a:spcAft>
                <a:spcPts val="0"/>
              </a:spcAft>
              <a:buSzPts val="1800"/>
              <a:buChar char="●"/>
            </a:pPr>
            <a:r>
              <a:rPr lang="en-US" dirty="0">
                <a:solidFill>
                  <a:schemeClr val="dk1"/>
                </a:solidFill>
              </a:rPr>
              <a:t>Managing the power consumption of cloud workloads is a must.</a:t>
            </a:r>
            <a:endParaRPr dirty="0">
              <a:solidFill>
                <a:schemeClr val="dk1"/>
              </a:solidFill>
            </a:endParaRPr>
          </a:p>
          <a:p>
            <a:pPr marL="457200" lvl="0" indent="-342900" algn="l" rtl="0">
              <a:lnSpc>
                <a:spcPct val="150000"/>
              </a:lnSpc>
              <a:spcBef>
                <a:spcPts val="0"/>
              </a:spcBef>
              <a:spcAft>
                <a:spcPts val="0"/>
              </a:spcAft>
              <a:buSzPts val="1800"/>
              <a:buChar char="●"/>
            </a:pPr>
            <a:r>
              <a:rPr lang="en-US" dirty="0">
                <a:solidFill>
                  <a:schemeClr val="dk1"/>
                </a:solidFill>
              </a:rPr>
              <a:t>Various mechanisms for managing power consumption are:</a:t>
            </a:r>
          </a:p>
          <a:p>
            <a:pPr lvl="1">
              <a:lnSpc>
                <a:spcPct val="150000"/>
              </a:lnSpc>
              <a:spcBef>
                <a:spcPts val="0"/>
              </a:spcBef>
              <a:buChar char="●"/>
            </a:pPr>
            <a:r>
              <a:rPr lang="en-US" dirty="0">
                <a:solidFill>
                  <a:schemeClr val="dk1"/>
                </a:solidFill>
              </a:rPr>
              <a:t>RAPL</a:t>
            </a:r>
          </a:p>
          <a:p>
            <a:pPr lvl="1">
              <a:lnSpc>
                <a:spcPct val="150000"/>
              </a:lnSpc>
              <a:spcBef>
                <a:spcPts val="0"/>
              </a:spcBef>
              <a:buChar char="●"/>
            </a:pPr>
            <a:r>
              <a:rPr lang="en-US" dirty="0">
                <a:solidFill>
                  <a:schemeClr val="dk1"/>
                </a:solidFill>
              </a:rPr>
              <a:t>DVFS</a:t>
            </a:r>
          </a:p>
          <a:p>
            <a:pPr lvl="1">
              <a:lnSpc>
                <a:spcPct val="150000"/>
              </a:lnSpc>
              <a:spcBef>
                <a:spcPts val="0"/>
              </a:spcBef>
              <a:buChar char="●"/>
            </a:pPr>
            <a:r>
              <a:rPr lang="en-US" dirty="0">
                <a:solidFill>
                  <a:schemeClr val="dk1"/>
                </a:solidFill>
              </a:rPr>
              <a:t>Forced idleness</a:t>
            </a:r>
          </a:p>
        </p:txBody>
      </p:sp>
      <p:sp>
        <p:nvSpPr>
          <p:cNvPr id="131" name="Google Shape;131;p20"/>
          <p:cNvSpPr txBox="1">
            <a:spLocks noGrp="1"/>
          </p:cNvSpPr>
          <p:nvPr>
            <p:ph type="title"/>
          </p:nvPr>
        </p:nvSpPr>
        <p:spPr>
          <a:xfrm>
            <a:off x="609600" y="627746"/>
            <a:ext cx="10972800" cy="684900"/>
          </a:xfrm>
          <a:prstGeom prst="rect">
            <a:avLst/>
          </a:prstGeom>
        </p:spPr>
        <p:txBody>
          <a:bodyPr spcFirstLastPara="1" wrap="square" lIns="365750" tIns="45700" rIns="365750" bIns="45700" anchor="t" anchorCtr="0">
            <a:normAutofit/>
          </a:bodyPr>
          <a:lstStyle/>
          <a:p>
            <a:pPr marL="0" lvl="0" indent="0" algn="l" rtl="0">
              <a:spcBef>
                <a:spcPts val="0"/>
              </a:spcBef>
              <a:spcAft>
                <a:spcPts val="0"/>
              </a:spcAft>
              <a:buNone/>
            </a:pPr>
            <a:r>
              <a:rPr lang="en-US"/>
              <a:t>Managing Power Consumption of Datacenters</a:t>
            </a:r>
            <a:endParaRPr/>
          </a:p>
        </p:txBody>
      </p:sp>
      <p:sp>
        <p:nvSpPr>
          <p:cNvPr id="132" name="Google Shape;132;p20"/>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rmAutofit/>
          </a:bodyPr>
          <a:lstStyle/>
          <a:p>
            <a:pPr marL="0" lvl="0" indent="0" algn="r" rtl="0">
              <a:spcBef>
                <a:spcPts val="0"/>
              </a:spcBef>
              <a:spcAft>
                <a:spcPts val="0"/>
              </a:spcAft>
              <a:buNone/>
            </a:pPr>
            <a:fld id="{00000000-1234-1234-1234-123412341234}" type="slidenum">
              <a:rPr lang="en-US"/>
              <a:t>6</a:t>
            </a:fld>
            <a:endParaRPr/>
          </a:p>
        </p:txBody>
      </p:sp>
      <p:sp>
        <p:nvSpPr>
          <p:cNvPr id="133" name="Google Shape;133;p20"/>
          <p:cNvSpPr txBox="1"/>
          <p:nvPr/>
        </p:nvSpPr>
        <p:spPr>
          <a:xfrm>
            <a:off x="838350" y="5397942"/>
            <a:ext cx="10515300" cy="461700"/>
          </a:xfrm>
          <a:prstGeom prst="rect">
            <a:avLst/>
          </a:prstGeom>
          <a:solidFill>
            <a:schemeClr val="l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dirty="0">
                <a:solidFill>
                  <a:srgbClr val="FF0000"/>
                </a:solidFill>
              </a:rPr>
              <a:t>Power capping techniques can hurt application performance.</a:t>
            </a:r>
            <a:r>
              <a:rPr lang="en-US" sz="1800" b="1" dirty="0">
                <a:solidFill>
                  <a:srgbClr val="20124D"/>
                </a:solidFill>
              </a:rPr>
              <a:t> </a:t>
            </a:r>
            <a:r>
              <a:rPr lang="en-US" sz="1800" b="1" dirty="0">
                <a:solidFill>
                  <a:srgbClr val="FF0000"/>
                </a:solidFill>
              </a:rPr>
              <a:t>They are also </a:t>
            </a:r>
            <a:r>
              <a:rPr lang="en-US" sz="1800" b="1" u="sng" dirty="0">
                <a:solidFill>
                  <a:srgbClr val="FF0000"/>
                </a:solidFill>
              </a:rPr>
              <a:t>SLO-unaware</a:t>
            </a:r>
            <a:r>
              <a:rPr lang="en-US" sz="1800" b="1" dirty="0">
                <a:solidFill>
                  <a:srgbClr val="FF0000"/>
                </a:solidFill>
              </a:rPr>
              <a:t>.</a:t>
            </a:r>
            <a:endParaRPr sz="1800" b="1"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4"/>
          <p:cNvSpPr txBox="1">
            <a:spLocks noGrp="1"/>
          </p:cNvSpPr>
          <p:nvPr>
            <p:ph type="body" idx="1"/>
          </p:nvPr>
        </p:nvSpPr>
        <p:spPr>
          <a:xfrm>
            <a:off x="609600" y="1600200"/>
            <a:ext cx="10972800" cy="2709000"/>
          </a:xfrm>
          <a:prstGeom prst="rect">
            <a:avLst/>
          </a:prstGeom>
        </p:spPr>
        <p:txBody>
          <a:bodyPr spcFirstLastPara="1" wrap="square" lIns="365750" tIns="0" rIns="365750" bIns="45700" anchor="t" anchorCtr="0">
            <a:normAutofit/>
          </a:bodyPr>
          <a:lstStyle/>
          <a:p>
            <a:pPr marL="101600" lvl="0" indent="0" algn="l" rtl="0">
              <a:lnSpc>
                <a:spcPct val="150000"/>
              </a:lnSpc>
              <a:spcBef>
                <a:spcPts val="0"/>
              </a:spcBef>
              <a:spcAft>
                <a:spcPts val="0"/>
              </a:spcAft>
              <a:buSzPts val="2000"/>
              <a:buNone/>
            </a:pPr>
            <a:endParaRPr sz="2000" dirty="0">
              <a:solidFill>
                <a:schemeClr val="dk1"/>
              </a:solidFill>
            </a:endParaRPr>
          </a:p>
        </p:txBody>
      </p:sp>
      <p:sp>
        <p:nvSpPr>
          <p:cNvPr id="180" name="Google Shape;180;p24"/>
          <p:cNvSpPr txBox="1">
            <a:spLocks noGrp="1"/>
          </p:cNvSpPr>
          <p:nvPr>
            <p:ph type="title"/>
          </p:nvPr>
        </p:nvSpPr>
        <p:spPr>
          <a:xfrm>
            <a:off x="609600" y="627746"/>
            <a:ext cx="10972800" cy="684900"/>
          </a:xfrm>
          <a:prstGeom prst="rect">
            <a:avLst/>
          </a:prstGeom>
        </p:spPr>
        <p:txBody>
          <a:bodyPr spcFirstLastPara="1" wrap="square" lIns="365750" tIns="45700" rIns="365750" bIns="45700" anchor="t" anchorCtr="0">
            <a:normAutofit/>
          </a:bodyPr>
          <a:lstStyle/>
          <a:p>
            <a:pPr marL="0" lvl="0" indent="0" algn="l" rtl="0">
              <a:spcBef>
                <a:spcPts val="0"/>
              </a:spcBef>
              <a:spcAft>
                <a:spcPts val="0"/>
              </a:spcAft>
              <a:buNone/>
            </a:pPr>
            <a:r>
              <a:rPr lang="en-US" dirty="0"/>
              <a:t>Summary</a:t>
            </a:r>
            <a:endParaRPr dirty="0"/>
          </a:p>
        </p:txBody>
      </p:sp>
      <p:sp>
        <p:nvSpPr>
          <p:cNvPr id="181" name="Google Shape;181;p24"/>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rmAutofit/>
          </a:bodyPr>
          <a:lstStyle/>
          <a:p>
            <a:pPr marL="0" lvl="0" indent="0" algn="r" rtl="0">
              <a:spcBef>
                <a:spcPts val="0"/>
              </a:spcBef>
              <a:spcAft>
                <a:spcPts val="0"/>
              </a:spcAft>
              <a:buNone/>
            </a:pPr>
            <a:fld id="{00000000-1234-1234-1234-123412341234}" type="slidenum">
              <a:rPr lang="en-US"/>
              <a:t>7</a:t>
            </a:fld>
            <a:endParaRPr/>
          </a:p>
        </p:txBody>
      </p:sp>
      <p:sp>
        <p:nvSpPr>
          <p:cNvPr id="182" name="Google Shape;182;p24"/>
          <p:cNvSpPr txBox="1"/>
          <p:nvPr/>
        </p:nvSpPr>
        <p:spPr>
          <a:xfrm>
            <a:off x="1236950" y="5411400"/>
            <a:ext cx="10172100" cy="800189"/>
          </a:xfrm>
          <a:prstGeom prst="rect">
            <a:avLst/>
          </a:prstGeom>
          <a:solidFill>
            <a:schemeClr val="l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dirty="0">
                <a:solidFill>
                  <a:srgbClr val="FF0000"/>
                </a:solidFill>
              </a:rPr>
              <a:t>Using either elastic scaling or power management alone can only achieve one goal: meeting SLOs or saving power.</a:t>
            </a:r>
            <a:endParaRPr lang="en-US" sz="1600" b="1" dirty="0">
              <a:solidFill>
                <a:srgbClr val="FF0000"/>
              </a:solidFill>
            </a:endParaRPr>
          </a:p>
        </p:txBody>
      </p:sp>
      <p:pic>
        <p:nvPicPr>
          <p:cNvPr id="5" name="Picture 4">
            <a:extLst>
              <a:ext uri="{FF2B5EF4-FFF2-40B4-BE49-F238E27FC236}">
                <a16:creationId xmlns:a16="http://schemas.microsoft.com/office/drawing/2014/main" id="{A15D4F6E-053E-8DC7-4030-BAE3C92BDF63}"/>
              </a:ext>
            </a:extLst>
          </p:cNvPr>
          <p:cNvPicPr>
            <a:picLocks noChangeAspect="1"/>
          </p:cNvPicPr>
          <p:nvPr/>
        </p:nvPicPr>
        <p:blipFill>
          <a:blip r:embed="rId3"/>
          <a:stretch>
            <a:fillRect/>
          </a:stretch>
        </p:blipFill>
        <p:spPr>
          <a:xfrm>
            <a:off x="6519332" y="2188501"/>
            <a:ext cx="3873501" cy="2843784"/>
          </a:xfrm>
          <a:prstGeom prst="rect">
            <a:avLst/>
          </a:prstGeom>
        </p:spPr>
      </p:pic>
      <p:pic>
        <p:nvPicPr>
          <p:cNvPr id="4" name="Picture 3">
            <a:extLst>
              <a:ext uri="{FF2B5EF4-FFF2-40B4-BE49-F238E27FC236}">
                <a16:creationId xmlns:a16="http://schemas.microsoft.com/office/drawing/2014/main" id="{5E4FC417-BA1F-7ABE-5DEB-C2E87B733698}"/>
              </a:ext>
            </a:extLst>
          </p:cNvPr>
          <p:cNvPicPr>
            <a:picLocks noChangeAspect="1"/>
          </p:cNvPicPr>
          <p:nvPr/>
        </p:nvPicPr>
        <p:blipFill>
          <a:blip r:embed="rId4"/>
          <a:stretch>
            <a:fillRect/>
          </a:stretch>
        </p:blipFill>
        <p:spPr>
          <a:xfrm>
            <a:off x="2222500" y="2188501"/>
            <a:ext cx="3873500" cy="2844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2"/>
          <p:cNvSpPr txBox="1">
            <a:spLocks noGrp="1"/>
          </p:cNvSpPr>
          <p:nvPr>
            <p:ph type="body" idx="1"/>
          </p:nvPr>
        </p:nvSpPr>
        <p:spPr>
          <a:xfrm>
            <a:off x="609600" y="2468390"/>
            <a:ext cx="11334900" cy="2709000"/>
          </a:xfrm>
          <a:prstGeom prst="rect">
            <a:avLst/>
          </a:prstGeom>
        </p:spPr>
        <p:txBody>
          <a:bodyPr spcFirstLastPara="1" wrap="square" lIns="365750" tIns="0" rIns="365750" bIns="45700" anchor="t" anchorCtr="0">
            <a:normAutofit/>
          </a:bodyPr>
          <a:lstStyle/>
          <a:p>
            <a:pPr marL="0" lvl="0" indent="0" algn="l" rtl="0">
              <a:lnSpc>
                <a:spcPct val="150000"/>
              </a:lnSpc>
              <a:spcBef>
                <a:spcPts val="600"/>
              </a:spcBef>
              <a:spcAft>
                <a:spcPts val="1600"/>
              </a:spcAft>
              <a:buNone/>
            </a:pPr>
            <a:r>
              <a:rPr lang="en-US" sz="2300" dirty="0">
                <a:solidFill>
                  <a:schemeClr val="dk1"/>
                </a:solidFill>
              </a:rPr>
              <a:t>How to </a:t>
            </a:r>
            <a:r>
              <a:rPr lang="en-US" sz="2300" b="1" dirty="0">
                <a:solidFill>
                  <a:schemeClr val="dk1"/>
                </a:solidFill>
              </a:rPr>
              <a:t>jointly use resource scaling and power allocation </a:t>
            </a:r>
            <a:r>
              <a:rPr lang="en-US" sz="2300" dirty="0">
                <a:solidFill>
                  <a:schemeClr val="dk1"/>
                </a:solidFill>
              </a:rPr>
              <a:t>for web services to  optimize resource and power efficiency while fulfilling their SLO?</a:t>
            </a:r>
            <a:endParaRPr sz="2300" dirty="0">
              <a:solidFill>
                <a:schemeClr val="dk1"/>
              </a:solidFill>
            </a:endParaRPr>
          </a:p>
        </p:txBody>
      </p:sp>
      <p:sp>
        <p:nvSpPr>
          <p:cNvPr id="164" name="Google Shape;164;p22"/>
          <p:cNvSpPr txBox="1">
            <a:spLocks noGrp="1"/>
          </p:cNvSpPr>
          <p:nvPr>
            <p:ph type="title"/>
          </p:nvPr>
        </p:nvSpPr>
        <p:spPr>
          <a:xfrm>
            <a:off x="609600" y="627746"/>
            <a:ext cx="10972800" cy="684900"/>
          </a:xfrm>
          <a:prstGeom prst="rect">
            <a:avLst/>
          </a:prstGeom>
        </p:spPr>
        <p:txBody>
          <a:bodyPr spcFirstLastPara="1" wrap="square" lIns="365750" tIns="45700" rIns="365750" bIns="45700" anchor="t" anchorCtr="0">
            <a:normAutofit/>
          </a:bodyPr>
          <a:lstStyle/>
          <a:p>
            <a:pPr marL="0" lvl="0" indent="0" algn="l" rtl="0">
              <a:spcBef>
                <a:spcPts val="0"/>
              </a:spcBef>
              <a:spcAft>
                <a:spcPts val="0"/>
              </a:spcAft>
              <a:buNone/>
            </a:pPr>
            <a:r>
              <a:rPr lang="en-US"/>
              <a:t>Problem Statement</a:t>
            </a:r>
            <a:endParaRPr/>
          </a:p>
        </p:txBody>
      </p:sp>
      <p:sp>
        <p:nvSpPr>
          <p:cNvPr id="165" name="Google Shape;165;p22"/>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rm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3"/>
          <p:cNvSpPr txBox="1">
            <a:spLocks noGrp="1"/>
          </p:cNvSpPr>
          <p:nvPr>
            <p:ph type="body" idx="1"/>
          </p:nvPr>
        </p:nvSpPr>
        <p:spPr>
          <a:xfrm>
            <a:off x="609600" y="1600200"/>
            <a:ext cx="10972800" cy="2709000"/>
          </a:xfrm>
          <a:prstGeom prst="rect">
            <a:avLst/>
          </a:prstGeom>
        </p:spPr>
        <p:txBody>
          <a:bodyPr spcFirstLastPara="1" wrap="square" lIns="365750" tIns="0" rIns="365750" bIns="45700" anchor="t" anchorCtr="0">
            <a:normAutofit/>
          </a:bodyPr>
          <a:lstStyle/>
          <a:p>
            <a:pPr marL="457200" lvl="0" indent="-342900" algn="l" rtl="0">
              <a:lnSpc>
                <a:spcPct val="150000"/>
              </a:lnSpc>
              <a:spcBef>
                <a:spcPts val="600"/>
              </a:spcBef>
              <a:spcAft>
                <a:spcPts val="0"/>
              </a:spcAft>
              <a:buClr>
                <a:srgbClr val="C7C8CB"/>
              </a:buClr>
              <a:buSzPts val="1800"/>
              <a:buChar char="●"/>
            </a:pPr>
            <a:r>
              <a:rPr lang="en-US" dirty="0">
                <a:solidFill>
                  <a:srgbClr val="C7C8CB"/>
                </a:solidFill>
              </a:rPr>
              <a:t>Motivation &amp; Problem Statement</a:t>
            </a:r>
            <a:endParaRPr dirty="0">
              <a:solidFill>
                <a:srgbClr val="C7C8CB"/>
              </a:solidFill>
            </a:endParaRPr>
          </a:p>
          <a:p>
            <a:pPr marL="457200" lvl="0" indent="-342900" algn="l" rtl="0">
              <a:lnSpc>
                <a:spcPct val="150000"/>
              </a:lnSpc>
              <a:spcBef>
                <a:spcPts val="0"/>
              </a:spcBef>
              <a:spcAft>
                <a:spcPts val="0"/>
              </a:spcAft>
              <a:buClr>
                <a:schemeClr val="dk1"/>
              </a:buClr>
              <a:buSzPts val="1800"/>
              <a:buChar char="●"/>
            </a:pPr>
            <a:r>
              <a:rPr lang="en-US" dirty="0">
                <a:solidFill>
                  <a:schemeClr val="accent1">
                    <a:lumMod val="50000"/>
                  </a:schemeClr>
                </a:solidFill>
              </a:rPr>
              <a:t>System Design</a:t>
            </a:r>
            <a:endParaRPr dirty="0">
              <a:solidFill>
                <a:schemeClr val="accent1">
                  <a:lumMod val="50000"/>
                </a:schemeClr>
              </a:solidFill>
            </a:endParaRPr>
          </a:p>
          <a:p>
            <a:pPr marL="457200" lvl="0" indent="-342900" algn="l" rtl="0">
              <a:lnSpc>
                <a:spcPct val="150000"/>
              </a:lnSpc>
              <a:spcBef>
                <a:spcPts val="0"/>
              </a:spcBef>
              <a:spcAft>
                <a:spcPts val="0"/>
              </a:spcAft>
              <a:buClr>
                <a:schemeClr val="dk1"/>
              </a:buClr>
              <a:buSzPts val="1800"/>
              <a:buChar char="●"/>
            </a:pPr>
            <a:r>
              <a:rPr lang="en-US" dirty="0">
                <a:solidFill>
                  <a:schemeClr val="dk1"/>
                </a:solidFill>
              </a:rPr>
              <a:t>Evaluation</a:t>
            </a:r>
            <a:endParaRPr dirty="0">
              <a:solidFill>
                <a:schemeClr val="dk1"/>
              </a:solidFill>
            </a:endParaRPr>
          </a:p>
          <a:p>
            <a:pPr marL="457200" lvl="0" indent="-342900" algn="l" rtl="0">
              <a:lnSpc>
                <a:spcPct val="150000"/>
              </a:lnSpc>
              <a:spcBef>
                <a:spcPts val="0"/>
              </a:spcBef>
              <a:spcAft>
                <a:spcPts val="0"/>
              </a:spcAft>
              <a:buClr>
                <a:schemeClr val="dk1"/>
              </a:buClr>
              <a:buSzPts val="1800"/>
              <a:buChar char="●"/>
            </a:pPr>
            <a:r>
              <a:rPr lang="en-US" dirty="0">
                <a:solidFill>
                  <a:schemeClr val="dk1"/>
                </a:solidFill>
              </a:rPr>
              <a:t>Conclusion</a:t>
            </a:r>
            <a:endParaRPr dirty="0">
              <a:solidFill>
                <a:schemeClr val="dk1"/>
              </a:solidFill>
            </a:endParaRPr>
          </a:p>
        </p:txBody>
      </p:sp>
      <p:sp>
        <p:nvSpPr>
          <p:cNvPr id="172" name="Google Shape;172;p23"/>
          <p:cNvSpPr txBox="1">
            <a:spLocks noGrp="1"/>
          </p:cNvSpPr>
          <p:nvPr>
            <p:ph type="title"/>
          </p:nvPr>
        </p:nvSpPr>
        <p:spPr>
          <a:xfrm>
            <a:off x="609600" y="627746"/>
            <a:ext cx="10972800" cy="684900"/>
          </a:xfrm>
          <a:prstGeom prst="rect">
            <a:avLst/>
          </a:prstGeom>
        </p:spPr>
        <p:txBody>
          <a:bodyPr spcFirstLastPara="1" wrap="square" lIns="365750" tIns="45700" rIns="365750" bIns="45700" anchor="t" anchorCtr="0">
            <a:normAutofit/>
          </a:bodyPr>
          <a:lstStyle/>
          <a:p>
            <a:pPr marL="0" lvl="0" indent="0" algn="l" rtl="0">
              <a:spcBef>
                <a:spcPts val="0"/>
              </a:spcBef>
              <a:spcAft>
                <a:spcPts val="0"/>
              </a:spcAft>
              <a:buNone/>
            </a:pPr>
            <a:r>
              <a:rPr lang="en-US"/>
              <a:t>Talk Outline</a:t>
            </a:r>
            <a:endParaRPr/>
          </a:p>
        </p:txBody>
      </p:sp>
      <p:sp>
        <p:nvSpPr>
          <p:cNvPr id="173" name="Google Shape;173;p23"/>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rm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5289</TotalTime>
  <Words>1692</Words>
  <Application>Microsoft Macintosh PowerPoint</Application>
  <PresentationFormat>Widescreen</PresentationFormat>
  <Paragraphs>220</Paragraphs>
  <Slides>20</Slides>
  <Notes>20</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Gentium Basic</vt:lpstr>
      <vt:lpstr>Calibri</vt:lpstr>
      <vt:lpstr>Arial</vt:lpstr>
      <vt:lpstr>Newsreader</vt:lpstr>
      <vt:lpstr>Roboto</vt:lpstr>
      <vt:lpstr>Simple Light</vt:lpstr>
      <vt:lpstr>SLO-Power: SLO and Power-aware Elastic Scaling for Web Services  Mehmet Savasci1, Abel Souza1, Li Wu1, David Irwin1, Ahmed Ali-Eldin2, Prashant Shenoy1  1University of Massachusetts Amherst, USA 2Chalmers University of Technology, Sweden</vt:lpstr>
      <vt:lpstr>Era of Latency-Sensitive Web Services</vt:lpstr>
      <vt:lpstr>Growth of Datacenter Market</vt:lpstr>
      <vt:lpstr>Workload Pattern of Online Web Services</vt:lpstr>
      <vt:lpstr>Resource Overprovisioning</vt:lpstr>
      <vt:lpstr>Managing Power Consumption of Datacenters</vt:lpstr>
      <vt:lpstr>Summary</vt:lpstr>
      <vt:lpstr>Problem Statement</vt:lpstr>
      <vt:lpstr>Talk Outline</vt:lpstr>
      <vt:lpstr>Our Approach: SLO-Power</vt:lpstr>
      <vt:lpstr>Joint Elastic Scaling and Power Allocation</vt:lpstr>
      <vt:lpstr>SLO-Power Implementation</vt:lpstr>
      <vt:lpstr>Talk Outline</vt:lpstr>
      <vt:lpstr>Experimental Setup</vt:lpstr>
      <vt:lpstr>Evaluation -- Component Analysis</vt:lpstr>
      <vt:lpstr>Evaluation -- Baseline Comparisons</vt:lpstr>
      <vt:lpstr>Conclusion and Future Work</vt:lpstr>
      <vt:lpstr>SLO-Power: SLO and Power-aware Elastic Scaling for Web Services  Mehmet Savasci msavasci@cs.umass.edu    Questions? </vt:lpstr>
      <vt:lpstr>Evaluation (Sensitivity Analysis)</vt:lpstr>
      <vt:lpstr>A few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SLO-Power: SLO and Power-aware Elastic Scaling for Web Services  Mehmet Savasci1, Abel Souza1, Li Wu1, David Irwin1, Ahmed Ali-Eldin2, Prashant Shenoy1  1University of Massachusetts Amherst, USA 2Chalmers University of Technology, Sweden</dc:title>
  <cp:lastModifiedBy>Mehmet Savaşcı</cp:lastModifiedBy>
  <cp:revision>70</cp:revision>
  <dcterms:modified xsi:type="dcterms:W3CDTF">2024-05-07T21:11:57Z</dcterms:modified>
</cp:coreProperties>
</file>