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autoCompressPictures="0">
  <p:sldMasterIdLst>
    <p:sldMasterId id="2147483648" r:id="rId1"/>
  </p:sldMasterIdLst>
  <p:notesMasterIdLst>
    <p:notesMasterId r:id="rId17"/>
  </p:notesMasterIdLst>
  <p:handoutMasterIdLst>
    <p:handoutMasterId r:id="rId18"/>
  </p:handoutMasterIdLst>
  <p:sldIdLst>
    <p:sldId id="804" r:id="rId2"/>
    <p:sldId id="868" r:id="rId3"/>
    <p:sldId id="853" r:id="rId4"/>
    <p:sldId id="852" r:id="rId5"/>
    <p:sldId id="834" r:id="rId6"/>
    <p:sldId id="882" r:id="rId7"/>
    <p:sldId id="881" r:id="rId8"/>
    <p:sldId id="823" r:id="rId9"/>
    <p:sldId id="883" r:id="rId10"/>
    <p:sldId id="826" r:id="rId11"/>
    <p:sldId id="885" r:id="rId12"/>
    <p:sldId id="820" r:id="rId13"/>
    <p:sldId id="822" r:id="rId14"/>
    <p:sldId id="833" r:id="rId15"/>
    <p:sldId id="827" r:id="rId1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charset="0"/>
        <a:ea typeface="MS PGothic" charset="0"/>
        <a:cs typeface="+mn-cs"/>
      </a:defRPr>
    </a:lvl1pPr>
    <a:lvl2pPr marL="457200" algn="l" rtl="0" eaLnBrk="0" fontAlgn="base" hangingPunct="0">
      <a:spcBef>
        <a:spcPct val="0"/>
      </a:spcBef>
      <a:spcAft>
        <a:spcPct val="0"/>
      </a:spcAft>
      <a:defRPr sz="2400" kern="1200">
        <a:solidFill>
          <a:schemeClr val="tx1"/>
        </a:solidFill>
        <a:latin typeface="Geneva" charset="0"/>
        <a:ea typeface="MS PGothic" charset="0"/>
        <a:cs typeface="+mn-cs"/>
      </a:defRPr>
    </a:lvl2pPr>
    <a:lvl3pPr marL="914400" algn="l" rtl="0" eaLnBrk="0" fontAlgn="base" hangingPunct="0">
      <a:spcBef>
        <a:spcPct val="0"/>
      </a:spcBef>
      <a:spcAft>
        <a:spcPct val="0"/>
      </a:spcAft>
      <a:defRPr sz="2400" kern="1200">
        <a:solidFill>
          <a:schemeClr val="tx1"/>
        </a:solidFill>
        <a:latin typeface="Geneva" charset="0"/>
        <a:ea typeface="MS PGothic" charset="0"/>
        <a:cs typeface="+mn-cs"/>
      </a:defRPr>
    </a:lvl3pPr>
    <a:lvl4pPr marL="1371600" algn="l" rtl="0" eaLnBrk="0" fontAlgn="base" hangingPunct="0">
      <a:spcBef>
        <a:spcPct val="0"/>
      </a:spcBef>
      <a:spcAft>
        <a:spcPct val="0"/>
      </a:spcAft>
      <a:defRPr sz="2400" kern="1200">
        <a:solidFill>
          <a:schemeClr val="tx1"/>
        </a:solidFill>
        <a:latin typeface="Geneva" charset="0"/>
        <a:ea typeface="MS PGothic" charset="0"/>
        <a:cs typeface="+mn-cs"/>
      </a:defRPr>
    </a:lvl4pPr>
    <a:lvl5pPr marL="1828800" algn="l" rtl="0" eaLnBrk="0" fontAlgn="base" hangingPunct="0">
      <a:spcBef>
        <a:spcPct val="0"/>
      </a:spcBef>
      <a:spcAft>
        <a:spcPct val="0"/>
      </a:spcAft>
      <a:defRPr sz="2400" kern="1200">
        <a:solidFill>
          <a:schemeClr val="tx1"/>
        </a:solidFill>
        <a:latin typeface="Geneva" charset="0"/>
        <a:ea typeface="MS PGothic" charset="0"/>
        <a:cs typeface="+mn-cs"/>
      </a:defRPr>
    </a:lvl5pPr>
    <a:lvl6pPr marL="2286000" algn="l" defTabSz="457200" rtl="0" eaLnBrk="1" latinLnBrk="0" hangingPunct="1">
      <a:defRPr sz="2400" kern="1200">
        <a:solidFill>
          <a:schemeClr val="tx1"/>
        </a:solidFill>
        <a:latin typeface="Geneva" charset="0"/>
        <a:ea typeface="MS PGothic" charset="0"/>
        <a:cs typeface="+mn-cs"/>
      </a:defRPr>
    </a:lvl6pPr>
    <a:lvl7pPr marL="2743200" algn="l" defTabSz="457200" rtl="0" eaLnBrk="1" latinLnBrk="0" hangingPunct="1">
      <a:defRPr sz="2400" kern="1200">
        <a:solidFill>
          <a:schemeClr val="tx1"/>
        </a:solidFill>
        <a:latin typeface="Geneva" charset="0"/>
        <a:ea typeface="MS PGothic" charset="0"/>
        <a:cs typeface="+mn-cs"/>
      </a:defRPr>
    </a:lvl7pPr>
    <a:lvl8pPr marL="3200400" algn="l" defTabSz="457200" rtl="0" eaLnBrk="1" latinLnBrk="0" hangingPunct="1">
      <a:defRPr sz="2400" kern="1200">
        <a:solidFill>
          <a:schemeClr val="tx1"/>
        </a:solidFill>
        <a:latin typeface="Geneva" charset="0"/>
        <a:ea typeface="MS PGothic" charset="0"/>
        <a:cs typeface="+mn-cs"/>
      </a:defRPr>
    </a:lvl8pPr>
    <a:lvl9pPr marL="3657600" algn="l" defTabSz="457200" rtl="0" eaLnBrk="1" latinLnBrk="0" hangingPunct="1">
      <a:defRPr sz="2400" kern="1200">
        <a:solidFill>
          <a:schemeClr val="tx1"/>
        </a:solidFill>
        <a:latin typeface="Geneva" charset="0"/>
        <a:ea typeface="MS PGothic" charset="0"/>
        <a:cs typeface="+mn-cs"/>
      </a:defRPr>
    </a:lvl9pPr>
  </p:defaultTextStyle>
  <p:extLst>
    <p:ext uri="{EFAFB233-063F-42B5-8137-9DF3F51BA10A}">
      <p15:sldGuideLst xmlns:p15="http://schemas.microsoft.com/office/powerpoint/2012/main">
        <p15:guide id="1" orient="horz" pos="2079">
          <p15:clr>
            <a:srgbClr val="A4A3A4"/>
          </p15:clr>
        </p15:guide>
        <p15:guide id="2" pos="2749">
          <p15:clr>
            <a:srgbClr val="A4A3A4"/>
          </p15:clr>
        </p15:guide>
      </p15:sldGuideLst>
    </p:ext>
    <p:ext uri="{2D200454-40CA-4A62-9FC3-DE9A4176ACB9}">
      <p15:notesGuideLst xmlns:p15="http://schemas.microsoft.com/office/powerpoint/2012/main">
        <p15:guide id="1" orient="horz" pos="2772">
          <p15:clr>
            <a:srgbClr val="A4A3A4"/>
          </p15:clr>
        </p15:guide>
        <p15:guide id="2" pos="20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1D0"/>
    <a:srgbClr val="FF7E79"/>
    <a:srgbClr val="FF772F"/>
    <a:srgbClr val="FF7530"/>
    <a:srgbClr val="532379"/>
    <a:srgbClr val="92811B"/>
    <a:srgbClr val="6E8DE1"/>
    <a:srgbClr val="AC0303"/>
    <a:srgbClr val="D35454"/>
    <a:srgbClr val="CF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9" autoAdjust="0"/>
    <p:restoredTop sz="86146" autoAdjust="0"/>
  </p:normalViewPr>
  <p:slideViewPr>
    <p:cSldViewPr>
      <p:cViewPr varScale="1">
        <p:scale>
          <a:sx n="92" d="100"/>
          <a:sy n="92" d="100"/>
        </p:scale>
        <p:origin x="1080" y="184"/>
      </p:cViewPr>
      <p:guideLst>
        <p:guide orient="horz" pos="2079"/>
        <p:guide pos="27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8" d="100"/>
        <a:sy n="148" d="100"/>
      </p:scale>
      <p:origin x="0" y="14112"/>
    </p:cViewPr>
  </p:sorterViewPr>
  <p:notesViewPr>
    <p:cSldViewPr>
      <p:cViewPr varScale="1">
        <p:scale>
          <a:sx n="78" d="100"/>
          <a:sy n="78" d="100"/>
        </p:scale>
        <p:origin x="-2704" y="-104"/>
      </p:cViewPr>
      <p:guideLst>
        <p:guide orient="horz" pos="2772"/>
        <p:guide pos="206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3000" y="685800"/>
            <a:ext cx="4572000" cy="3429000"/>
          </a:xfrm>
          <a:prstGeom prst="rect">
            <a:avLst/>
          </a:prstGeom>
          <a:noFill/>
          <a:ln w="12700">
            <a:solidFill>
              <a:srgbClr val="000000"/>
            </a:solidFill>
            <a:miter lim="800000"/>
          </a:ln>
          <a:effectLst/>
        </p:spPr>
      </p:sp>
      <p:sp>
        <p:nvSpPr>
          <p:cNvPr id="2051" name="Rectangle 3"/>
          <p:cNvSpPr>
            <a:spLocks noGrp="1" noChangeArrowheads="1"/>
          </p:cNvSpPr>
          <p:nvPr>
            <p:ph type="body" sz="quarter" idx="3"/>
          </p:nvPr>
        </p:nvSpPr>
        <p:spPr bwMode="auto">
          <a:xfrm>
            <a:off x="985838" y="4343400"/>
            <a:ext cx="5029200" cy="4114800"/>
          </a:xfrm>
          <a:prstGeom prst="rect">
            <a:avLst/>
          </a:prstGeom>
          <a:noFill/>
          <a:ln>
            <a:noFill/>
          </a:ln>
          <a:effectLst/>
        </p:spPr>
        <p:txBody>
          <a:bodyPr vert="horz" wrap="square" lIns="90488" tIns="44450" rIns="90488" bIns="4445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Times" panose="00000500000000020000" charset="0"/>
        <a:ea typeface="MS PGothic" charset="0"/>
        <a:cs typeface="+mn-cs"/>
      </a:defRPr>
    </a:lvl1pPr>
    <a:lvl2pPr marL="457200" algn="l" rtl="0" eaLnBrk="0" fontAlgn="base" hangingPunct="0">
      <a:spcBef>
        <a:spcPct val="30000"/>
      </a:spcBef>
      <a:spcAft>
        <a:spcPct val="0"/>
      </a:spcAft>
      <a:defRPr sz="1200" kern="1200">
        <a:solidFill>
          <a:schemeClr val="tx1"/>
        </a:solidFill>
        <a:latin typeface="Times" panose="00000500000000020000" charset="0"/>
        <a:ea typeface="MS PGothic" charset="0"/>
        <a:cs typeface="+mn-cs"/>
      </a:defRPr>
    </a:lvl2pPr>
    <a:lvl3pPr marL="914400" algn="l" rtl="0" eaLnBrk="0" fontAlgn="base" hangingPunct="0">
      <a:spcBef>
        <a:spcPct val="30000"/>
      </a:spcBef>
      <a:spcAft>
        <a:spcPct val="0"/>
      </a:spcAft>
      <a:defRPr sz="1200" kern="1200">
        <a:solidFill>
          <a:schemeClr val="tx1"/>
        </a:solidFill>
        <a:latin typeface="Times" panose="00000500000000020000" charset="0"/>
        <a:ea typeface="MS PGothic" charset="0"/>
        <a:cs typeface="+mn-cs"/>
      </a:defRPr>
    </a:lvl3pPr>
    <a:lvl4pPr marL="1371600" algn="l" rtl="0" eaLnBrk="0" fontAlgn="base" hangingPunct="0">
      <a:spcBef>
        <a:spcPct val="30000"/>
      </a:spcBef>
      <a:spcAft>
        <a:spcPct val="0"/>
      </a:spcAft>
      <a:defRPr sz="1200" kern="1200">
        <a:solidFill>
          <a:schemeClr val="tx1"/>
        </a:solidFill>
        <a:latin typeface="Times" panose="00000500000000020000" charset="0"/>
        <a:ea typeface="MS PGothic" charset="0"/>
        <a:cs typeface="+mn-cs"/>
      </a:defRPr>
    </a:lvl4pPr>
    <a:lvl5pPr marL="1828800" algn="l" rtl="0" eaLnBrk="0" fontAlgn="base" hangingPunct="0">
      <a:spcBef>
        <a:spcPct val="30000"/>
      </a:spcBef>
      <a:spcAft>
        <a:spcPct val="0"/>
      </a:spcAft>
      <a:defRPr sz="1200" kern="1200">
        <a:solidFill>
          <a:schemeClr val="tx1"/>
        </a:solidFill>
        <a:latin typeface="Times" panose="00000500000000020000" charset="0"/>
        <a:ea typeface="MS PGothic"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Title: Towards a Unified Data Analytics Optimizer</a:t>
            </a:r>
          </a:p>
          <a:p>
            <a:endParaRPr lang="en-US" dirty="0">
              <a:effectLst/>
            </a:endParaRPr>
          </a:p>
          <a:p>
            <a:r>
              <a:rPr lang="en-US" dirty="0">
                <a:effectLst/>
              </a:rPr>
              <a:t>Abstract: Today's big data analytics systems are best effort only: despite the wide adoption, they still lack the ability to take user monetary constraints and performance goals, and automatically configure an analytic job to achieve those goals. Our work aims to take a step further towards building a new data analytics optimizer that works for arbitrary dataflow programs and determines the job configuration in an automated manner based on user objectives regarding latency, throughput, monetary cost, etc. At the core of the optimizer are  a principled multi-objective optimization framework that enables one to explore the tradeoffs between different objectives, and a deep learning-based modeling approach that can learn a model for each user objective as complex as necessary for the user computing environment.  Using both SQL-like and machine learning jobs in Spark, we show that our techniques can learn a model of each objective with high accuracy, and the multi-objective optimizer can automatically  recommend new configurations that significantly improve performance from the configurations manually set by engineers.</a:t>
            </a:r>
          </a:p>
          <a:p>
            <a:endParaRPr lang="en-US" dirty="0">
              <a:effectLst/>
            </a:endParaRPr>
          </a:p>
          <a:p>
            <a:r>
              <a:rPr lang="en-US" dirty="0">
                <a:effectLst/>
              </a:rPr>
              <a:t> </a:t>
            </a:r>
          </a:p>
          <a:p>
            <a:r>
              <a:rPr lang="en-US" dirty="0">
                <a:effectLst/>
              </a:rPr>
              <a:t>Bio:</a:t>
            </a:r>
          </a:p>
          <a:p>
            <a:endParaRPr lang="en-US" dirty="0">
              <a:effectLst/>
            </a:endParaRPr>
          </a:p>
          <a:p>
            <a:r>
              <a:rPr lang="en-US" dirty="0">
                <a:effectLst/>
              </a:rPr>
              <a:t>Yanlei Diao is Professor of Computer Science at Ecole </a:t>
            </a:r>
            <a:r>
              <a:rPr lang="en-US" dirty="0" err="1">
                <a:effectLst/>
              </a:rPr>
              <a:t>Polytechnique</a:t>
            </a:r>
            <a:r>
              <a:rPr lang="en-US" dirty="0">
                <a:effectLst/>
              </a:rPr>
              <a:t> and is also a tenured professor at the University of Massachusetts Amherst, USA. Her research interests lie in database systems and big data analytics. She received her PhD in Computer Science from the University of California, Berkeley. Prof. Diao was a recipient of the 2016 ERC Consolidator Award, 2013 CRA-W Borg Early Career Award (one female computer scientist selected each year for outstanding contributions), IBM Scalable Innovation Faculty Award, and NSF Career Award. </a:t>
            </a:r>
          </a:p>
          <a:p>
            <a:endParaRPr lang="en-US" dirty="0">
              <a:effectLst/>
            </a:endParaRPr>
          </a:p>
          <a:p>
            <a:r>
              <a:rPr lang="en-US" dirty="0">
                <a:effectLst/>
              </a:rPr>
              <a:t> </a:t>
            </a:r>
            <a:endParaRPr lang="en-US"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Numerous data-driven applications use could computing to support their data analytical needs. </a:t>
            </a:r>
          </a:p>
          <a:p>
            <a:pPr marL="171450" indent="-171450">
              <a:buFontTx/>
              <a:buChar char="-"/>
            </a:pPr>
            <a:r>
              <a:rPr lang="en-US" dirty="0">
                <a:effectLst/>
              </a:rPr>
              <a:t>Scalable big data analytics systems have gained widespread adoption. </a:t>
            </a:r>
          </a:p>
          <a:p>
            <a:pPr marL="171450" indent="-171450">
              <a:buFontTx/>
              <a:buChar char="-"/>
            </a:pPr>
            <a:r>
              <a:rPr lang="en-US" dirty="0">
                <a:effectLst/>
              </a:rPr>
              <a:t>However, our work is motivated by the observation of a fundamental limitation of today’s system.</a:t>
            </a:r>
          </a:p>
          <a:p>
            <a:pPr marL="171450" indent="-171450">
              <a:buFontTx/>
              <a:buChar char="-"/>
            </a:pPr>
            <a:r>
              <a:rPr lang="en-US" dirty="0">
                <a:effectLst/>
              </a:rPr>
              <a:t>[Despite the wide adoption, they still lack the ability to take user monetary constraints and performance goals, and automatically configure an analytic job to achieve those goals. ]</a:t>
            </a:r>
          </a:p>
          <a:p>
            <a:endParaRPr lang="en-US" dirty="0"/>
          </a:p>
          <a:p>
            <a:r>
              <a:rPr lang="en-US" dirty="0"/>
              <a:t>The user, Bob, runs a SQL</a:t>
            </a:r>
            <a:r>
              <a:rPr lang="en-US" baseline="0" dirty="0"/>
              <a:t> </a:t>
            </a:r>
            <a:r>
              <a:rPr lang="en-US" dirty="0"/>
              <a:t>job on click stream analysis.</a:t>
            </a:r>
          </a:p>
          <a:p>
            <a:r>
              <a:rPr lang="en-US" dirty="0"/>
              <a:t>The</a:t>
            </a:r>
            <a:r>
              <a:rPr lang="en-US" baseline="0" dirty="0"/>
              <a:t> user, Alice, wants to train a classification model to predict buying intentions based on user behaviors on an e-commerce website.</a:t>
            </a:r>
          </a:p>
          <a:p>
            <a:endParaRPr lang="en-US" dirty="0"/>
          </a:p>
          <a:p>
            <a:r>
              <a:rPr lang="en-US" dirty="0"/>
              <a:t>Consider these users that aim to run [mixed SQL queries and machine learning] tasks using Spark Streaming in the Amazon EC2 cloud. </a:t>
            </a:r>
          </a:p>
          <a:p>
            <a:r>
              <a:rPr lang="en-US" dirty="0"/>
              <a:t>The user needs to first choose from ~60 Amazon EC2 instance types that differ in the number of cores and memory available. </a:t>
            </a:r>
          </a:p>
          <a:p>
            <a:r>
              <a:rPr lang="en-US" dirty="0"/>
              <a:t>-- [In particular, the number of cores determines the degree of parallelism that can be achieved in analytics. ]</a:t>
            </a:r>
          </a:p>
          <a:p>
            <a:r>
              <a:rPr lang="en-US" dirty="0"/>
              <a:t>The appropriate choice depends on the user workloads, performance goals, and budgetary constraints. It is often made as a guess by the user.</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anose="00000500000000020000" charset="0"/>
                <a:ea typeface="MS PGothic" charset="0"/>
                <a:cs typeface="+mn-cs"/>
              </a:rPr>
              <a:t>Due to the above reasons, numerous data analytics users and businesses are facing two major problems: </a:t>
            </a:r>
            <a:endParaRPr lang="en-US" dirty="0"/>
          </a:p>
          <a:p>
            <a:r>
              <a:rPr lang="en-US" sz="1200" b="1" kern="1200" dirty="0">
                <a:solidFill>
                  <a:schemeClr val="tx1"/>
                </a:solidFill>
                <a:effectLst/>
                <a:latin typeface="Times" panose="00000500000000020000" charset="0"/>
                <a:ea typeface="MS PGothic" charset="0"/>
                <a:cs typeface="+mn-cs"/>
              </a:rPr>
              <a:t>High operational cost</a:t>
            </a:r>
            <a:r>
              <a:rPr lang="en-US" sz="1200" kern="1200" dirty="0">
                <a:solidFill>
                  <a:schemeClr val="tx1"/>
                </a:solidFill>
                <a:effectLst/>
                <a:latin typeface="Times" panose="00000500000000020000" charset="0"/>
                <a:ea typeface="MS PGothic" charset="0"/>
                <a:cs typeface="+mn-cs"/>
              </a:rPr>
              <a:t>: When our team interviewed several data analytics companies for their needs and constraints (to be detailed in Section 2), company A in the domain of data-driven security stated that as a medium-sized company, they had to spend 15 million dollars a year on cloud cost while </a:t>
            </a:r>
          </a:p>
          <a:p>
            <a:r>
              <a:rPr lang="en-US" sz="1200" kern="1200" dirty="0">
                <a:solidFill>
                  <a:schemeClr val="tx1"/>
                </a:solidFill>
                <a:effectLst/>
                <a:latin typeface="Times" panose="00000500000000020000" charset="0"/>
                <a:ea typeface="MS PGothic" charset="0"/>
                <a:cs typeface="+mn-cs"/>
              </a:rPr>
              <a:t>they wished to reduce the operation cost down to 3 million. </a:t>
            </a:r>
          </a:p>
          <a:p>
            <a:r>
              <a:rPr lang="en-US" sz="1200" b="1" kern="1200" dirty="0">
                <a:solidFill>
                  <a:schemeClr val="tx1"/>
                </a:solidFill>
                <a:effectLst/>
                <a:latin typeface="Times" panose="00000500000000020000" charset="0"/>
                <a:ea typeface="MS PGothic" charset="0"/>
                <a:cs typeface="+mn-cs"/>
              </a:rPr>
              <a:t>High human cost</a:t>
            </a:r>
            <a:r>
              <a:rPr lang="en-US" sz="1200" kern="1200" dirty="0">
                <a:solidFill>
                  <a:schemeClr val="tx1"/>
                </a:solidFill>
                <a:effectLst/>
                <a:latin typeface="Times" panose="00000500000000020000" charset="0"/>
                <a:ea typeface="MS PGothic" charset="0"/>
                <a:cs typeface="+mn-cs"/>
              </a:rPr>
              <a:t>: To enable reduced cloud cost, the solution in industry today is to hire an engineer </a:t>
            </a:r>
          </a:p>
          <a:p>
            <a:r>
              <a:rPr lang="en-US" sz="1200" kern="1200" dirty="0">
                <a:solidFill>
                  <a:schemeClr val="tx1"/>
                </a:solidFill>
                <a:effectLst/>
                <a:latin typeface="Times" panose="00000500000000020000" charset="0"/>
                <a:ea typeface="MS PGothic" charset="0"/>
                <a:cs typeface="+mn-cs"/>
              </a:rPr>
              <a:t>team dedicated to the resource management issue for their data analytical needs. An alternative solution is to switch to cheaper cloud instances, i.e., spot instances, which are less reliable and can go away at any time. Therefore, engineers must keep a close eye on the availability and performance of spot instances for the analytical jobs being run, again leading to increased human cost. Given the large number of data analytics companies and data-driven applications today, such operational </a:t>
            </a:r>
          </a:p>
          <a:p>
            <a:pPr marL="0" marR="0" lvl="0" indent="0" algn="l" defTabSz="9144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Times" panose="00000500000000020000" charset="0"/>
                <a:ea typeface="MS PGothic" charset="0"/>
                <a:cs typeface="+mn-cs"/>
              </a:rPr>
              <a:t>and human costs are replicated across numerous companies and applications, resulting in waste of engineering effort for solving the same problem repeatedly and high overheads associated with data-driven insight discovery and decision making at large. </a:t>
            </a: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wide adoption of big data analytics systems, today they still lack the ability to take user performance goals and budgetary constraints, collectively referred to as ``objectives'', and automatically configure an analytic job  to achieve those objectives.  </a:t>
            </a:r>
          </a:p>
          <a:p>
            <a:endParaRPr lang="en-US" dirty="0"/>
          </a:p>
          <a:p>
            <a:r>
              <a:rPr lang="en-US" dirty="0"/>
              <a:t>Our work aims to take a step further towards a unified data analytics optimizer that can determine the job configuration in an automated manner based on user objectives regarding latency, throughput, monetary cost, etc.</a:t>
            </a:r>
          </a:p>
          <a:p>
            <a:endParaRPr lang="en-US" dirty="0"/>
          </a:p>
          <a:p>
            <a:r>
              <a:rPr lang="en-US" dirty="0"/>
              <a:t>Towards this goal, we introduce two key concepts: </a:t>
            </a:r>
          </a:p>
          <a:p>
            <a:pPr marL="228600" indent="-228600">
              <a:buAutoNum type="alphaLcParenR"/>
            </a:pPr>
            <a:r>
              <a:rPr lang="en-US" dirty="0"/>
              <a:t>A principled multi-objective optimization framework that constructs a Pareto optimal set of job configurations to best explore the tradeoffs between different objectives.</a:t>
            </a:r>
          </a:p>
          <a:p>
            <a:pPr marL="228600" indent="-228600">
              <a:buAutoNum type="alphaLcParenR"/>
            </a:pPr>
            <a:r>
              <a:rPr lang="en-US" dirty="0"/>
              <a:t> The optimizer requires an accurate model of each objective for any given analytic program. Our work takes a new approach that learns a model for each user objective in the same computing environment as the  job is being executed, i.e., in-situ modeling, and explores latest techniques in Deep Learning to develop models as complex as necessary for this environment. </a:t>
            </a:r>
          </a:p>
          <a:p>
            <a:pPr marL="228600" indent="-228600">
              <a:buAutoNum type="alphaLcParenR"/>
            </a:pPr>
            <a:r>
              <a:rPr lang="en-US" dirty="0"/>
              <a:t>Using both SQL and machine learning workloads in Spark, we show that (1) our  techniques can  learn a model of each objective with high accuracy, and (2) the multi-objective optimizer can indeed recommend new configurations automatically that  lead to better performance or explore interesting tradeoffs.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wide adoption of big data analytics systems, today they still lack the ability to take user performance goals and budgetary constraints, collectively referred to as ``objectives'', and automatically configure an analytic job  to achieve those objectives.  </a:t>
            </a:r>
          </a:p>
          <a:p>
            <a:endParaRPr lang="en-US" dirty="0"/>
          </a:p>
          <a:p>
            <a:r>
              <a:rPr lang="en-US" dirty="0"/>
              <a:t>Our work aims to take a step further towards a unified data analytics optimizer that can determine the job configuration in an automated manner based on user objectives regarding latency, throughput, monetary cost, etc.</a:t>
            </a:r>
          </a:p>
          <a:p>
            <a:endParaRPr lang="en-US" dirty="0"/>
          </a:p>
          <a:p>
            <a:r>
              <a:rPr lang="en-US" dirty="0"/>
              <a:t>Towards this goal, we introduce two key concepts: </a:t>
            </a:r>
          </a:p>
          <a:p>
            <a:pPr marL="228600" indent="-228600">
              <a:buAutoNum type="alphaLcParenR"/>
            </a:pPr>
            <a:r>
              <a:rPr lang="en-US" dirty="0"/>
              <a:t>A principled multi-objective optimization framework that constructs a Pareto optimal set of job configurations to best explore the tradeoffs between different objectives.</a:t>
            </a:r>
          </a:p>
          <a:p>
            <a:pPr marL="228600" indent="-228600">
              <a:buAutoNum type="alphaLcParenR"/>
            </a:pPr>
            <a:r>
              <a:rPr lang="en-US" dirty="0"/>
              <a:t> The optimizer requires an accurate model of each objective for any given analytic program. Our work takes a new approach that learns a model for each user objective in the same computing environment as the  job is being executed, i.e., in-situ modeling, and explores latest techniques in Deep Learning to develop models as complex as necessary for this environment. </a:t>
            </a:r>
          </a:p>
          <a:p>
            <a:pPr marL="228600" indent="-228600">
              <a:buAutoNum type="alphaLcParenR"/>
            </a:pPr>
            <a:r>
              <a:rPr lang="en-US" dirty="0"/>
              <a:t>Using both SQL and machine learning workloads in Spark, we show that (1) our  techniques can  learn a model of each objective with high accuracy, and (2) the multi-objective optimizer can indeed recommend new configurations automatically that  lead to better performance or explore interesting tradeoffs.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6156325" y="5943600"/>
            <a:ext cx="3013075" cy="457200"/>
          </a:xfrm>
          <a:prstGeom prst="rect">
            <a:avLst/>
          </a:prstGeom>
          <a:noFill/>
          <a:ln>
            <a:noFill/>
          </a:ln>
          <a:effectLst/>
        </p:spPr>
        <p:txBody>
          <a:bodyPr/>
          <a:lstStyle/>
          <a:p>
            <a:endParaRPr lang="en-US"/>
          </a:p>
        </p:txBody>
      </p:sp>
      <p:sp>
        <p:nvSpPr>
          <p:cNvPr id="33798" name="Text Box 6"/>
          <p:cNvSpPr txBox="1">
            <a:spLocks noChangeArrowheads="1"/>
          </p:cNvSpPr>
          <p:nvPr/>
        </p:nvSpPr>
        <p:spPr bwMode="auto">
          <a:xfrm>
            <a:off x="1676400" y="830263"/>
            <a:ext cx="1219200" cy="473075"/>
          </a:xfrm>
          <a:prstGeom prst="rect">
            <a:avLst/>
          </a:prstGeom>
          <a:noFill/>
          <a:ln>
            <a:noFill/>
          </a:ln>
          <a:effectLst/>
        </p:spPr>
        <p:txBody>
          <a:bodyPr>
            <a:spAutoFit/>
          </a:bodyPr>
          <a:lstStyle/>
          <a:p>
            <a:pPr>
              <a:spcBef>
                <a:spcPct val="50000"/>
              </a:spcBef>
            </a:pPr>
            <a:endParaRPr lang="en-US"/>
          </a:p>
        </p:txBody>
      </p:sp>
      <p:pic>
        <p:nvPicPr>
          <p:cNvPr id="14" name="Google Shape;21;p2"/>
          <p:cNvPicPr preferRelativeResize="0"/>
          <p:nvPr userDrawn="1"/>
        </p:nvPicPr>
        <p:blipFill rotWithShape="1">
          <a:blip r:embed="rId2"/>
          <a:srcRect/>
          <a:stretch>
            <a:fillRect/>
          </a:stretch>
        </p:blipFill>
        <p:spPr>
          <a:xfrm rot="16200000">
            <a:off x="4779699" y="-3191606"/>
            <a:ext cx="1144208" cy="7584398"/>
          </a:xfrm>
          <a:prstGeom prst="rect">
            <a:avLst/>
          </a:prstGeom>
          <a:noFill/>
          <a:ln>
            <a:noFill/>
          </a:ln>
        </p:spPr>
      </p:pic>
      <p:sp>
        <p:nvSpPr>
          <p:cNvPr id="15" name="Google Shape;18;p2"/>
          <p:cNvSpPr txBox="1">
            <a:spLocks noGrp="1"/>
          </p:cNvSpPr>
          <p:nvPr>
            <p:ph type="title" hasCustomPrompt="1"/>
          </p:nvPr>
        </p:nvSpPr>
        <p:spPr>
          <a:xfrm>
            <a:off x="1148317" y="1898385"/>
            <a:ext cx="7309883" cy="206229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500"/>
              <a:buFont typeface="Arial" panose="020B0604020202090204"/>
              <a:buNone/>
              <a:defRPr sz="2800" b="1" i="0" u="none" strike="noStrike" cap="none">
                <a:solidFill>
                  <a:schemeClr val="lt1"/>
                </a:solidFill>
                <a:latin typeface="Arial" panose="020B0604020202090204"/>
                <a:ea typeface="Arial" panose="020B0604020202090204"/>
                <a:cs typeface="Arial" panose="020B0604020202090204"/>
                <a:sym typeface="Arial" panose="020B060402020209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Building Large-Scale Intelligent Systems: </a:t>
            </a:r>
            <a:br>
              <a:rPr lang="en-US" dirty="0"/>
            </a:br>
            <a:r>
              <a:rPr lang="en-US" dirty="0"/>
              <a:t>A Path to Democratizing Big Data and AI</a:t>
            </a:r>
            <a:endParaRPr dirty="0"/>
          </a:p>
        </p:txBody>
      </p:sp>
      <p:sp>
        <p:nvSpPr>
          <p:cNvPr id="16" name="Google Shape;19;p2"/>
          <p:cNvSpPr txBox="1">
            <a:spLocks noGrp="1"/>
          </p:cNvSpPr>
          <p:nvPr>
            <p:ph type="subTitle" idx="1"/>
          </p:nvPr>
        </p:nvSpPr>
        <p:spPr>
          <a:xfrm>
            <a:off x="1240602" y="4279462"/>
            <a:ext cx="7086600" cy="1054538"/>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480"/>
              </a:spcBef>
              <a:spcAft>
                <a:spcPts val="0"/>
              </a:spcAft>
              <a:buClr>
                <a:schemeClr val="dk1"/>
              </a:buClr>
              <a:buSzPts val="2400"/>
              <a:buFont typeface="Arial" panose="020B0604020202090204"/>
              <a:buChar char="–"/>
              <a:defRPr sz="24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360"/>
              </a:spcBef>
              <a:spcAft>
                <a:spcPts val="0"/>
              </a:spcAft>
              <a:buClr>
                <a:schemeClr val="dk1"/>
              </a:buClr>
              <a:buSzPts val="1800"/>
              <a:buFont typeface="Arial" panose="020B0604020202090204"/>
              <a:buChar char="–"/>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360"/>
              </a:spcBef>
              <a:spcAft>
                <a:spcPts val="0"/>
              </a:spcAft>
              <a:buClr>
                <a:schemeClr val="dk1"/>
              </a:buClr>
              <a:buSzPts val="1800"/>
              <a:buFont typeface="Arial" panose="020B0604020202090204"/>
              <a:buChar char="»"/>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400"/>
              </a:spcBef>
              <a:spcAft>
                <a:spcPts val="0"/>
              </a:spcAft>
              <a:buClr>
                <a:schemeClr val="dk1"/>
              </a:buClr>
              <a:buSzPts val="2000"/>
              <a:buFont typeface="Arial" panose="020B0604020202090204"/>
              <a:buChar char="•"/>
              <a:defRPr sz="20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dirty="0"/>
          </a:p>
        </p:txBody>
      </p:sp>
      <p:pic>
        <p:nvPicPr>
          <p:cNvPr id="5" name="Picture 4"/>
          <p:cNvPicPr>
            <a:picLocks noChangeAspect="1"/>
          </p:cNvPicPr>
          <p:nvPr userDrawn="1"/>
        </p:nvPicPr>
        <p:blipFill>
          <a:blip r:embed="rId3"/>
          <a:stretch>
            <a:fillRect/>
          </a:stretch>
        </p:blipFill>
        <p:spPr>
          <a:xfrm>
            <a:off x="0" y="-8641"/>
            <a:ext cx="1218467" cy="121846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533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1000" y="1371600"/>
            <a:ext cx="815340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6477000" cy="5257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153400" cy="4495800"/>
          </a:xfrm>
          <a:prstGeom prst="rect">
            <a:avLst/>
          </a:prstGeo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标题 1"/>
          <p:cNvSpPr>
            <a:spLocks noGrp="1"/>
          </p:cNvSpPr>
          <p:nvPr>
            <p:ph type="title"/>
          </p:nvPr>
        </p:nvSpPr>
        <p:spPr>
          <a:xfrm>
            <a:off x="457200" y="0"/>
            <a:ext cx="8229600" cy="1143000"/>
          </a:xfrm>
        </p:spPr>
        <p:txBody>
          <a:bodyPr/>
          <a:lstStyle/>
          <a:p>
            <a:r>
              <a:rPr lang="en-US" altLang="zh-CN" dirty="0"/>
              <a:t>Click to edit Master title style</a:t>
            </a:r>
            <a:endParaRPr lang="zh-CN" altLang="en-US" dirty="0"/>
          </a:p>
        </p:txBody>
      </p:sp>
      <p:sp>
        <p:nvSpPr>
          <p:cNvPr id="7" name="Google Shape;14;p1"/>
          <p:cNvSpPr txBox="1">
            <a:spLocks noGrp="1"/>
          </p:cNvSpPr>
          <p:nvPr>
            <p:ph type="sldNum" idx="12"/>
          </p:nvPr>
        </p:nvSpPr>
        <p:spPr>
          <a:xfrm>
            <a:off x="8534400" y="6531439"/>
            <a:ext cx="501398" cy="319096"/>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1pPr>
            <a:lvl2pPr marL="0" marR="0" lvl="1"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2pPr>
            <a:lvl3pPr marL="0" marR="0" lvl="2"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3pPr>
            <a:lvl4pPr marL="0" marR="0" lvl="3"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4pPr>
            <a:lvl5pPr marL="0" marR="0" lvl="4"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5pPr>
            <a:lvl6pPr marL="0" marR="0" lvl="5"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6pPr>
            <a:lvl7pPr marL="0" marR="0" lvl="6"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7pPr>
            <a:lvl8pPr marL="0" marR="0" lvl="7"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8pPr>
            <a:lvl9pPr marL="0" marR="0" lvl="8" indent="0" algn="r" rtl="0">
              <a:spcBef>
                <a:spcPts val="0"/>
              </a:spcBef>
              <a:buNone/>
              <a:defRPr sz="1000" b="1" i="0" u="none" strike="noStrike" cap="none">
                <a:solidFill>
                  <a:schemeClr val="lt1"/>
                </a:solidFill>
                <a:latin typeface="Arial" panose="020B0604020202090204"/>
                <a:ea typeface="Arial" panose="020B0604020202090204"/>
                <a:cs typeface="Arial" panose="020B0604020202090204"/>
                <a:sym typeface="Arial" panose="020B0604020202090204"/>
              </a:defRPr>
            </a:lvl9pPr>
          </a:lstStyle>
          <a:p>
            <a:pPr marL="0" lvl="0" indent="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40005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371600"/>
            <a:ext cx="40005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标题 1"/>
          <p:cNvSpPr>
            <a:spLocks noGrp="1"/>
          </p:cNvSpPr>
          <p:nvPr>
            <p:ph type="title"/>
          </p:nvPr>
        </p:nvSpPr>
        <p:spPr>
          <a:xfrm>
            <a:off x="457200" y="0"/>
            <a:ext cx="8229600" cy="1143000"/>
          </a:xfrm>
        </p:spPr>
        <p:txBody>
          <a:bodyPr/>
          <a:lstStyle/>
          <a:p>
            <a:r>
              <a:rPr lang="en-US" altLang="zh-CN" dirty="0"/>
              <a:t>Click to edit Master title style</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标题 1"/>
          <p:cNvSpPr>
            <a:spLocks noGrp="1"/>
          </p:cNvSpPr>
          <p:nvPr>
            <p:ph type="title"/>
          </p:nvPr>
        </p:nvSpPr>
        <p:spPr>
          <a:xfrm>
            <a:off x="457200" y="0"/>
            <a:ext cx="8229600" cy="1143000"/>
          </a:xfrm>
        </p:spPr>
        <p:txBody>
          <a:bodyPr/>
          <a:lstStyle/>
          <a:p>
            <a:r>
              <a:rPr lang="en-US" altLang="zh-CN" dirty="0"/>
              <a:t>Click to edit Master title style</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标题 1"/>
          <p:cNvSpPr>
            <a:spLocks noGrp="1"/>
          </p:cNvSpPr>
          <p:nvPr>
            <p:ph type="title"/>
          </p:nvPr>
        </p:nvSpPr>
        <p:spPr>
          <a:xfrm>
            <a:off x="457200" y="0"/>
            <a:ext cx="8229600" cy="1143000"/>
          </a:xfrm>
        </p:spPr>
        <p:txBody>
          <a:bodyPr/>
          <a:lstStyle/>
          <a:p>
            <a:r>
              <a:rPr lang="en-US" altLang="zh-CN" dirty="0"/>
              <a:t>Click to edit Master title style</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33"/>
          <p:cNvSpPr>
            <a:spLocks noChangeArrowheads="1"/>
          </p:cNvSpPr>
          <p:nvPr userDrawn="1"/>
        </p:nvSpPr>
        <p:spPr bwMode="auto">
          <a:xfrm>
            <a:off x="0" y="0"/>
            <a:ext cx="381000" cy="6858000"/>
          </a:xfrm>
          <a:prstGeom prst="rect">
            <a:avLst/>
          </a:prstGeom>
          <a:gradFill rotWithShape="1">
            <a:gsLst>
              <a:gs pos="0">
                <a:srgbClr val="6C6C6C"/>
              </a:gs>
              <a:gs pos="100000">
                <a:srgbClr val="EAEAEA"/>
              </a:gs>
            </a:gsLst>
            <a:lin ang="2700000" scaled="1"/>
          </a:gradFill>
          <a:ln w="9525">
            <a:noFill/>
            <a:miter lim="800000"/>
          </a:ln>
        </p:spPr>
        <p:txBody>
          <a:bodyPr wrap="none" lIns="92075" tIns="46038" rIns="92075" bIns="46038" anchor="ctr"/>
          <a:lstStyle/>
          <a:p>
            <a:endParaRPr lang="zh-CN" altLang="en-US">
              <a:ea typeface="SimSun" pitchFamily="2" charset="-122"/>
            </a:endParaRPr>
          </a:p>
        </p:txBody>
      </p:sp>
      <p:sp>
        <p:nvSpPr>
          <p:cNvPr id="1033" name="Rectangle 9"/>
          <p:cNvSpPr>
            <a:spLocks noChangeArrowheads="1"/>
          </p:cNvSpPr>
          <p:nvPr/>
        </p:nvSpPr>
        <p:spPr bwMode="auto">
          <a:xfrm>
            <a:off x="6156325" y="5943600"/>
            <a:ext cx="3013075" cy="457200"/>
          </a:xfrm>
          <a:prstGeom prst="rect">
            <a:avLst/>
          </a:prstGeom>
          <a:noFill/>
          <a:ln>
            <a:noFill/>
          </a:ln>
          <a:effectLst/>
        </p:spPr>
        <p:txBody>
          <a:bodyPr/>
          <a:lstStyle/>
          <a:p>
            <a:endParaRPr lang="en-US"/>
          </a:p>
        </p:txBody>
      </p:sp>
      <p:sp>
        <p:nvSpPr>
          <p:cNvPr id="1076" name="Text Box 52"/>
          <p:cNvSpPr txBox="1">
            <a:spLocks noChangeArrowheads="1"/>
          </p:cNvSpPr>
          <p:nvPr/>
        </p:nvSpPr>
        <p:spPr bwMode="auto">
          <a:xfrm>
            <a:off x="8532506" y="6548437"/>
            <a:ext cx="609600" cy="309563"/>
          </a:xfrm>
          <a:prstGeom prst="rect">
            <a:avLst/>
          </a:prstGeom>
          <a:noFill/>
          <a:ln>
            <a:noFill/>
          </a:ln>
          <a:effectLst/>
        </p:spPr>
        <p:txBody>
          <a:bodyPr>
            <a:spAutoFit/>
          </a:bodyPr>
          <a:lstStyle/>
          <a:p>
            <a:pPr>
              <a:spcBef>
                <a:spcPct val="50000"/>
              </a:spcBef>
            </a:pPr>
            <a:fld id="{7EB13825-85DD-9A4A-BEAD-79462FEC6238}" type="slidenum">
              <a:rPr lang="en-US" sz="1400">
                <a:latin typeface="Verdana" panose="020B0604030504040204" charset="0"/>
              </a:rPr>
              <a:t>‹#›</a:t>
            </a:fld>
            <a:endParaRPr lang="en-US" b="1" dirty="0">
              <a:solidFill>
                <a:srgbClr val="336699"/>
              </a:solidFill>
              <a:latin typeface="Verdana" panose="020B0604030504040204" charset="0"/>
            </a:endParaRPr>
          </a:p>
        </p:txBody>
      </p:sp>
      <p:sp>
        <p:nvSpPr>
          <p:cNvPr id="11" name="Line 32"/>
          <p:cNvSpPr>
            <a:spLocks noChangeShapeType="1"/>
          </p:cNvSpPr>
          <p:nvPr userDrawn="1"/>
        </p:nvSpPr>
        <p:spPr bwMode="auto">
          <a:xfrm>
            <a:off x="0" y="1020763"/>
            <a:ext cx="9144000" cy="0"/>
          </a:xfrm>
          <a:prstGeom prst="line">
            <a:avLst/>
          </a:prstGeom>
          <a:noFill/>
          <a:ln w="57150">
            <a:solidFill>
              <a:schemeClr val="bg2">
                <a:lumMod val="60000"/>
                <a:lumOff val="40000"/>
              </a:schemeClr>
            </a:solidFill>
            <a:round/>
          </a:ln>
        </p:spPr>
        <p:txBody>
          <a:bodyPr wrap="none" lIns="92075" tIns="46038" rIns="92075" bIns="46038" anchor="ctr"/>
          <a:lstStyle/>
          <a:p>
            <a:endParaRPr lang="en-US"/>
          </a:p>
        </p:txBody>
      </p:sp>
      <p:sp>
        <p:nvSpPr>
          <p:cNvPr id="12" name="Rectangle 2"/>
          <p:cNvSpPr>
            <a:spLocks noGrp="1" noChangeArrowheads="1"/>
          </p:cNvSpPr>
          <p:nvPr>
            <p:ph type="title"/>
          </p:nvPr>
        </p:nvSpPr>
        <p:spPr bwMode="auto">
          <a:xfrm>
            <a:off x="457200" y="0"/>
            <a:ext cx="8229600" cy="1143000"/>
          </a:xfrm>
          <a:prstGeom prst="rect">
            <a:avLst/>
          </a:prstGeom>
          <a:noFill/>
          <a:ln w="28575">
            <a:noFill/>
            <a:miter lim="800000"/>
          </a:ln>
        </p:spPr>
        <p:txBody>
          <a:bodyPr vert="horz" wrap="square" lIns="91440" tIns="45720" rIns="91440" bIns="45720" numCol="1" anchor="ctr" anchorCtr="0" compatLnSpc="1"/>
          <a:lstStyle/>
          <a:p>
            <a:pPr lvl="0"/>
            <a:r>
              <a:rPr lang="en-US" altLang="zh-CN" dirty="0"/>
              <a:t>Click to edit Master title style</a:t>
            </a:r>
          </a:p>
        </p:txBody>
      </p:sp>
      <p:sp>
        <p:nvSpPr>
          <p:cNvPr id="22" name="Rectangle 3"/>
          <p:cNvSpPr>
            <a:spLocks noGrp="1" noChangeArrowheads="1"/>
          </p:cNvSpPr>
          <p:nvPr>
            <p:ph type="body" idx="1"/>
          </p:nvPr>
        </p:nvSpPr>
        <p:spPr bwMode="auto">
          <a:xfrm>
            <a:off x="457200" y="1219200"/>
            <a:ext cx="8229600" cy="5181600"/>
          </a:xfrm>
          <a:prstGeom prst="rect">
            <a:avLst/>
          </a:prstGeom>
          <a:noFill/>
          <a:ln w="9525">
            <a:noFill/>
            <a:miter lim="800000"/>
          </a:ln>
        </p:spPr>
        <p:txBody>
          <a:bodyPr vert="horz" wrap="square" lIns="91440" tIns="45720" rIns="91440" bIns="45720" numCol="1" anchor="t" anchorCtr="0" compatLnSpc="1"/>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000">
          <a:solidFill>
            <a:schemeClr val="tx1"/>
          </a:solidFill>
          <a:latin typeface="Calibri"/>
          <a:ea typeface="+mj-ea"/>
          <a:cs typeface="Calibri"/>
        </a:defRPr>
      </a:lvl1pPr>
      <a:lvl2pPr algn="l" rtl="0" eaLnBrk="1" fontAlgn="base" hangingPunct="1">
        <a:spcBef>
          <a:spcPct val="0"/>
        </a:spcBef>
        <a:spcAft>
          <a:spcPct val="0"/>
        </a:spcAft>
        <a:defRPr sz="3000">
          <a:solidFill>
            <a:srgbClr val="881C1C"/>
          </a:solidFill>
          <a:latin typeface="Georgia" panose="02040802050405020203" charset="0"/>
          <a:ea typeface="MS PGothic" charset="0"/>
        </a:defRPr>
      </a:lvl2pPr>
      <a:lvl3pPr algn="l" rtl="0" eaLnBrk="1" fontAlgn="base" hangingPunct="1">
        <a:spcBef>
          <a:spcPct val="0"/>
        </a:spcBef>
        <a:spcAft>
          <a:spcPct val="0"/>
        </a:spcAft>
        <a:defRPr sz="3000">
          <a:solidFill>
            <a:srgbClr val="881C1C"/>
          </a:solidFill>
          <a:latin typeface="Georgia" panose="02040802050405020203" charset="0"/>
          <a:ea typeface="MS PGothic" charset="0"/>
        </a:defRPr>
      </a:lvl3pPr>
      <a:lvl4pPr algn="l" rtl="0" eaLnBrk="1" fontAlgn="base" hangingPunct="1">
        <a:spcBef>
          <a:spcPct val="0"/>
        </a:spcBef>
        <a:spcAft>
          <a:spcPct val="0"/>
        </a:spcAft>
        <a:defRPr sz="3000">
          <a:solidFill>
            <a:srgbClr val="881C1C"/>
          </a:solidFill>
          <a:latin typeface="Georgia" panose="02040802050405020203" charset="0"/>
          <a:ea typeface="MS PGothic" charset="0"/>
        </a:defRPr>
      </a:lvl4pPr>
      <a:lvl5pPr algn="l" rtl="0" eaLnBrk="1" fontAlgn="base" hangingPunct="1">
        <a:spcBef>
          <a:spcPct val="0"/>
        </a:spcBef>
        <a:spcAft>
          <a:spcPct val="0"/>
        </a:spcAft>
        <a:defRPr sz="3000">
          <a:solidFill>
            <a:srgbClr val="881C1C"/>
          </a:solidFill>
          <a:latin typeface="Georgia" panose="02040802050405020203" charset="0"/>
          <a:ea typeface="MS PGothic" charset="0"/>
        </a:defRPr>
      </a:lvl5pPr>
      <a:lvl6pPr marL="457200" algn="l" rtl="0" eaLnBrk="1" fontAlgn="base" hangingPunct="1">
        <a:spcBef>
          <a:spcPct val="0"/>
        </a:spcBef>
        <a:spcAft>
          <a:spcPct val="0"/>
        </a:spcAft>
        <a:defRPr sz="3000">
          <a:solidFill>
            <a:srgbClr val="881C1C"/>
          </a:solidFill>
          <a:latin typeface="Georgia" panose="02040802050405020203" charset="0"/>
          <a:ea typeface="MS PGothic" charset="0"/>
        </a:defRPr>
      </a:lvl6pPr>
      <a:lvl7pPr marL="914400" algn="l" rtl="0" eaLnBrk="1" fontAlgn="base" hangingPunct="1">
        <a:spcBef>
          <a:spcPct val="0"/>
        </a:spcBef>
        <a:spcAft>
          <a:spcPct val="0"/>
        </a:spcAft>
        <a:defRPr sz="3000">
          <a:solidFill>
            <a:srgbClr val="881C1C"/>
          </a:solidFill>
          <a:latin typeface="Georgia" panose="02040802050405020203" charset="0"/>
          <a:ea typeface="MS PGothic" charset="0"/>
        </a:defRPr>
      </a:lvl7pPr>
      <a:lvl8pPr marL="1371600" algn="l" rtl="0" eaLnBrk="1" fontAlgn="base" hangingPunct="1">
        <a:spcBef>
          <a:spcPct val="0"/>
        </a:spcBef>
        <a:spcAft>
          <a:spcPct val="0"/>
        </a:spcAft>
        <a:defRPr sz="3000">
          <a:solidFill>
            <a:srgbClr val="881C1C"/>
          </a:solidFill>
          <a:latin typeface="Georgia" panose="02040802050405020203" charset="0"/>
          <a:ea typeface="MS PGothic" charset="0"/>
        </a:defRPr>
      </a:lvl8pPr>
      <a:lvl9pPr marL="1828800" algn="l" rtl="0" eaLnBrk="1" fontAlgn="base" hangingPunct="1">
        <a:spcBef>
          <a:spcPct val="0"/>
        </a:spcBef>
        <a:spcAft>
          <a:spcPct val="0"/>
        </a:spcAft>
        <a:defRPr sz="3000">
          <a:solidFill>
            <a:srgbClr val="881C1C"/>
          </a:solidFill>
          <a:latin typeface="Georgia" panose="02040802050405020203" charset="0"/>
          <a:ea typeface="MS PGothic" charset="0"/>
        </a:defRPr>
      </a:lvl9pPr>
    </p:titleStyle>
    <p:body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4294967295"/>
          </p:nvPr>
        </p:nvSpPr>
        <p:spPr>
          <a:xfrm>
            <a:off x="2000250" y="3886200"/>
            <a:ext cx="4914900" cy="711518"/>
          </a:xfrm>
        </p:spPr>
        <p:txBody>
          <a:bodyPr>
            <a:normAutofit/>
          </a:bodyPr>
          <a:lstStyle/>
          <a:p>
            <a:pPr marL="457200" lvl="1" indent="0" algn="ctr">
              <a:buNone/>
            </a:pPr>
            <a:r>
              <a:rPr lang="en-US" sz="1500" dirty="0">
                <a:latin typeface="Arial" panose="020B0604020202090204" pitchFamily="34" charset="0"/>
                <a:cs typeface="Arial" panose="020B0604020202090204" pitchFamily="34" charset="0"/>
              </a:rPr>
              <a:t>Fei Song, Khaled Zaouk, Chenghao Lyu, Arnab Sinha, Qi Fan, Yanlei Diao, Prashant Shenoy</a:t>
            </a:r>
          </a:p>
        </p:txBody>
      </p:sp>
      <p:sp>
        <p:nvSpPr>
          <p:cNvPr id="28676" name="Rectangle 4"/>
          <p:cNvSpPr>
            <a:spLocks noGrp="1" noChangeArrowheads="1"/>
          </p:cNvSpPr>
          <p:nvPr>
            <p:ph type="ctrTitle"/>
          </p:nvPr>
        </p:nvSpPr>
        <p:spPr>
          <a:xfrm>
            <a:off x="1314450" y="2514600"/>
            <a:ext cx="6515100" cy="857250"/>
          </a:xfrm>
          <a:noFill/>
        </p:spPr>
        <p:txBody>
          <a:bodyPr>
            <a:normAutofit/>
          </a:bodyPr>
          <a:lstStyle/>
          <a:p>
            <a:pPr algn="ctr"/>
            <a:r>
              <a:rPr lang="en-US" sz="2400" dirty="0"/>
              <a:t>Spark-based Cloud Data Analytics using Multi-Objective Optimization</a:t>
            </a:r>
            <a:endParaRPr lang="en-US" sz="2400" b="0" i="1" dirty="0"/>
          </a:p>
        </p:txBody>
      </p:sp>
      <p:sp>
        <p:nvSpPr>
          <p:cNvPr id="5" name="Rectangle 3"/>
          <p:cNvSpPr txBox="1">
            <a:spLocks noChangeArrowheads="1"/>
          </p:cNvSpPr>
          <p:nvPr/>
        </p:nvSpPr>
        <p:spPr bwMode="auto">
          <a:xfrm>
            <a:off x="10001250" y="7086600"/>
            <a:ext cx="4171950" cy="457200"/>
          </a:xfrm>
          <a:prstGeom prst="rect">
            <a:avLst/>
          </a:prstGeom>
          <a:noFill/>
          <a:ln w="9525">
            <a:noFill/>
            <a:miter lim="800000"/>
          </a:ln>
        </p:spPr>
        <p:txBody>
          <a:bodyPr vert="horz" wrap="square" lIns="68580" tIns="34290" rIns="68580" bIns="34290" numCol="1" anchor="t" anchorCtr="0" compatLnSpc="1"/>
          <a:lstStyle>
            <a:lvl1pPr marL="0" indent="0" algn="ctr" rtl="0" eaLnBrk="1" fontAlgn="base" hangingPunct="1">
              <a:spcBef>
                <a:spcPct val="20000"/>
              </a:spcBef>
              <a:spcAft>
                <a:spcPct val="0"/>
              </a:spcAft>
              <a:buClr>
                <a:srgbClr val="840C22"/>
              </a:buClr>
              <a:buSzPct val="100000"/>
              <a:buFont typeface="Wingdings" panose="05000000000000000000" charset="0"/>
              <a:buNone/>
              <a:defRPr sz="2800">
                <a:solidFill>
                  <a:schemeClr val="tx1"/>
                </a:solidFill>
                <a:latin typeface="Book Antiqua"/>
                <a:ea typeface="+mn-ea"/>
                <a:cs typeface="Book Antiqua"/>
              </a:defRPr>
            </a:lvl1pPr>
            <a:lvl2pPr marL="742950" indent="-285750" algn="l" rtl="0" eaLnBrk="1" fontAlgn="base" hangingPunct="1">
              <a:spcBef>
                <a:spcPct val="20000"/>
              </a:spcBef>
              <a:spcAft>
                <a:spcPct val="0"/>
              </a:spcAft>
              <a:buClr>
                <a:srgbClr val="840C22"/>
              </a:buClr>
              <a:buSzPct val="100000"/>
              <a:buFont typeface="Wingdings" panose="05000000000000000000" pitchFamily="2" charset="2"/>
              <a:buChar char="v"/>
              <a:defRPr sz="2000">
                <a:solidFill>
                  <a:schemeClr val="tx1"/>
                </a:solidFill>
                <a:latin typeface="Book Antiqua"/>
                <a:ea typeface="+mn-ea"/>
                <a:cs typeface="Book Antiqua"/>
              </a:defRPr>
            </a:lvl2pPr>
            <a:lvl3pPr marL="1143000" indent="-228600" algn="l" rtl="0" eaLnBrk="1" fontAlgn="base" hangingPunct="1">
              <a:spcBef>
                <a:spcPct val="20000"/>
              </a:spcBef>
              <a:spcAft>
                <a:spcPct val="0"/>
              </a:spcAft>
              <a:buClr>
                <a:srgbClr val="840C22"/>
              </a:buClr>
              <a:buSzPct val="100000"/>
              <a:buFont typeface="Wingdings" panose="05000000000000000000" pitchFamily="2" charset="2"/>
              <a:buChar char="v"/>
              <a:defRPr sz="2000">
                <a:solidFill>
                  <a:schemeClr val="tx1"/>
                </a:solidFill>
                <a:latin typeface="Book Antiqua"/>
                <a:ea typeface="+mn-ea"/>
                <a:cs typeface="Book Antiqua"/>
              </a:defRPr>
            </a:lvl3pPr>
            <a:lvl4pPr marL="1600200" indent="-228600" algn="l" rtl="0" eaLnBrk="1" fontAlgn="base" hangingPunct="1">
              <a:spcBef>
                <a:spcPct val="20000"/>
              </a:spcBef>
              <a:spcAft>
                <a:spcPct val="0"/>
              </a:spcAft>
              <a:buClr>
                <a:srgbClr val="840C22"/>
              </a:buClr>
              <a:buSzPct val="100000"/>
              <a:buFont typeface="Wingdings" panose="05000000000000000000" pitchFamily="2" charset="2"/>
              <a:buChar char="v"/>
              <a:defRPr>
                <a:solidFill>
                  <a:schemeClr val="tx1"/>
                </a:solidFill>
                <a:latin typeface="Book Antiqua"/>
                <a:ea typeface="+mn-ea"/>
                <a:cs typeface="Book Antiqua"/>
              </a:defRPr>
            </a:lvl4pPr>
            <a:lvl5pPr marL="2057400" indent="-228600" algn="l" rtl="0" eaLnBrk="1" fontAlgn="base" hangingPunct="1">
              <a:spcBef>
                <a:spcPct val="20000"/>
              </a:spcBef>
              <a:spcAft>
                <a:spcPct val="0"/>
              </a:spcAft>
              <a:buClr>
                <a:srgbClr val="840C22"/>
              </a:buClr>
              <a:buSzPct val="100000"/>
              <a:buFont typeface="Wingdings" panose="05000000000000000000" pitchFamily="2" charset="2"/>
              <a:buChar char="v"/>
              <a:defRPr sz="1600">
                <a:solidFill>
                  <a:schemeClr val="tx1"/>
                </a:solidFill>
                <a:latin typeface="Book Antiqua"/>
                <a:ea typeface="+mn-ea"/>
                <a:cs typeface="Book Antiqua"/>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457200" lvl="1" indent="0" algn="r">
              <a:buFont typeface="Wingdings" panose="05000000000000000000" pitchFamily="2" charset="2"/>
              <a:buNone/>
            </a:pPr>
            <a:r>
              <a:rPr lang="en-US" sz="1500" dirty="0"/>
              <a:t>School of Computer Science, </a:t>
            </a:r>
            <a:r>
              <a:rPr lang="en-US" sz="1500" dirty="0" err="1"/>
              <a:t>Umass</a:t>
            </a:r>
            <a:r>
              <a:rPr lang="en-US" sz="1500" dirty="0"/>
              <a:t> Amherst</a:t>
            </a:r>
          </a:p>
        </p:txBody>
      </p:sp>
      <p:sp>
        <p:nvSpPr>
          <p:cNvPr id="3" name="Rectangle 2"/>
          <p:cNvSpPr/>
          <p:nvPr/>
        </p:nvSpPr>
        <p:spPr>
          <a:xfrm>
            <a:off x="2000250" y="4597881"/>
            <a:ext cx="4914900" cy="904712"/>
          </a:xfrm>
          <a:prstGeom prst="rect">
            <a:avLst/>
          </a:prstGeom>
          <a:noFill/>
          <a:ln w="9525">
            <a:noFill/>
            <a:miter lim="800000"/>
          </a:ln>
        </p:spPr>
        <p:txBody>
          <a:bodyPr vert="horz" wrap="square" lIns="68580" tIns="34290" rIns="68580" bIns="34290" numCol="1" anchor="t" anchorCtr="0" compatLnSpc="1"/>
          <a:lstStyle/>
          <a:p>
            <a:pPr algn="ctr" eaLnBrk="1" hangingPunct="1">
              <a:spcBef>
                <a:spcPct val="20000"/>
              </a:spcBef>
              <a:buClr>
                <a:srgbClr val="840C22"/>
              </a:buClr>
              <a:buSzPct val="100000"/>
            </a:pPr>
            <a:r>
              <a:rPr lang="en-US" sz="1500" dirty="0">
                <a:latin typeface="Arial" panose="020B0604020202090204" pitchFamily="34" charset="0"/>
                <a:ea typeface="+mn-ea"/>
                <a:cs typeface="Arial" panose="020B0604020202090204" pitchFamily="34" charset="0"/>
              </a:rPr>
              <a:t>Ecole </a:t>
            </a:r>
            <a:r>
              <a:rPr lang="en-US" sz="1500" dirty="0" err="1">
                <a:latin typeface="Arial" panose="020B0604020202090204" pitchFamily="34" charset="0"/>
                <a:ea typeface="+mn-ea"/>
                <a:cs typeface="Arial" panose="020B0604020202090204" pitchFamily="34" charset="0"/>
              </a:rPr>
              <a:t>Polytechnique</a:t>
            </a:r>
            <a:r>
              <a:rPr lang="en-US" sz="1500" dirty="0">
                <a:latin typeface="Arial" panose="020B0604020202090204" pitchFamily="34" charset="0"/>
                <a:ea typeface="+mn-ea"/>
                <a:cs typeface="Arial" panose="020B0604020202090204" pitchFamily="34" charset="0"/>
              </a:rPr>
              <a:t>, France </a:t>
            </a:r>
          </a:p>
          <a:p>
            <a:pPr algn="ctr" eaLnBrk="1" hangingPunct="1">
              <a:spcBef>
                <a:spcPct val="20000"/>
              </a:spcBef>
              <a:buClr>
                <a:srgbClr val="840C22"/>
              </a:buClr>
              <a:buSzPct val="100000"/>
            </a:pPr>
            <a:r>
              <a:rPr lang="en-US" sz="1500" dirty="0">
                <a:latin typeface="Arial" panose="020B0604020202090204" pitchFamily="34" charset="0"/>
                <a:ea typeface="+mn-ea"/>
                <a:cs typeface="Arial" panose="020B0604020202090204" pitchFamily="34" charset="0"/>
              </a:rPr>
              <a:t>University of Massachusetts Amherst,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Formal Results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a:p>
        </p:txBody>
      </p:sp>
      <p:sp>
        <p:nvSpPr>
          <p:cNvPr id="5" name="Espace réservé du contenu 6"/>
          <p:cNvSpPr>
            <a:spLocks noGrp="1"/>
          </p:cNvSpPr>
          <p:nvPr>
            <p:ph idx="1"/>
          </p:nvPr>
        </p:nvSpPr>
        <p:spPr>
          <a:xfrm>
            <a:off x="172720" y="1402080"/>
            <a:ext cx="8666480" cy="808355"/>
          </a:xfrm>
        </p:spPr>
        <p:txBody>
          <a:bodyPr/>
          <a:lstStyle/>
          <a:p>
            <a:pPr indent="0">
              <a:buNone/>
            </a:pPr>
            <a:r>
              <a:rPr lang="en-US" altLang="fr-FR" b="1">
                <a:solidFill>
                  <a:schemeClr val="accent2"/>
                </a:solidFill>
              </a:rPr>
              <a:t>Theoretical conclusions of PF</a:t>
            </a:r>
            <a:endParaRPr lang="en-US" altLang="fr-FR" b="1"/>
          </a:p>
          <a:p>
            <a:pPr indent="0">
              <a:buNone/>
            </a:pPr>
            <a:endParaRPr lang="en-US" altLang="fr-FR" sz="2000"/>
          </a:p>
        </p:txBody>
      </p:sp>
      <p:sp>
        <p:nvSpPr>
          <p:cNvPr id="2" name="Espace réservé du contenu 6"/>
          <p:cNvSpPr>
            <a:spLocks noGrp="1"/>
          </p:cNvSpPr>
          <p:nvPr/>
        </p:nvSpPr>
        <p:spPr>
          <a:xfrm>
            <a:off x="369570" y="2336800"/>
            <a:ext cx="8666480" cy="1554480"/>
          </a:xfrm>
          <a:prstGeom prst="rect">
            <a:avLst/>
          </a:prstGeom>
          <a:solidFill>
            <a:schemeClr val="accent2">
              <a:lumMod val="20000"/>
              <a:lumOff val="80000"/>
            </a:schemeClr>
          </a:solid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endParaRPr lang="fr-FR" b="1" dirty="0"/>
          </a:p>
          <a:p>
            <a:pPr marL="563880" lvl="1" indent="-342900"/>
            <a:r>
              <a:rPr lang="en-US" altLang="fr-FR" sz="2400" b="1" dirty="0">
                <a:sym typeface="+mn-ea"/>
              </a:rPr>
              <a:t>2D problems: guaranteed to find all the Pareto points if they are finite</a:t>
            </a:r>
            <a:endParaRPr lang="en-US" altLang="fr-FR" sz="2400" b="1" dirty="0"/>
          </a:p>
        </p:txBody>
      </p:sp>
      <p:sp>
        <p:nvSpPr>
          <p:cNvPr id="6" name="Espace réservé du contenu 6"/>
          <p:cNvSpPr>
            <a:spLocks noGrp="1"/>
          </p:cNvSpPr>
          <p:nvPr/>
        </p:nvSpPr>
        <p:spPr>
          <a:xfrm>
            <a:off x="369570" y="4481830"/>
            <a:ext cx="8666480" cy="1459230"/>
          </a:xfrm>
          <a:prstGeom prst="rect">
            <a:avLst/>
          </a:prstGeom>
          <a:solidFill>
            <a:schemeClr val="accent1">
              <a:lumMod val="20000"/>
              <a:lumOff val="80000"/>
            </a:schemeClr>
          </a:solid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220980" lvl="1" indent="0">
              <a:buNone/>
            </a:pPr>
            <a:endParaRPr lang="en-US" altLang="fr-FR" sz="2400" b="1" dirty="0"/>
          </a:p>
          <a:p>
            <a:pPr marL="563880" lvl="1" indent="-342900"/>
            <a:r>
              <a:rPr lang="en-US" altLang="fr-FR" sz="2400" b="1" dirty="0">
                <a:sym typeface="+mn-ea"/>
              </a:rPr>
              <a:t>High-dimensional </a:t>
            </a:r>
            <a:r>
              <a:rPr lang="en-US" altLang="fr-FR" sz="2400" b="1" dirty="0" err="1">
                <a:sym typeface="+mn-ea"/>
              </a:rPr>
              <a:t>probems</a:t>
            </a:r>
            <a:r>
              <a:rPr lang="en-US" altLang="fr-FR" sz="2400" b="1" dirty="0">
                <a:sym typeface="+mn-ea"/>
              </a:rPr>
              <a:t>: guaranteed to find a subset of Pareto optimal points</a:t>
            </a:r>
            <a:endParaRPr lang="en-US" altLang="fr-FR" sz="2400" b="1" dirty="0"/>
          </a:p>
          <a:p>
            <a:pPr marL="563880" lvl="1" indent="-342900"/>
            <a:endParaRPr lang="en-US" altLang="fr-F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Progressive Frontier (PF) Algorithms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a:p>
        </p:txBody>
      </p:sp>
      <p:sp>
        <p:nvSpPr>
          <p:cNvPr id="5" name="Espace réservé du contenu 6"/>
          <p:cNvSpPr>
            <a:spLocks noGrp="1"/>
          </p:cNvSpPr>
          <p:nvPr>
            <p:ph idx="1"/>
          </p:nvPr>
        </p:nvSpPr>
        <p:spPr>
          <a:xfrm>
            <a:off x="457200" y="4800600"/>
            <a:ext cx="5410200" cy="1552575"/>
          </a:xfrm>
        </p:spPr>
        <p:txBody>
          <a:bodyPr/>
          <a:lstStyle/>
          <a:p>
            <a:pPr indent="0">
              <a:buNone/>
            </a:pPr>
            <a:r>
              <a:rPr lang="en-US" altLang="fr-FR" b="1" dirty="0">
                <a:solidFill>
                  <a:schemeClr val="accent2"/>
                </a:solidFill>
              </a:rPr>
              <a:t>Automatic selection</a:t>
            </a:r>
            <a:endParaRPr lang="en-US" altLang="fr-FR" sz="2000" dirty="0">
              <a:solidFill>
                <a:schemeClr val="accent2"/>
              </a:solidFill>
            </a:endParaRPr>
          </a:p>
          <a:p>
            <a:pPr marL="563880" lvl="1" indent="-342900"/>
            <a:r>
              <a:rPr lang="en-US" dirty="0">
                <a:sym typeface="+mn-ea"/>
              </a:rPr>
              <a:t>Utopia Nearest (UN): distance to the Utopia</a:t>
            </a:r>
          </a:p>
          <a:p>
            <a:pPr marL="563880" lvl="1" indent="-342900"/>
            <a:r>
              <a:rPr lang="en-US" dirty="0">
                <a:sym typeface="+mn-ea"/>
              </a:rPr>
              <a:t>Weighted Utopia Nearest (WUN): a weight vector to capture the importance among different objectives</a:t>
            </a:r>
            <a:endParaRPr lang="en-US" altLang="fr-FR" sz="2000" dirty="0"/>
          </a:p>
          <a:p>
            <a:pPr marL="220980" lvl="1" indent="0">
              <a:buNone/>
            </a:pPr>
            <a:endParaRPr lang="en-US" sz="2000" dirty="0">
              <a:solidFill>
                <a:srgbClr val="000000"/>
              </a:solidFill>
            </a:endParaRPr>
          </a:p>
        </p:txBody>
      </p:sp>
      <p:sp>
        <p:nvSpPr>
          <p:cNvPr id="2" name="Espace réservé du contenu 6"/>
          <p:cNvSpPr>
            <a:spLocks noGrp="1"/>
          </p:cNvSpPr>
          <p:nvPr/>
        </p:nvSpPr>
        <p:spPr>
          <a:xfrm>
            <a:off x="2861945" y="1186177"/>
            <a:ext cx="3657600" cy="100139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dirty="0">
                <a:solidFill>
                  <a:schemeClr val="accent2"/>
                </a:solidFill>
              </a:rPr>
              <a:t>PF-AS </a:t>
            </a:r>
            <a:r>
              <a:rPr lang="en-US" b="1" dirty="0">
                <a:solidFill>
                  <a:schemeClr val="accent2"/>
                </a:solidFill>
                <a:sym typeface="+mn-ea"/>
              </a:rPr>
              <a:t>(Approximate)</a:t>
            </a:r>
            <a:endParaRPr lang="en-US" altLang="fr-FR" b="1" dirty="0">
              <a:solidFill>
                <a:schemeClr val="accent2"/>
              </a:solidFill>
            </a:endParaRPr>
          </a:p>
          <a:p>
            <a:pPr marL="220980" lvl="1" indent="0">
              <a:buNone/>
            </a:pPr>
            <a:r>
              <a:rPr lang="en-US" sz="1800" dirty="0">
                <a:sym typeface="+mn-ea"/>
              </a:rPr>
              <a:t>  Solving CO’s approximately </a:t>
            </a:r>
          </a:p>
          <a:p>
            <a:pPr marL="220980" lvl="1" indent="0">
              <a:buNone/>
            </a:pPr>
            <a:r>
              <a:rPr lang="en-US" sz="1800" dirty="0">
                <a:sym typeface="+mn-ea"/>
              </a:rPr>
              <a:t>  based on learned models</a:t>
            </a:r>
            <a:endParaRPr lang="en-US" sz="1800" dirty="0">
              <a:solidFill>
                <a:srgbClr val="000000"/>
              </a:solidFill>
            </a:endParaRPr>
          </a:p>
        </p:txBody>
      </p:sp>
      <p:sp>
        <p:nvSpPr>
          <p:cNvPr id="10" name="Espace réservé du contenu 6"/>
          <p:cNvSpPr>
            <a:spLocks noGrp="1"/>
          </p:cNvSpPr>
          <p:nvPr/>
        </p:nvSpPr>
        <p:spPr>
          <a:xfrm>
            <a:off x="6069330" y="1185919"/>
            <a:ext cx="2966468" cy="100139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dirty="0">
                <a:solidFill>
                  <a:schemeClr val="accent2"/>
                </a:solidFill>
              </a:rPr>
              <a:t>PF-AP </a:t>
            </a:r>
            <a:r>
              <a:rPr lang="en-US" b="1" dirty="0">
                <a:solidFill>
                  <a:schemeClr val="accent2"/>
                </a:solidFill>
                <a:sym typeface="+mn-ea"/>
              </a:rPr>
              <a:t>(Parallel)</a:t>
            </a:r>
            <a:endParaRPr lang="en-US" altLang="fr-FR" b="1" dirty="0">
              <a:solidFill>
                <a:schemeClr val="accent2"/>
              </a:solidFill>
            </a:endParaRPr>
          </a:p>
          <a:p>
            <a:pPr marL="220980" lvl="1" indent="0">
              <a:buNone/>
            </a:pPr>
            <a:r>
              <a:rPr lang="en-US" sz="1800" dirty="0">
                <a:sym typeface="+mn-ea"/>
              </a:rPr>
              <a:t>  Further adding parallel  </a:t>
            </a:r>
          </a:p>
          <a:p>
            <a:pPr marL="220980" lvl="1" indent="0">
              <a:buNone/>
            </a:pPr>
            <a:r>
              <a:rPr lang="en-US" sz="1800" dirty="0">
                <a:sym typeface="+mn-ea"/>
              </a:rPr>
              <a:t>  computing</a:t>
            </a:r>
            <a:endParaRPr lang="en-US" sz="1800" dirty="0">
              <a:solidFill>
                <a:srgbClr val="000000"/>
              </a:solidFill>
            </a:endParaRPr>
          </a:p>
        </p:txBody>
      </p:sp>
      <p:pic>
        <p:nvPicPr>
          <p:cNvPr id="11" name="Picture 10"/>
          <p:cNvPicPr>
            <a:picLocks noChangeAspect="1"/>
          </p:cNvPicPr>
          <p:nvPr/>
        </p:nvPicPr>
        <p:blipFill>
          <a:blip r:embed="rId2"/>
          <a:stretch>
            <a:fillRect/>
          </a:stretch>
        </p:blipFill>
        <p:spPr>
          <a:xfrm>
            <a:off x="1053465" y="2416590"/>
            <a:ext cx="7473950" cy="2255597"/>
          </a:xfrm>
          <a:prstGeom prst="rect">
            <a:avLst/>
          </a:prstGeom>
        </p:spPr>
      </p:pic>
      <p:pic>
        <p:nvPicPr>
          <p:cNvPr id="12" name="Picture 11"/>
          <p:cNvPicPr>
            <a:picLocks noChangeAspect="1"/>
          </p:cNvPicPr>
          <p:nvPr/>
        </p:nvPicPr>
        <p:blipFill>
          <a:blip r:embed="rId3"/>
          <a:stretch>
            <a:fillRect/>
          </a:stretch>
        </p:blipFill>
        <p:spPr>
          <a:xfrm>
            <a:off x="5846379" y="4800600"/>
            <a:ext cx="2715769" cy="1810512"/>
          </a:xfrm>
          <a:prstGeom prst="rect">
            <a:avLst/>
          </a:prstGeom>
        </p:spPr>
      </p:pic>
      <p:sp>
        <p:nvSpPr>
          <p:cNvPr id="7" name="Espace réservé du contenu 6"/>
          <p:cNvSpPr>
            <a:spLocks noGrp="1"/>
          </p:cNvSpPr>
          <p:nvPr/>
        </p:nvSpPr>
        <p:spPr>
          <a:xfrm>
            <a:off x="154305" y="1193165"/>
            <a:ext cx="3152140" cy="119189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dirty="0">
                <a:solidFill>
                  <a:schemeClr val="accent2"/>
                </a:solidFill>
              </a:rPr>
              <a:t>PF-S (Sequential)</a:t>
            </a:r>
          </a:p>
          <a:p>
            <a:pPr marL="220980" lvl="1" indent="0">
              <a:buNone/>
            </a:pPr>
            <a:r>
              <a:rPr lang="en-US" sz="1800" dirty="0">
                <a:sym typeface="+mn-ea"/>
              </a:rPr>
              <a:t>  Incremental</a:t>
            </a:r>
          </a:p>
          <a:p>
            <a:pPr marL="220980" lvl="1" indent="0">
              <a:buNone/>
            </a:pPr>
            <a:r>
              <a:rPr lang="en-US" sz="1800" dirty="0">
                <a:sym typeface="+mn-ea"/>
              </a:rPr>
              <a:t>  Uncertainty-aware</a:t>
            </a:r>
          </a:p>
          <a:p>
            <a:pPr marL="220980" lvl="1" indent="0">
              <a:buNone/>
            </a:pPr>
            <a:endParaRPr lang="en-US" sz="2000" dirty="0">
              <a:solidFill>
                <a:srgbClr val="000000"/>
              </a:solidFill>
            </a:endParaRPr>
          </a:p>
        </p:txBody>
      </p:sp>
      <p:sp>
        <p:nvSpPr>
          <p:cNvPr id="6" name="Oval 5"/>
          <p:cNvSpPr/>
          <p:nvPr/>
        </p:nvSpPr>
        <p:spPr>
          <a:xfrm>
            <a:off x="6266180" y="6210935"/>
            <a:ext cx="101600" cy="76200"/>
          </a:xfrm>
          <a:prstGeom prst="ellipse">
            <a:avLst/>
          </a:prstGeom>
          <a:gradFill>
            <a:gsLst>
              <a:gs pos="100000">
                <a:srgbClr val="FE4444"/>
              </a:gs>
              <a:gs pos="100000">
                <a:srgbClr val="832B2B"/>
              </a:gs>
            </a:gsLst>
            <a:lin ang="5400000" scaled="0"/>
          </a:gra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charset="0"/>
              <a:ea typeface="MS PGothic" charset="0"/>
            </a:endParaRPr>
          </a:p>
        </p:txBody>
      </p:sp>
      <p:sp>
        <p:nvSpPr>
          <p:cNvPr id="8" name="Oval 7"/>
          <p:cNvSpPr/>
          <p:nvPr/>
        </p:nvSpPr>
        <p:spPr>
          <a:xfrm>
            <a:off x="6519545" y="5883275"/>
            <a:ext cx="78740" cy="76200"/>
          </a:xfrm>
          <a:prstGeom prst="ellipse">
            <a:avLst/>
          </a:prstGeom>
          <a:solidFill>
            <a:schemeClr val="accent2"/>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charset="0"/>
              <a:ea typeface="MS PGothic" charset="0"/>
            </a:endParaRPr>
          </a:p>
        </p:txBody>
      </p:sp>
      <p:cxnSp>
        <p:nvCxnSpPr>
          <p:cNvPr id="13" name="Straight Connector 12"/>
          <p:cNvCxnSpPr/>
          <p:nvPr/>
        </p:nvCxnSpPr>
        <p:spPr>
          <a:xfrm flipH="1">
            <a:off x="6324600" y="5943600"/>
            <a:ext cx="228600" cy="304800"/>
          </a:xfrm>
          <a:prstGeom prst="line">
            <a:avLst/>
          </a:prstGeom>
          <a:solidFill>
            <a:schemeClr val="accent1"/>
          </a:solidFill>
          <a:ln w="28575" cap="flat" cmpd="dbl" algn="ctr">
            <a:solidFill>
              <a:schemeClr val="accent1">
                <a:shade val="50000"/>
              </a:schemeClr>
            </a:solidFill>
            <a:prstDash val="sysDot"/>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sym typeface="+mn-ea"/>
              </a:rPr>
              <a:t>Experiment: </a:t>
            </a:r>
            <a:r>
              <a:rPr lang="en-US" altLang="fr-FR" b="1">
                <a:sym typeface="+mn-ea"/>
              </a:rPr>
              <a:t>MOO comparison</a:t>
            </a:r>
            <a:endParaRPr lang="en-US" altLang="fr-FR" dirty="0">
              <a:solidFill>
                <a:srgbClr val="000000"/>
              </a:solidFill>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a:t>
            </a:fld>
            <a:endParaRPr lang="en-US"/>
          </a:p>
        </p:txBody>
      </p:sp>
      <p:sp>
        <p:nvSpPr>
          <p:cNvPr id="5" name="Espace réservé du contenu 6"/>
          <p:cNvSpPr>
            <a:spLocks noGrp="1"/>
          </p:cNvSpPr>
          <p:nvPr>
            <p:ph idx="1"/>
          </p:nvPr>
        </p:nvSpPr>
        <p:spPr>
          <a:xfrm>
            <a:off x="4834890" y="3732530"/>
            <a:ext cx="3996055" cy="2926080"/>
          </a:xfrm>
        </p:spPr>
        <p:txBody>
          <a:bodyPr/>
          <a:lstStyle/>
          <a:p>
            <a:pPr indent="0">
              <a:buNone/>
            </a:pPr>
            <a:r>
              <a:rPr lang="en-US" altLang="fr-FR" b="1">
                <a:solidFill>
                  <a:schemeClr val="accent2"/>
                </a:solidFill>
              </a:rPr>
              <a:t>Summary PF-AP</a:t>
            </a:r>
            <a:endParaRPr lang="fr-FR" b="1">
              <a:solidFill>
                <a:schemeClr val="accent2"/>
              </a:solidFill>
            </a:endParaRPr>
          </a:p>
          <a:p>
            <a:pPr marL="563880" lvl="1" indent="-342900"/>
            <a:r>
              <a:rPr lang="en-US" altLang="fr-FR" sz="2000"/>
              <a:t>Batch 2d, 258 jobs, </a:t>
            </a:r>
            <a:r>
              <a:rPr lang="en-US" dirty="0">
                <a:solidFill>
                  <a:srgbClr val="000000"/>
                </a:solidFill>
                <a:sym typeface="+mn-ea"/>
              </a:rPr>
              <a:t>TPCx-BB benchmark</a:t>
            </a:r>
            <a:endParaRPr lang="en-US" altLang="fr-FR" sz="2000"/>
          </a:p>
          <a:p>
            <a:pPr marL="563880" lvl="1" indent="-342900"/>
            <a:r>
              <a:rPr lang="en-US" altLang="fr-FR" sz="2000"/>
              <a:t>Under 1 second, a median of 8.8% uncertain space,</a:t>
            </a:r>
          </a:p>
          <a:p>
            <a:pPr marL="563880" lvl="1" indent="-342900"/>
            <a:r>
              <a:rPr lang="en-US" altLang="fr-FR" sz="2000"/>
              <a:t>5.9% after 2 seconds</a:t>
            </a:r>
            <a:endParaRPr lang="fr-FR" sz="2000" dirty="0">
              <a:solidFill>
                <a:srgbClr val="000000"/>
              </a:solidFill>
            </a:endParaRPr>
          </a:p>
        </p:txBody>
      </p:sp>
      <p:pic>
        <p:nvPicPr>
          <p:cNvPr id="6" name="Picture 5" descr="Screenshot 2021-03-25 at 08.43.36"/>
          <p:cNvPicPr>
            <a:picLocks noChangeAspect="1"/>
          </p:cNvPicPr>
          <p:nvPr/>
        </p:nvPicPr>
        <p:blipFill>
          <a:blip r:embed="rId4"/>
          <a:stretch>
            <a:fillRect/>
          </a:stretch>
        </p:blipFill>
        <p:spPr>
          <a:xfrm>
            <a:off x="457200" y="1061720"/>
            <a:ext cx="4624070" cy="2542540"/>
          </a:xfrm>
          <a:prstGeom prst="rect">
            <a:avLst/>
          </a:prstGeom>
        </p:spPr>
      </p:pic>
      <p:pic>
        <p:nvPicPr>
          <p:cNvPr id="7" name="Picture 6" descr="Screenshot 2021-03-25 at 08.43.42"/>
          <p:cNvPicPr>
            <a:picLocks noChangeAspect="1"/>
          </p:cNvPicPr>
          <p:nvPr/>
        </p:nvPicPr>
        <p:blipFill>
          <a:blip r:embed="rId5"/>
          <a:stretch>
            <a:fillRect/>
          </a:stretch>
        </p:blipFill>
        <p:spPr>
          <a:xfrm>
            <a:off x="4732020" y="1061720"/>
            <a:ext cx="4098925" cy="2487930"/>
          </a:xfrm>
          <a:prstGeom prst="rect">
            <a:avLst/>
          </a:prstGeom>
        </p:spPr>
      </p:pic>
      <p:pic>
        <p:nvPicPr>
          <p:cNvPr id="8" name="Picture 7" descr="Screenshot 2021-03-25 at 08.43.51"/>
          <p:cNvPicPr>
            <a:picLocks noChangeAspect="1"/>
          </p:cNvPicPr>
          <p:nvPr/>
        </p:nvPicPr>
        <p:blipFill>
          <a:blip r:embed="rId6"/>
          <a:stretch>
            <a:fillRect/>
          </a:stretch>
        </p:blipFill>
        <p:spPr>
          <a:xfrm>
            <a:off x="457200" y="3732530"/>
            <a:ext cx="4572000" cy="2616200"/>
          </a:xfrm>
          <a:prstGeom prst="rect">
            <a:avLst/>
          </a:prstGeom>
        </p:spPr>
      </p:pic>
      <p:sp>
        <p:nvSpPr>
          <p:cNvPr id="2" name="Espace réservé du contenu 6"/>
          <p:cNvSpPr>
            <a:spLocks noGrp="1"/>
          </p:cNvSpPr>
          <p:nvPr/>
        </p:nvSpPr>
        <p:spPr>
          <a:xfrm>
            <a:off x="735965" y="6348730"/>
            <a:ext cx="7573645" cy="50228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dirty="0">
                <a:solidFill>
                  <a:schemeClr val="accent2"/>
                </a:solidFill>
              </a:rPr>
              <a:t>PF-AP: much faster, more consistent</a:t>
            </a:r>
            <a:endParaRPr lang="fr-FR" b="1" dirty="0"/>
          </a:p>
          <a:p>
            <a:pPr marL="220980" lvl="1" indent="0">
              <a:buNone/>
            </a:pPr>
            <a:endParaRPr lang="fr-FR" sz="2000" dirty="0">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sym typeface="+mn-ea"/>
              </a:rPr>
              <a:t>End to End Comparison to Ottertune</a:t>
            </a:r>
            <a:endParaRPr lang="en-US" altLang="fr-FR" dirty="0">
              <a:solidFill>
                <a:srgbClr val="000000"/>
              </a:solidFill>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a:p>
        </p:txBody>
      </p:sp>
      <p:pic>
        <p:nvPicPr>
          <p:cNvPr id="2" name="Picture 1" descr="Screenshot 2021-03-22 at 12.51.29"/>
          <p:cNvPicPr>
            <a:picLocks noChangeAspect="1"/>
          </p:cNvPicPr>
          <p:nvPr/>
        </p:nvPicPr>
        <p:blipFill>
          <a:blip r:embed="rId2"/>
          <a:stretch>
            <a:fillRect/>
          </a:stretch>
        </p:blipFill>
        <p:spPr>
          <a:xfrm>
            <a:off x="636270" y="1143000"/>
            <a:ext cx="8134985" cy="3329940"/>
          </a:xfrm>
          <a:prstGeom prst="rect">
            <a:avLst/>
          </a:prstGeom>
        </p:spPr>
      </p:pic>
      <p:sp>
        <p:nvSpPr>
          <p:cNvPr id="7" name="Espace réservé du contenu 6"/>
          <p:cNvSpPr>
            <a:spLocks noGrp="1"/>
          </p:cNvSpPr>
          <p:nvPr/>
        </p:nvSpPr>
        <p:spPr>
          <a:xfrm>
            <a:off x="238760" y="4752976"/>
            <a:ext cx="8666480" cy="1778442"/>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563880" lvl="1" indent="-342900"/>
            <a:r>
              <a:rPr lang="en-US" altLang="fr-FR" sz="2000" dirty="0"/>
              <a:t>(0.5, 0.5):</a:t>
            </a:r>
            <a:r>
              <a:rPr lang="fr-FR" sz="2000" dirty="0"/>
              <a:t> </a:t>
            </a:r>
            <a:r>
              <a:rPr lang="en-US" altLang="fr-FR" b="1" dirty="0">
                <a:solidFill>
                  <a:schemeClr val="accent2"/>
                </a:solidFill>
              </a:rPr>
              <a:t>PF-AP</a:t>
            </a:r>
            <a:r>
              <a:rPr lang="en-US" altLang="fr-FR" dirty="0"/>
              <a:t>  achieves </a:t>
            </a:r>
            <a:r>
              <a:rPr lang="fr-FR" sz="2000" dirty="0"/>
              <a:t>26% </a:t>
            </a:r>
            <a:r>
              <a:rPr lang="en-US" altLang="fr-FR" sz="2000" dirty="0"/>
              <a:t>less</a:t>
            </a:r>
            <a:r>
              <a:rPr lang="fr-FR" sz="2000" dirty="0"/>
              <a:t> running time</a:t>
            </a:r>
            <a:r>
              <a:rPr lang="en-US" altLang="fr-FR" sz="2000" dirty="0"/>
              <a:t> and</a:t>
            </a:r>
            <a:r>
              <a:rPr lang="fr-FR" sz="2000" dirty="0"/>
              <a:t> 3% </a:t>
            </a:r>
            <a:r>
              <a:rPr lang="fr-FR" sz="2000" dirty="0" err="1"/>
              <a:t>less</a:t>
            </a:r>
            <a:r>
              <a:rPr lang="fr-FR" sz="2000" dirty="0"/>
              <a:t> </a:t>
            </a:r>
            <a:r>
              <a:rPr lang="fr-FR" sz="2000" dirty="0" err="1"/>
              <a:t>cost</a:t>
            </a:r>
            <a:r>
              <a:rPr lang="en-US" altLang="fr-FR" sz="2000" dirty="0"/>
              <a:t> </a:t>
            </a:r>
            <a:endParaRPr lang="fr-FR" sz="2000" dirty="0"/>
          </a:p>
          <a:p>
            <a:pPr marL="563880" lvl="1" indent="-342900"/>
            <a:r>
              <a:rPr lang="en-US" altLang="fr-FR" dirty="0">
                <a:sym typeface="+mn-ea"/>
              </a:rPr>
              <a:t>(0.9, 0.1): </a:t>
            </a:r>
            <a:r>
              <a:rPr lang="en-US" altLang="fr-FR" b="1" dirty="0">
                <a:solidFill>
                  <a:schemeClr val="accent2"/>
                </a:solidFill>
              </a:rPr>
              <a:t>PF-AP</a:t>
            </a:r>
            <a:r>
              <a:rPr lang="en-US" altLang="fr-FR" dirty="0"/>
              <a:t>  achieves </a:t>
            </a:r>
            <a:r>
              <a:rPr lang="fr-FR" dirty="0">
                <a:sym typeface="+mn-ea"/>
              </a:rPr>
              <a:t>49% </a:t>
            </a:r>
            <a:r>
              <a:rPr lang="fr-FR" dirty="0" err="1">
                <a:sym typeface="+mn-ea"/>
              </a:rPr>
              <a:t>less</a:t>
            </a:r>
            <a:r>
              <a:rPr lang="fr-FR" dirty="0">
                <a:sym typeface="+mn-ea"/>
              </a:rPr>
              <a:t> running time and 48% </a:t>
            </a:r>
            <a:r>
              <a:rPr lang="fr-FR" dirty="0" err="1">
                <a:sym typeface="+mn-ea"/>
              </a:rPr>
              <a:t>increase</a:t>
            </a:r>
            <a:r>
              <a:rPr lang="fr-FR" dirty="0">
                <a:sym typeface="+mn-ea"/>
              </a:rPr>
              <a:t> of </a:t>
            </a:r>
            <a:r>
              <a:rPr lang="fr-FR" dirty="0" err="1">
                <a:sym typeface="+mn-ea"/>
              </a:rPr>
              <a:t>cost</a:t>
            </a:r>
            <a:r>
              <a:rPr lang="en-US" altLang="fr-FR" dirty="0">
                <a:sym typeface="+mn-ea"/>
              </a:rPr>
              <a:t>. S</a:t>
            </a:r>
            <a:r>
              <a:rPr lang="en-US" altLang="fr-FR" sz="2000" dirty="0"/>
              <a:t>trong preference on latency: </a:t>
            </a:r>
            <a:r>
              <a:rPr lang="en-US" altLang="fr-FR" sz="2000" dirty="0" err="1"/>
              <a:t>Ottertune</a:t>
            </a:r>
            <a:r>
              <a:rPr lang="en-US" altLang="fr-FR" sz="2000" dirty="0"/>
              <a:t> achieves only 6% reduction of </a:t>
            </a:r>
            <a:r>
              <a:rPr lang="fr-FR" sz="2000" dirty="0"/>
              <a:t>total running time</a:t>
            </a:r>
            <a:r>
              <a:rPr lang="en-US" altLang="fr-FR" sz="2000" dirty="0"/>
              <a:t>, while UDAO achieves 35%</a:t>
            </a:r>
            <a:r>
              <a:rPr lang="en-US" sz="2000" dirty="0"/>
              <a:t> </a:t>
            </a:r>
            <a:endParaRPr lang="fr-FR" sz="2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Summary and Future Work</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a:p>
        </p:txBody>
      </p:sp>
      <p:sp>
        <p:nvSpPr>
          <p:cNvPr id="5" name="Espace réservé du contenu 6"/>
          <p:cNvSpPr>
            <a:spLocks noGrp="1"/>
          </p:cNvSpPr>
          <p:nvPr>
            <p:ph idx="1"/>
          </p:nvPr>
        </p:nvSpPr>
        <p:spPr>
          <a:xfrm>
            <a:off x="369570" y="4644391"/>
            <a:ext cx="8666480" cy="1778442"/>
          </a:xfrm>
        </p:spPr>
        <p:txBody>
          <a:bodyPr/>
          <a:lstStyle/>
          <a:p>
            <a:pPr indent="0">
              <a:buNone/>
            </a:pPr>
            <a:r>
              <a:rPr lang="en-US" altLang="fr-FR" b="1">
                <a:solidFill>
                  <a:schemeClr val="accent2"/>
                </a:solidFill>
              </a:rPr>
              <a:t>Future Work</a:t>
            </a:r>
          </a:p>
          <a:p>
            <a:pPr indent="0">
              <a:buNone/>
            </a:pPr>
            <a:endParaRPr lang="fr-FR" b="1"/>
          </a:p>
          <a:p>
            <a:pPr marL="563880" lvl="1" indent="-342900"/>
            <a:r>
              <a:rPr lang="en-US" altLang="fr-FR" sz="2000"/>
              <a:t>Extend UDAO to support a pipeline of analytic tasks</a:t>
            </a:r>
          </a:p>
          <a:p>
            <a:pPr marL="563880" lvl="1" indent="-342900"/>
            <a:endParaRPr lang="en-US" altLang="fr-FR" sz="2000"/>
          </a:p>
          <a:p>
            <a:pPr marL="563880" lvl="1" indent="-342900"/>
            <a:r>
              <a:rPr lang="en-US">
                <a:sym typeface="+mn-ea"/>
              </a:rPr>
              <a:t>Incorporate more complex and robust models</a:t>
            </a:r>
          </a:p>
        </p:txBody>
      </p:sp>
      <p:sp>
        <p:nvSpPr>
          <p:cNvPr id="2" name="Espace réservé du contenu 6"/>
          <p:cNvSpPr>
            <a:spLocks noGrp="1"/>
          </p:cNvSpPr>
          <p:nvPr/>
        </p:nvSpPr>
        <p:spPr>
          <a:xfrm>
            <a:off x="369570" y="1238250"/>
            <a:ext cx="8666480" cy="402526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a:solidFill>
                  <a:schemeClr val="accent2"/>
                </a:solidFill>
              </a:rPr>
              <a:t>Summary</a:t>
            </a:r>
          </a:p>
          <a:p>
            <a:pPr indent="0">
              <a:buNone/>
            </a:pPr>
            <a:endParaRPr lang="en-US" altLang="fr-FR" b="1"/>
          </a:p>
          <a:p>
            <a:pPr marL="563880" lvl="1" indent="-342900"/>
            <a:r>
              <a:rPr lang="en-US"/>
              <a:t>UDAO, a multi-objective optimizer</a:t>
            </a:r>
          </a:p>
          <a:p>
            <a:pPr marL="563880" lvl="1" indent="-342900"/>
            <a:endParaRPr lang="en-US"/>
          </a:p>
          <a:p>
            <a:pPr marL="563880" lvl="1" indent="-342900"/>
            <a:r>
              <a:rPr lang="en-US"/>
              <a:t>Outperforms existing MOO methods in both speed and coverage</a:t>
            </a:r>
          </a:p>
          <a:p>
            <a:pPr marL="563880" lvl="1" indent="-342900"/>
            <a:endParaRPr lang="en-US"/>
          </a:p>
          <a:p>
            <a:pPr marL="563880" lvl="1" indent="-342900"/>
            <a:r>
              <a:rPr lang="en-US"/>
              <a:t>Outperforms Ottertune by a 26%-49% reduction in running time of the TPCx-BB benchmark</a:t>
            </a:r>
            <a:endParaRPr lang="en-US" sz="2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 </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sp>
        <p:nvSpPr>
          <p:cNvPr id="5" name="Espace réservé du contenu 6"/>
          <p:cNvSpPr>
            <a:spLocks noGrp="1"/>
          </p:cNvSpPr>
          <p:nvPr>
            <p:ph idx="1"/>
          </p:nvPr>
        </p:nvSpPr>
        <p:spPr>
          <a:xfrm>
            <a:off x="2372360" y="2890520"/>
            <a:ext cx="4643120" cy="1778635"/>
          </a:xfrm>
        </p:spPr>
        <p:txBody>
          <a:bodyPr/>
          <a:lstStyle/>
          <a:p>
            <a:pPr indent="0" algn="ctr">
              <a:buNone/>
            </a:pPr>
            <a:r>
              <a:rPr lang="en-US" altLang="fr-FR" b="1"/>
              <a:t>Thanks</a:t>
            </a:r>
          </a:p>
          <a:p>
            <a:pPr indent="0" algn="ctr">
              <a:buNone/>
            </a:pPr>
            <a:endParaRPr lang="en-US" altLang="fr-FR" b="1"/>
          </a:p>
          <a:p>
            <a:pPr indent="0" algn="ctr">
              <a:buNone/>
            </a:pPr>
            <a:r>
              <a:rPr lang="en-US" altLang="fr-FR" b="1"/>
              <a:t>Q&amp;A</a:t>
            </a:r>
            <a:endParaRPr lang="fr-FR" b="1"/>
          </a:p>
          <a:p>
            <a:pPr lvl="1" indent="0">
              <a:buNone/>
            </a:pPr>
            <a:endParaRPr lang="fr-FR" sz="2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loud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280" y="1143000"/>
            <a:ext cx="3848735" cy="1168400"/>
          </a:xfrm>
          <a:prstGeom prst="rect">
            <a:avLst/>
          </a:prstGeom>
        </p:spPr>
      </p:pic>
      <p:sp>
        <p:nvSpPr>
          <p:cNvPr id="2" name="Title 1"/>
          <p:cNvSpPr>
            <a:spLocks noGrp="1"/>
          </p:cNvSpPr>
          <p:nvPr>
            <p:ph type="title"/>
          </p:nvPr>
        </p:nvSpPr>
        <p:spPr/>
        <p:txBody>
          <a:bodyPr/>
          <a:lstStyle/>
          <a:p>
            <a:r>
              <a:rPr lang="en-US">
                <a:sym typeface="+mn-ea"/>
              </a:rPr>
              <a:t>Use Case: Data Driven Analytics in the Cloud</a:t>
            </a:r>
            <a:endParaRPr lang="en-US" dirty="0"/>
          </a:p>
        </p:txBody>
      </p:sp>
      <p:sp>
        <p:nvSpPr>
          <p:cNvPr id="8" name="Rounded Rectangle 7"/>
          <p:cNvSpPr/>
          <p:nvPr/>
        </p:nvSpPr>
        <p:spPr bwMode="auto">
          <a:xfrm>
            <a:off x="5102225" y="5024755"/>
            <a:ext cx="3696970" cy="1413510"/>
          </a:xfrm>
          <a:prstGeom prst="roundRect">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1" indent="0" defTabSz="914400" rtl="0" eaLnBrk="0" fontAlgn="base" latinLnBrk="0" hangingPunct="0">
              <a:spcBef>
                <a:spcPct val="0"/>
              </a:spcBef>
              <a:spcAft>
                <a:spcPct val="0"/>
              </a:spcAft>
              <a:buClrTx/>
              <a:buSzTx/>
              <a:buFontTx/>
              <a:buNone/>
            </a:pPr>
            <a:r>
              <a:rPr lang="en-US" sz="2000" b="1" dirty="0">
                <a:solidFill>
                  <a:schemeClr val="accent2"/>
                </a:solidFill>
                <a:latin typeface="+mj-lt"/>
                <a:sym typeface="+mn-ea"/>
              </a:rPr>
              <a:t>Configuration</a:t>
            </a:r>
            <a:r>
              <a:rPr lang="en-US" sz="1400" dirty="0">
                <a:solidFill>
                  <a:schemeClr val="accent2"/>
                </a:solidFill>
                <a:latin typeface="+mj-lt"/>
                <a:sym typeface="+mn-ea"/>
              </a:rPr>
              <a:t>:</a:t>
            </a:r>
            <a:r>
              <a:rPr lang="en-US" sz="1400" dirty="0">
                <a:latin typeface="+mj-lt"/>
                <a:sym typeface="+mn-ea"/>
              </a:rPr>
              <a:t> </a:t>
            </a:r>
          </a:p>
          <a:p>
            <a:pPr marL="0" marR="0" lvl="1" indent="0" defTabSz="914400" rtl="0" eaLnBrk="0" fontAlgn="base" latinLnBrk="0" hangingPunct="0">
              <a:spcBef>
                <a:spcPct val="0"/>
              </a:spcBef>
              <a:spcAft>
                <a:spcPct val="0"/>
              </a:spcAft>
              <a:buClrTx/>
              <a:buSzTx/>
              <a:buFontTx/>
              <a:buNone/>
            </a:pPr>
            <a:endParaRPr lang="en-US" sz="1400" dirty="0">
              <a:solidFill>
                <a:srgbClr val="000000"/>
              </a:solidFill>
              <a:latin typeface="+mj-lt"/>
              <a:sym typeface="+mn-ea"/>
            </a:endParaRPr>
          </a:p>
          <a:p>
            <a:pPr marL="285750" marR="0" lvl="1" indent="-285750" defTabSz="914400" rtl="0" eaLnBrk="0" fontAlgn="base" latinLnBrk="0" hangingPunct="0">
              <a:spcBef>
                <a:spcPct val="0"/>
              </a:spcBef>
              <a:spcAft>
                <a:spcPct val="0"/>
              </a:spcAft>
              <a:buClrTx/>
              <a:buSzTx/>
              <a:buFont typeface="Arial" panose="020B0604020202090204" pitchFamily="34" charset="0"/>
              <a:buChar char="•"/>
            </a:pPr>
            <a:r>
              <a:rPr lang="en-US" sz="1400" b="1" dirty="0">
                <a:solidFill>
                  <a:srgbClr val="000000"/>
                </a:solidFill>
                <a:latin typeface="+mj-lt"/>
                <a:sym typeface="+mn-ea"/>
              </a:rPr>
              <a:t>Cluster option </a:t>
            </a:r>
          </a:p>
          <a:p>
            <a:pPr marL="285750" marR="0" lvl="1" indent="-285750" defTabSz="914400" rtl="0" eaLnBrk="0" fontAlgn="base" latinLnBrk="0" hangingPunct="0">
              <a:spcBef>
                <a:spcPct val="0"/>
              </a:spcBef>
              <a:spcAft>
                <a:spcPct val="0"/>
              </a:spcAft>
              <a:buClrTx/>
              <a:buSzTx/>
              <a:buFont typeface="Arial" panose="020B0604020202090204" pitchFamily="34" charset="0"/>
              <a:buChar char="•"/>
            </a:pPr>
            <a:r>
              <a:rPr lang="en-US" sz="1400" b="1" dirty="0">
                <a:solidFill>
                  <a:srgbClr val="000000"/>
                </a:solidFill>
                <a:latin typeface="+mj-lt"/>
                <a:sym typeface="+mn-ea"/>
              </a:rPr>
              <a:t>Spark runtime parameters</a:t>
            </a:r>
            <a:endParaRPr lang="fr-FR" sz="1400" b="1" dirty="0">
              <a:solidFill>
                <a:srgbClr val="000000"/>
              </a:solidFill>
              <a:latin typeface="+mj-lt"/>
            </a:endParaRPr>
          </a:p>
          <a:p>
            <a:pPr marL="0" marR="0" indent="0" defTabSz="914400" rtl="0" eaLnBrk="0" fontAlgn="base" latinLnBrk="0" hangingPunct="0">
              <a:spcBef>
                <a:spcPct val="0"/>
              </a:spcBef>
              <a:spcAft>
                <a:spcPct val="0"/>
              </a:spcAft>
              <a:buClrTx/>
              <a:buSzTx/>
              <a:buFontTx/>
              <a:buNone/>
            </a:pPr>
            <a:r>
              <a:rPr lang="en-US" sz="1400" dirty="0">
                <a:latin typeface="+mj-lt"/>
                <a:sym typeface="+mn-ea"/>
              </a:rPr>
              <a:t> </a:t>
            </a:r>
            <a:endParaRPr kumimoji="0" lang="en-US" sz="1600" i="0" u="none" strike="noStrike" cap="none" normalizeH="0" baseline="0" dirty="0">
              <a:ln>
                <a:noFill/>
              </a:ln>
              <a:solidFill>
                <a:schemeClr val="tx1">
                  <a:lumMod val="65000"/>
                  <a:lumOff val="35000"/>
                </a:schemeClr>
              </a:solidFill>
              <a:effectLst/>
              <a:latin typeface="+mj-lt"/>
              <a:cs typeface="Georgia" panose="02040802050405020203"/>
            </a:endParaRPr>
          </a:p>
        </p:txBody>
      </p:sp>
      <p:grpSp>
        <p:nvGrpSpPr>
          <p:cNvPr id="36" name="Group 35"/>
          <p:cNvGrpSpPr/>
          <p:nvPr/>
        </p:nvGrpSpPr>
        <p:grpSpPr>
          <a:xfrm>
            <a:off x="533400" y="1143000"/>
            <a:ext cx="4297045" cy="3352800"/>
            <a:chOff x="533400" y="1143000"/>
            <a:chExt cx="4297045" cy="3352800"/>
          </a:xfrm>
        </p:grpSpPr>
        <p:grpSp>
          <p:nvGrpSpPr>
            <p:cNvPr id="28" name="Group 27"/>
            <p:cNvGrpSpPr/>
            <p:nvPr/>
          </p:nvGrpSpPr>
          <p:grpSpPr>
            <a:xfrm>
              <a:off x="533400" y="1143000"/>
              <a:ext cx="4297045" cy="3352800"/>
              <a:chOff x="533400" y="3734638"/>
              <a:chExt cx="4297045" cy="3352800"/>
            </a:xfrm>
          </p:grpSpPr>
          <p:pic>
            <p:nvPicPr>
              <p:cNvPr id="19" name="Picture 18"/>
              <p:cNvPicPr>
                <a:picLocks noChangeAspect="1"/>
              </p:cNvPicPr>
              <p:nvPr/>
            </p:nvPicPr>
            <p:blipFill>
              <a:blip r:embed="rId4"/>
              <a:stretch>
                <a:fillRect/>
              </a:stretch>
            </p:blipFill>
            <p:spPr>
              <a:xfrm>
                <a:off x="1600200" y="5700986"/>
                <a:ext cx="2362200" cy="1386452"/>
              </a:xfrm>
              <a:prstGeom prst="rect">
                <a:avLst/>
              </a:prstGeom>
            </p:spPr>
          </p:pic>
          <p:sp>
            <p:nvSpPr>
              <p:cNvPr id="6" name="Rectangle 4"/>
              <p:cNvSpPr>
                <a:spLocks noChangeArrowheads="1"/>
              </p:cNvSpPr>
              <p:nvPr/>
            </p:nvSpPr>
            <p:spPr bwMode="auto">
              <a:xfrm>
                <a:off x="1724025" y="3734638"/>
                <a:ext cx="3106420" cy="1565910"/>
              </a:xfrm>
              <a:prstGeom prst="rect">
                <a:avLst/>
              </a:prstGeom>
              <a:solidFill>
                <a:srgbClr val="FFFFFF"/>
              </a:solidFill>
              <a:ln w="9525">
                <a:solidFill>
                  <a:srgbClr val="808080"/>
                </a:solidFill>
                <a:miter lim="800000"/>
              </a:ln>
            </p:spPr>
            <p:txBody>
              <a:bodyPr wrap="square" lIns="90488" tIns="44450" rIns="90488" bIns="44450">
                <a:spAutoFit/>
              </a:bodyPr>
              <a:lstStyle/>
              <a:p>
                <a:pPr algn="l"/>
                <a:r>
                  <a:rPr lang="en-US" sz="1600" dirty="0">
                    <a:latin typeface="Calibri"/>
                    <a:cs typeface="Calibri"/>
                  </a:rPr>
                  <a:t>SELECT </a:t>
                </a:r>
                <a:r>
                  <a:rPr lang="en-US" sz="1600" dirty="0" err="1">
                    <a:latin typeface="Calibri"/>
                    <a:cs typeface="Calibri"/>
                  </a:rPr>
                  <a:t>C.uid</a:t>
                </a:r>
                <a:r>
                  <a:rPr lang="en-US" sz="1600" dirty="0">
                    <a:latin typeface="Calibri"/>
                    <a:cs typeface="Calibri"/>
                  </a:rPr>
                  <a:t>, </a:t>
                </a:r>
                <a:r>
                  <a:rPr lang="en-US" sz="1600" dirty="0" err="1">
                    <a:latin typeface="Calibri"/>
                    <a:cs typeface="Calibri"/>
                  </a:rPr>
                  <a:t>avg</a:t>
                </a:r>
                <a:r>
                  <a:rPr lang="en-US" sz="1600" dirty="0">
                    <a:latin typeface="Calibri"/>
                    <a:cs typeface="Calibri"/>
                  </a:rPr>
                  <a:t>(</a:t>
                </a:r>
                <a:r>
                  <a:rPr lang="en-US" sz="1600" dirty="0" err="1">
                    <a:latin typeface="Calibri"/>
                    <a:cs typeface="Calibri"/>
                  </a:rPr>
                  <a:t>P.pagerank</a:t>
                </a:r>
                <a:r>
                  <a:rPr lang="en-US" sz="1600" dirty="0">
                    <a:latin typeface="Calibri"/>
                    <a:cs typeface="Calibri"/>
                  </a:rPr>
                  <a:t>) </a:t>
                </a:r>
              </a:p>
              <a:p>
                <a:pPr algn="l"/>
                <a:r>
                  <a:rPr lang="en-US" sz="1600" dirty="0">
                    <a:latin typeface="Calibri"/>
                    <a:cs typeface="Calibri"/>
                  </a:rPr>
                  <a:t>FROM     Clicks C, Pages P</a:t>
                </a:r>
              </a:p>
              <a:p>
                <a:pPr algn="l"/>
                <a:r>
                  <a:rPr lang="en-US" sz="1600" dirty="0">
                    <a:latin typeface="Calibri"/>
                    <a:cs typeface="Calibri"/>
                  </a:rPr>
                  <a:t>WHERE   </a:t>
                </a:r>
                <a:r>
                  <a:rPr lang="en-US" sz="1600" dirty="0" err="1">
                    <a:latin typeface="Calibri"/>
                    <a:cs typeface="Calibri"/>
                  </a:rPr>
                  <a:t>C.url</a:t>
                </a:r>
                <a:r>
                  <a:rPr lang="en-US" sz="1600" dirty="0">
                    <a:latin typeface="Calibri"/>
                    <a:cs typeface="Calibri"/>
                  </a:rPr>
                  <a:t> = </a:t>
                </a:r>
                <a:r>
                  <a:rPr lang="en-US" sz="1600" dirty="0" err="1">
                    <a:latin typeface="Calibri"/>
                    <a:cs typeface="Calibri"/>
                  </a:rPr>
                  <a:t>P.url</a:t>
                </a:r>
                <a:endParaRPr lang="en-US" sz="1600" dirty="0">
                  <a:latin typeface="Calibri"/>
                  <a:cs typeface="Calibri"/>
                </a:endParaRPr>
              </a:p>
              <a:p>
                <a:pPr algn="l"/>
                <a:r>
                  <a:rPr lang="en-US" sz="1600" dirty="0">
                    <a:latin typeface="Calibri"/>
                    <a:cs typeface="Calibri"/>
                  </a:rPr>
                  <a:t>GROUP BY </a:t>
                </a:r>
                <a:r>
                  <a:rPr lang="en-US" sz="1600" dirty="0" err="1">
                    <a:latin typeface="Calibri"/>
                    <a:cs typeface="Calibri"/>
                  </a:rPr>
                  <a:t>C.uid</a:t>
                </a:r>
                <a:endParaRPr lang="en-US" sz="1600" dirty="0">
                  <a:latin typeface="Calibri"/>
                  <a:cs typeface="Calibri"/>
                </a:endParaRPr>
              </a:p>
              <a:p>
                <a:pPr algn="l"/>
                <a:r>
                  <a:rPr lang="en-US" sz="1600" dirty="0">
                    <a:latin typeface="Calibri"/>
                    <a:cs typeface="Calibri"/>
                  </a:rPr>
                  <a:t>HAVING </a:t>
                </a:r>
                <a:r>
                  <a:rPr lang="en-US" sz="1600" dirty="0" err="1">
                    <a:latin typeface="Calibri"/>
                    <a:cs typeface="Calibri"/>
                  </a:rPr>
                  <a:t>avg</a:t>
                </a:r>
                <a:r>
                  <a:rPr lang="en-US" sz="1600" dirty="0">
                    <a:latin typeface="Calibri"/>
                    <a:cs typeface="Calibri"/>
                  </a:rPr>
                  <a:t>(</a:t>
                </a:r>
                <a:r>
                  <a:rPr lang="en-US" sz="1600" dirty="0" err="1">
                    <a:latin typeface="Calibri"/>
                    <a:cs typeface="Calibri"/>
                  </a:rPr>
                  <a:t>P.pagerank</a:t>
                </a:r>
                <a:r>
                  <a:rPr lang="en-US" sz="1600" dirty="0">
                    <a:latin typeface="Calibri"/>
                    <a:cs typeface="Calibri"/>
                  </a:rPr>
                  <a:t>) &gt; 0.5</a:t>
                </a:r>
              </a:p>
              <a:p>
                <a:pPr algn="l"/>
                <a:r>
                  <a:rPr lang="en-US" sz="1600" dirty="0">
                    <a:latin typeface="Calibri"/>
                    <a:cs typeface="Calibri"/>
                  </a:rPr>
                  <a:t>ORDER BY </a:t>
                </a:r>
                <a:r>
                  <a:rPr lang="en-US" sz="1600" dirty="0" err="1">
                    <a:latin typeface="Calibri"/>
                    <a:cs typeface="Calibri"/>
                  </a:rPr>
                  <a:t>avg</a:t>
                </a:r>
                <a:r>
                  <a:rPr lang="en-US" sz="1600" dirty="0">
                    <a:latin typeface="Calibri"/>
                    <a:cs typeface="Calibri"/>
                  </a:rPr>
                  <a:t>(</a:t>
                </a:r>
                <a:r>
                  <a:rPr lang="en-US" sz="1600" dirty="0" err="1">
                    <a:latin typeface="Calibri"/>
                    <a:cs typeface="Calibri"/>
                  </a:rPr>
                  <a:t>P.pagerank</a:t>
                </a:r>
                <a:r>
                  <a:rPr lang="en-US" sz="1600" dirty="0">
                    <a:latin typeface="Calibri"/>
                    <a:cs typeface="Calibri"/>
                  </a:rPr>
                  <a:t>) </a:t>
                </a:r>
              </a:p>
            </p:txBody>
          </p:sp>
          <p:pic>
            <p:nvPicPr>
              <p:cNvPr id="21" name="Picture 20" descr="user-male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087243"/>
                <a:ext cx="1139998" cy="1095195"/>
              </a:xfrm>
              <a:prstGeom prst="rect">
                <a:avLst/>
              </a:prstGeom>
            </p:spPr>
          </p:pic>
        </p:grpSp>
        <p:sp>
          <p:nvSpPr>
            <p:cNvPr id="34" name="Up Arrow 33"/>
            <p:cNvSpPr/>
            <p:nvPr/>
          </p:nvSpPr>
          <p:spPr bwMode="auto">
            <a:xfrm>
              <a:off x="2514600" y="2743200"/>
              <a:ext cx="609600" cy="457200"/>
            </a:xfrm>
            <a:prstGeom prst="upArrow">
              <a:avLst/>
            </a:prstGeom>
            <a:solidFill>
              <a:srgbClr val="D9D9D9"/>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charset="0"/>
                <a:ea typeface="MS PGothic" charset="0"/>
              </a:endParaRPr>
            </a:p>
          </p:txBody>
        </p:sp>
      </p:grpSp>
      <p:grpSp>
        <p:nvGrpSpPr>
          <p:cNvPr id="37" name="Group 36"/>
          <p:cNvGrpSpPr/>
          <p:nvPr/>
        </p:nvGrpSpPr>
        <p:grpSpPr>
          <a:xfrm>
            <a:off x="609600" y="4419600"/>
            <a:ext cx="3276600" cy="2133600"/>
            <a:chOff x="762000" y="4419600"/>
            <a:chExt cx="3276600" cy="2133600"/>
          </a:xfrm>
        </p:grpSpPr>
        <p:grpSp>
          <p:nvGrpSpPr>
            <p:cNvPr id="32" name="Group 31"/>
            <p:cNvGrpSpPr/>
            <p:nvPr/>
          </p:nvGrpSpPr>
          <p:grpSpPr>
            <a:xfrm>
              <a:off x="2133600" y="4800600"/>
              <a:ext cx="1905000" cy="1752600"/>
              <a:chOff x="838200" y="3826464"/>
              <a:chExt cx="1905000" cy="1752600"/>
            </a:xfrm>
          </p:grpSpPr>
          <p:sp>
            <p:nvSpPr>
              <p:cNvPr id="24" name="Rounded Rectangle 23"/>
              <p:cNvSpPr/>
              <p:nvPr/>
            </p:nvSpPr>
            <p:spPr bwMode="auto">
              <a:xfrm>
                <a:off x="838200" y="5045664"/>
                <a:ext cx="1905000" cy="533400"/>
              </a:xfrm>
              <a:prstGeom prst="roundRect">
                <a:avLst/>
              </a:prstGeom>
              <a:solidFill>
                <a:srgbClr val="FFFFFF"/>
              </a:solidFill>
              <a:ln w="1270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800" b="1" i="0" u="none" strike="noStrike" cap="none" normalizeH="0" baseline="0" dirty="0">
                    <a:ln>
                      <a:noFill/>
                    </a:ln>
                    <a:solidFill>
                      <a:srgbClr val="4F81BD"/>
                    </a:solidFill>
                    <a:effectLst/>
                    <a:latin typeface="Geneva" charset="0"/>
                    <a:ea typeface="MS PGothic" charset="0"/>
                  </a:rPr>
                  <a:t>Predication</a:t>
                </a:r>
              </a:p>
            </p:txBody>
          </p:sp>
          <p:sp>
            <p:nvSpPr>
              <p:cNvPr id="25" name="Rounded Rectangle 24"/>
              <p:cNvSpPr/>
              <p:nvPr/>
            </p:nvSpPr>
            <p:spPr bwMode="auto">
              <a:xfrm>
                <a:off x="838200" y="4328504"/>
                <a:ext cx="1905000" cy="685800"/>
              </a:xfrm>
              <a:prstGeom prst="roundRect">
                <a:avLst/>
              </a:prstGeom>
              <a:solidFill>
                <a:srgbClr val="FFFFFF"/>
              </a:solidFill>
              <a:ln w="1270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800" b="1" i="0" u="none" strike="noStrike" cap="none" normalizeH="0" baseline="0" dirty="0">
                    <a:ln>
                      <a:noFill/>
                    </a:ln>
                    <a:solidFill>
                      <a:srgbClr val="4F81BD"/>
                    </a:solidFill>
                    <a:effectLst/>
                    <a:latin typeface="Geneva" charset="0"/>
                    <a:ea typeface="MS PGothic" charset="0"/>
                  </a:rPr>
                  <a:t>Training of a</a:t>
                </a:r>
                <a:r>
                  <a:rPr kumimoji="0" lang="en-US" sz="1800" b="1" i="0" u="none" strike="noStrike" cap="none" normalizeH="0" dirty="0">
                    <a:ln>
                      <a:noFill/>
                    </a:ln>
                    <a:solidFill>
                      <a:srgbClr val="4F81BD"/>
                    </a:solidFill>
                    <a:effectLst/>
                    <a:latin typeface="Geneva" charset="0"/>
                    <a:ea typeface="MS PGothic" charset="0"/>
                  </a:rPr>
                  <a:t> classifier</a:t>
                </a:r>
                <a:endParaRPr kumimoji="0" lang="en-US" sz="1800" b="1" i="0" u="none" strike="noStrike" cap="none" normalizeH="0" baseline="0" dirty="0">
                  <a:ln>
                    <a:noFill/>
                  </a:ln>
                  <a:solidFill>
                    <a:srgbClr val="4F81BD"/>
                  </a:solidFill>
                  <a:effectLst/>
                  <a:latin typeface="Geneva" charset="0"/>
                  <a:ea typeface="MS PGothic" charset="0"/>
                </a:endParaRPr>
              </a:p>
            </p:txBody>
          </p:sp>
          <p:sp>
            <p:nvSpPr>
              <p:cNvPr id="26" name="Rounded Rectangle 25"/>
              <p:cNvSpPr/>
              <p:nvPr/>
            </p:nvSpPr>
            <p:spPr bwMode="auto">
              <a:xfrm>
                <a:off x="838200" y="3826464"/>
                <a:ext cx="1905000" cy="457200"/>
              </a:xfrm>
              <a:prstGeom prst="roundRect">
                <a:avLst/>
              </a:prstGeom>
              <a:solidFill>
                <a:srgbClr val="FFFFFF"/>
              </a:solidFill>
              <a:ln w="1270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1800" b="1" i="0" u="none" strike="noStrike" cap="none" normalizeH="0" baseline="0" dirty="0" err="1">
                    <a:ln>
                      <a:noFill/>
                    </a:ln>
                    <a:solidFill>
                      <a:srgbClr val="4F81BD"/>
                    </a:solidFill>
                    <a:effectLst/>
                    <a:latin typeface="Geneva" charset="0"/>
                    <a:ea typeface="MS PGothic" charset="0"/>
                  </a:rPr>
                  <a:t>Sessionization</a:t>
                </a:r>
                <a:endParaRPr kumimoji="0" lang="en-US" sz="1800" b="1" i="0" u="none" strike="noStrike" cap="none" normalizeH="0" baseline="0" dirty="0">
                  <a:ln>
                    <a:noFill/>
                  </a:ln>
                  <a:solidFill>
                    <a:srgbClr val="4F81BD"/>
                  </a:solidFill>
                  <a:effectLst/>
                  <a:latin typeface="Geneva" charset="0"/>
                  <a:ea typeface="MS PGothic" charset="0"/>
                </a:endParaRPr>
              </a:p>
            </p:txBody>
          </p:sp>
        </p:grpSp>
        <p:pic>
          <p:nvPicPr>
            <p:cNvPr id="27" name="Picture 26" descr="user-femal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876800"/>
              <a:ext cx="1193800" cy="1193800"/>
            </a:xfrm>
            <a:prstGeom prst="rect">
              <a:avLst/>
            </a:prstGeom>
          </p:spPr>
        </p:pic>
        <p:sp>
          <p:nvSpPr>
            <p:cNvPr id="35" name="Up Arrow 34"/>
            <p:cNvSpPr/>
            <p:nvPr/>
          </p:nvSpPr>
          <p:spPr bwMode="auto">
            <a:xfrm rot="10800000">
              <a:off x="2667001" y="4419600"/>
              <a:ext cx="609600" cy="381000"/>
            </a:xfrm>
            <a:prstGeom prst="upArrow">
              <a:avLst/>
            </a:prstGeom>
            <a:solidFill>
              <a:srgbClr val="D9D9D9"/>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charset="0"/>
                <a:ea typeface="MS PGothic" charset="0"/>
              </a:endParaRPr>
            </a:p>
          </p:txBody>
        </p:sp>
      </p:grpSp>
      <p:grpSp>
        <p:nvGrpSpPr>
          <p:cNvPr id="31" name="Group 30"/>
          <p:cNvGrpSpPr/>
          <p:nvPr/>
        </p:nvGrpSpPr>
        <p:grpSpPr>
          <a:xfrm>
            <a:off x="5102077" y="4038600"/>
            <a:ext cx="3696969" cy="838200"/>
            <a:chOff x="237991" y="2286000"/>
            <a:chExt cx="4366971" cy="838200"/>
          </a:xfrm>
        </p:grpSpPr>
        <p:sp>
          <p:nvSpPr>
            <p:cNvPr id="33" name="Rounded Rectangle 32"/>
            <p:cNvSpPr/>
            <p:nvPr/>
          </p:nvSpPr>
          <p:spPr bwMode="auto">
            <a:xfrm>
              <a:off x="237991" y="2286000"/>
              <a:ext cx="1217381" cy="457200"/>
            </a:xfrm>
            <a:prstGeom prst="roundRect">
              <a:avLst/>
            </a:prstGeom>
            <a:solidFill>
              <a:srgbClr val="AC030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0" fontAlgn="base" latinLnBrk="0" hangingPunct="0">
                <a:lnSpc>
                  <a:spcPct val="100000"/>
                </a:lnSpc>
                <a:spcBef>
                  <a:spcPct val="0"/>
                </a:spcBef>
                <a:spcAft>
                  <a:spcPct val="0"/>
                </a:spcAft>
                <a:buClrTx/>
                <a:buSzTx/>
                <a:buFontTx/>
                <a:buNone/>
              </a:pPr>
              <a:r>
                <a:rPr kumimoji="0" lang="en-US" sz="1600" b="1" i="0" u="none" strike="noStrike" cap="none" normalizeH="0" baseline="0" dirty="0">
                  <a:ln>
                    <a:noFill/>
                  </a:ln>
                  <a:solidFill>
                    <a:schemeClr val="bg1"/>
                  </a:solidFill>
                  <a:effectLst/>
                  <a:latin typeface="Calibri"/>
                  <a:cs typeface="Calibri"/>
                </a:rPr>
                <a:t>Latency</a:t>
              </a:r>
            </a:p>
          </p:txBody>
        </p:sp>
        <p:sp>
          <p:nvSpPr>
            <p:cNvPr id="38" name="Rounded Rectangle 37"/>
            <p:cNvSpPr/>
            <p:nvPr/>
          </p:nvSpPr>
          <p:spPr bwMode="auto">
            <a:xfrm>
              <a:off x="1544632" y="2286000"/>
              <a:ext cx="1632926" cy="457200"/>
            </a:xfrm>
            <a:prstGeom prst="roundRect">
              <a:avLst/>
            </a:prstGeom>
            <a:solidFill>
              <a:srgbClr val="AC030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0" fontAlgn="base" latinLnBrk="0" hangingPunct="0">
                <a:lnSpc>
                  <a:spcPct val="100000"/>
                </a:lnSpc>
                <a:spcBef>
                  <a:spcPct val="0"/>
                </a:spcBef>
                <a:spcAft>
                  <a:spcPct val="0"/>
                </a:spcAft>
                <a:buClrTx/>
                <a:buSzTx/>
                <a:buFontTx/>
                <a:buNone/>
              </a:pPr>
              <a:r>
                <a:rPr kumimoji="0" lang="en-US" sz="1600" b="1" i="0" u="none" strike="noStrike" cap="none" normalizeH="0" baseline="0" dirty="0">
                  <a:ln>
                    <a:noFill/>
                  </a:ln>
                  <a:solidFill>
                    <a:srgbClr val="FFFFFF"/>
                  </a:solidFill>
                  <a:effectLst/>
                  <a:latin typeface="Calibri"/>
                  <a:cs typeface="Calibri"/>
                </a:rPr>
                <a:t>Throughput</a:t>
              </a:r>
            </a:p>
          </p:txBody>
        </p:sp>
        <p:sp>
          <p:nvSpPr>
            <p:cNvPr id="39" name="Rounded Rectangle 38"/>
            <p:cNvSpPr/>
            <p:nvPr/>
          </p:nvSpPr>
          <p:spPr bwMode="auto">
            <a:xfrm>
              <a:off x="3261567" y="2286000"/>
              <a:ext cx="1343395" cy="457200"/>
            </a:xfrm>
            <a:prstGeom prst="roundRect">
              <a:avLst/>
            </a:prstGeom>
            <a:solidFill>
              <a:srgbClr val="AC0303"/>
            </a:solidFill>
            <a:ln w="12700" cap="flat" cmpd="sng" algn="ctr">
              <a:solidFill>
                <a:srgbClr val="FFFFFF"/>
              </a:solidFill>
              <a:prstDash val="solid"/>
              <a:round/>
              <a:headEnd type="none" w="med" len="med"/>
              <a:tailEnd type="none" w="med" len="med"/>
            </a:ln>
            <a:effectLst/>
          </p:spPr>
          <p:txBody>
            <a:bodyPr vert="horz" wrap="square" lIns="91440" tIns="45720" rIns="0" bIns="45720" numCol="1" rtlCol="0" anchor="ctr" anchorCtr="0" compatLnSpc="1"/>
            <a:lstStyle/>
            <a:p>
              <a:pPr marL="0" marR="0" indent="0" defTabSz="914400" rtl="0" eaLnBrk="0" fontAlgn="base" latinLnBrk="0" hangingPunct="0">
                <a:lnSpc>
                  <a:spcPct val="100000"/>
                </a:lnSpc>
                <a:spcBef>
                  <a:spcPct val="0"/>
                </a:spcBef>
                <a:spcAft>
                  <a:spcPct val="0"/>
                </a:spcAft>
                <a:buClrTx/>
                <a:buSzTx/>
                <a:buFontTx/>
                <a:buNone/>
              </a:pPr>
              <a:r>
                <a:rPr lang="en-US" sz="1600" b="1" dirty="0">
                  <a:solidFill>
                    <a:srgbClr val="FFFFFF"/>
                  </a:solidFill>
                  <a:latin typeface="Calibri"/>
                  <a:cs typeface="Calibri"/>
                </a:rPr>
                <a:t>C</a:t>
              </a:r>
              <a:r>
                <a:rPr kumimoji="0" lang="en-US" sz="1600" b="1" i="0" u="none" strike="noStrike" cap="none" normalizeH="0" baseline="0" dirty="0">
                  <a:ln>
                    <a:noFill/>
                  </a:ln>
                  <a:solidFill>
                    <a:srgbClr val="FFFFFF"/>
                  </a:solidFill>
                  <a:effectLst/>
                  <a:latin typeface="Calibri"/>
                  <a:cs typeface="Calibri"/>
                </a:rPr>
                <a:t>ost</a:t>
              </a:r>
            </a:p>
          </p:txBody>
        </p:sp>
        <p:cxnSp>
          <p:nvCxnSpPr>
            <p:cNvPr id="40" name="Straight Connector 39"/>
            <p:cNvCxnSpPr>
              <a:stCxn id="33" idx="2"/>
            </p:cNvCxnSpPr>
            <p:nvPr/>
          </p:nvCxnSpPr>
          <p:spPr bwMode="auto">
            <a:xfrm>
              <a:off x="847149" y="2743200"/>
              <a:ext cx="0" cy="381000"/>
            </a:xfrm>
            <a:prstGeom prst="line">
              <a:avLst/>
            </a:prstGeom>
            <a:solidFill>
              <a:schemeClr val="accent1"/>
            </a:solidFill>
            <a:ln w="12700" cap="flat" cmpd="sng" algn="ctr">
              <a:solidFill>
                <a:srgbClr val="660075"/>
              </a:solidFill>
              <a:prstDash val="solid"/>
              <a:round/>
              <a:headEnd type="none" w="med" len="med"/>
              <a:tailEnd type="arrow"/>
            </a:ln>
            <a:effectLst/>
          </p:spPr>
        </p:cxnSp>
        <p:cxnSp>
          <p:nvCxnSpPr>
            <p:cNvPr id="41" name="Straight Connector 40"/>
            <p:cNvCxnSpPr>
              <a:stCxn id="38" idx="2"/>
            </p:cNvCxnSpPr>
            <p:nvPr/>
          </p:nvCxnSpPr>
          <p:spPr bwMode="auto">
            <a:xfrm flipH="1">
              <a:off x="1219204" y="2743200"/>
              <a:ext cx="1142753" cy="381000"/>
            </a:xfrm>
            <a:prstGeom prst="line">
              <a:avLst/>
            </a:prstGeom>
            <a:solidFill>
              <a:schemeClr val="accent1"/>
            </a:solidFill>
            <a:ln w="12700" cap="flat" cmpd="sng" algn="ctr">
              <a:solidFill>
                <a:srgbClr val="660075"/>
              </a:solidFill>
              <a:prstDash val="solid"/>
              <a:round/>
              <a:headEnd type="none" w="med" len="med"/>
              <a:tailEnd type="arrow"/>
            </a:ln>
            <a:effectLst/>
          </p:spPr>
        </p:cxnSp>
        <p:cxnSp>
          <p:nvCxnSpPr>
            <p:cNvPr id="42" name="Straight Connector 41"/>
            <p:cNvCxnSpPr/>
            <p:nvPr/>
          </p:nvCxnSpPr>
          <p:spPr bwMode="auto">
            <a:xfrm flipH="1">
              <a:off x="1371600" y="2743200"/>
              <a:ext cx="1981200" cy="381000"/>
            </a:xfrm>
            <a:prstGeom prst="line">
              <a:avLst/>
            </a:prstGeom>
            <a:solidFill>
              <a:schemeClr val="accent1"/>
            </a:solidFill>
            <a:ln w="12700" cap="flat" cmpd="sng" algn="ctr">
              <a:solidFill>
                <a:srgbClr val="660075"/>
              </a:solidFill>
              <a:prstDash val="solid"/>
              <a:round/>
              <a:headEnd type="none" w="med" len="med"/>
              <a:tailEnd type="arrow"/>
            </a:ln>
            <a:effectLst/>
          </p:spPr>
        </p:cxnSp>
        <p:cxnSp>
          <p:nvCxnSpPr>
            <p:cNvPr id="43" name="Straight Connector 42"/>
            <p:cNvCxnSpPr/>
            <p:nvPr/>
          </p:nvCxnSpPr>
          <p:spPr bwMode="auto">
            <a:xfrm>
              <a:off x="1219200" y="2743200"/>
              <a:ext cx="1752600" cy="381000"/>
            </a:xfrm>
            <a:prstGeom prst="line">
              <a:avLst/>
            </a:prstGeom>
            <a:solidFill>
              <a:schemeClr val="accent1"/>
            </a:solidFill>
            <a:ln w="12700" cap="flat" cmpd="sng" algn="ctr">
              <a:solidFill>
                <a:srgbClr val="660075"/>
              </a:solidFill>
              <a:prstDash val="solid"/>
              <a:round/>
              <a:headEnd type="none" w="med" len="med"/>
              <a:tailEnd type="arrow"/>
            </a:ln>
            <a:effectLst/>
          </p:spPr>
        </p:cxnSp>
        <p:cxnSp>
          <p:nvCxnSpPr>
            <p:cNvPr id="44" name="Straight Connector 43"/>
            <p:cNvCxnSpPr>
              <a:stCxn id="38" idx="2"/>
            </p:cNvCxnSpPr>
            <p:nvPr/>
          </p:nvCxnSpPr>
          <p:spPr bwMode="auto">
            <a:xfrm>
              <a:off x="2361957" y="2743200"/>
              <a:ext cx="990845" cy="381000"/>
            </a:xfrm>
            <a:prstGeom prst="line">
              <a:avLst/>
            </a:prstGeom>
            <a:solidFill>
              <a:schemeClr val="accent1"/>
            </a:solidFill>
            <a:ln w="12700" cap="flat" cmpd="sng" algn="ctr">
              <a:solidFill>
                <a:srgbClr val="660075"/>
              </a:solidFill>
              <a:prstDash val="solid"/>
              <a:round/>
              <a:headEnd type="none" w="med" len="med"/>
              <a:tailEnd type="arrow"/>
            </a:ln>
            <a:effectLst/>
          </p:spPr>
        </p:cxnSp>
        <p:cxnSp>
          <p:nvCxnSpPr>
            <p:cNvPr id="45" name="Straight Connector 44"/>
            <p:cNvCxnSpPr/>
            <p:nvPr/>
          </p:nvCxnSpPr>
          <p:spPr bwMode="auto">
            <a:xfrm>
              <a:off x="3429000" y="2743200"/>
              <a:ext cx="76200" cy="381000"/>
            </a:xfrm>
            <a:prstGeom prst="line">
              <a:avLst/>
            </a:prstGeom>
            <a:solidFill>
              <a:schemeClr val="accent1"/>
            </a:solidFill>
            <a:ln w="12700" cap="flat" cmpd="sng" algn="ctr">
              <a:solidFill>
                <a:srgbClr val="660075"/>
              </a:solidFill>
              <a:prstDash val="solid"/>
              <a:round/>
              <a:headEnd type="none" w="med" len="med"/>
              <a:tailEnd type="arrow"/>
            </a:ln>
            <a:effectLst/>
          </p:spPr>
        </p:cxnSp>
      </p:grpSp>
      <p:sp>
        <p:nvSpPr>
          <p:cNvPr id="3" name="Rounded Rectangle 2"/>
          <p:cNvSpPr/>
          <p:nvPr/>
        </p:nvSpPr>
        <p:spPr bwMode="auto">
          <a:xfrm>
            <a:off x="5029200" y="2311400"/>
            <a:ext cx="4114799" cy="1651000"/>
          </a:xfrm>
          <a:prstGeom prst="roundRect">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defTabSz="914400" rtl="0" eaLnBrk="0" fontAlgn="base" latinLnBrk="0" hangingPunct="0">
              <a:spcBef>
                <a:spcPct val="0"/>
              </a:spcBef>
              <a:spcAft>
                <a:spcPct val="0"/>
              </a:spcAft>
              <a:buClrTx/>
              <a:buSzTx/>
              <a:buFontTx/>
              <a:buNone/>
            </a:pPr>
            <a:r>
              <a:rPr kumimoji="0" lang="en-US" sz="1400" b="1" i="0" u="none" strike="noStrike" cap="none" normalizeH="0" baseline="0" dirty="0">
                <a:ln>
                  <a:noFill/>
                </a:ln>
                <a:solidFill>
                  <a:srgbClr val="000000"/>
                </a:solidFill>
                <a:effectLst/>
                <a:latin typeface="Georgia" panose="02040802050405020203"/>
                <a:cs typeface="Georgia" panose="02040802050405020203"/>
              </a:rPr>
              <a:t>Cloud  Computing </a:t>
            </a:r>
            <a:r>
              <a:rPr lang="en-US" sz="1400" dirty="0">
                <a:ln>
                  <a:noFill/>
                </a:ln>
                <a:solidFill>
                  <a:srgbClr val="000000"/>
                </a:solidFill>
                <a:effectLst/>
                <a:latin typeface="Georgia" panose="02040802050405020203"/>
                <a:cs typeface="Georgia" panose="02040802050405020203"/>
                <a:sym typeface="+mn-ea"/>
              </a:rPr>
              <a:t>(EC2</a:t>
            </a:r>
            <a:r>
              <a:rPr lang="en-US" sz="1400" dirty="0">
                <a:solidFill>
                  <a:srgbClr val="000000"/>
                </a:solidFill>
                <a:latin typeface="Georgia" panose="02040802050405020203"/>
                <a:cs typeface="Georgia" panose="02040802050405020203"/>
                <a:sym typeface="+mn-ea"/>
              </a:rPr>
              <a:t>~190 i</a:t>
            </a:r>
            <a:r>
              <a:rPr lang="en-US" sz="1400" dirty="0">
                <a:ln>
                  <a:noFill/>
                </a:ln>
                <a:solidFill>
                  <a:srgbClr val="000000"/>
                </a:solidFill>
                <a:effectLst/>
                <a:latin typeface="Georgia" panose="02040802050405020203"/>
                <a:cs typeface="Georgia" panose="02040802050405020203"/>
                <a:sym typeface="+mn-ea"/>
              </a:rPr>
              <a:t>nstance </a:t>
            </a:r>
            <a:r>
              <a:rPr lang="en-US" sz="1400" dirty="0">
                <a:solidFill>
                  <a:srgbClr val="000000"/>
                </a:solidFill>
                <a:latin typeface="Georgia" panose="02040802050405020203"/>
                <a:cs typeface="Georgia" panose="02040802050405020203"/>
                <a:sym typeface="+mn-ea"/>
              </a:rPr>
              <a:t>t</a:t>
            </a:r>
            <a:r>
              <a:rPr lang="en-US" sz="1400" dirty="0">
                <a:ln>
                  <a:noFill/>
                </a:ln>
                <a:solidFill>
                  <a:srgbClr val="000000"/>
                </a:solidFill>
                <a:effectLst/>
                <a:latin typeface="Georgia" panose="02040802050405020203"/>
                <a:cs typeface="Georgia" panose="02040802050405020203"/>
                <a:sym typeface="+mn-ea"/>
              </a:rPr>
              <a:t>ypes)</a:t>
            </a:r>
            <a:endParaRPr kumimoji="0" lang="en-US" sz="1400" i="0" u="none" strike="noStrike" cap="none" normalizeH="0" baseline="0" dirty="0">
              <a:ln>
                <a:noFill/>
              </a:ln>
              <a:solidFill>
                <a:srgbClr val="000000"/>
              </a:solidFill>
              <a:effectLst/>
              <a:latin typeface="Georgia" panose="02040802050405020203"/>
              <a:cs typeface="Georgia" panose="02040802050405020203"/>
            </a:endParaRPr>
          </a:p>
          <a:p>
            <a:pPr marL="285750" marR="0" indent="-285750" defTabSz="914400" rtl="0" eaLnBrk="0" fontAlgn="base" latinLnBrk="0" hangingPunct="0">
              <a:spcBef>
                <a:spcPct val="0"/>
              </a:spcBef>
              <a:spcAft>
                <a:spcPct val="0"/>
              </a:spcAft>
              <a:buClrTx/>
              <a:buSzTx/>
              <a:buFont typeface="Arial" panose="020B0604020202090204" pitchFamily="34" charset="0"/>
              <a:buChar char="•"/>
            </a:pPr>
            <a:endParaRPr kumimoji="0" lang="en-US" sz="1400" b="1" i="0" u="none" strike="noStrike" cap="none" normalizeH="0" baseline="0" dirty="0">
              <a:ln>
                <a:noFill/>
              </a:ln>
              <a:solidFill>
                <a:srgbClr val="000000"/>
              </a:solidFill>
              <a:effectLst/>
              <a:latin typeface="Georgia" panose="02040802050405020203"/>
              <a:cs typeface="Georgia" panose="02040802050405020203"/>
            </a:endParaRPr>
          </a:p>
          <a:p>
            <a:pPr marL="285750" marR="0" indent="-285750" defTabSz="914400" rtl="0" eaLnBrk="0" fontAlgn="base" latinLnBrk="0" hangingPunct="0">
              <a:spcBef>
                <a:spcPct val="0"/>
              </a:spcBef>
              <a:spcAft>
                <a:spcPct val="0"/>
              </a:spcAft>
              <a:buClrTx/>
              <a:buSzTx/>
              <a:buFont typeface="Arial" panose="020B0604020202090204" pitchFamily="34" charset="0"/>
              <a:buChar char="•"/>
            </a:pPr>
            <a:r>
              <a:rPr kumimoji="0" lang="en-US" sz="1400" b="1" i="0" u="none" strike="noStrike" cap="none" normalizeH="0" baseline="0" dirty="0">
                <a:ln>
                  <a:noFill/>
                </a:ln>
                <a:solidFill>
                  <a:srgbClr val="000000"/>
                </a:solidFill>
                <a:effectLst/>
                <a:latin typeface="Georgia" panose="02040802050405020203"/>
                <a:cs typeface="Georgia" panose="02040802050405020203"/>
              </a:rPr>
              <a:t>Cluster option: </a:t>
            </a:r>
            <a:r>
              <a:rPr kumimoji="0" lang="en-US" sz="1400" i="0" u="none" strike="noStrike" cap="none" normalizeH="0" baseline="0" dirty="0">
                <a:ln>
                  <a:noFill/>
                </a:ln>
                <a:solidFill>
                  <a:srgbClr val="000000"/>
                </a:solidFill>
                <a:effectLst/>
                <a:latin typeface="Georgia" panose="02040802050405020203"/>
                <a:cs typeface="Georgia" panose="02040802050405020203"/>
              </a:rPr>
              <a:t>number of cores, memory size</a:t>
            </a:r>
            <a:endParaRPr kumimoji="0" lang="en-US" altLang="fr-FR" sz="1400" i="0" u="none" strike="noStrike" cap="none" normalizeH="0" baseline="0" dirty="0">
              <a:ln>
                <a:noFill/>
              </a:ln>
              <a:solidFill>
                <a:srgbClr val="000000"/>
              </a:solidFill>
              <a:effectLst/>
              <a:latin typeface="Georgia" panose="02040802050405020203"/>
              <a:cs typeface="Georgia" panose="02040802050405020203"/>
              <a:sym typeface="+mn-ea"/>
            </a:endParaRPr>
          </a:p>
          <a:p>
            <a:pPr marL="285750" marR="0" indent="-285750" defTabSz="914400" rtl="0" eaLnBrk="0" fontAlgn="base" latinLnBrk="0" hangingPunct="0">
              <a:spcBef>
                <a:spcPct val="0"/>
              </a:spcBef>
              <a:spcAft>
                <a:spcPct val="0"/>
              </a:spcAft>
              <a:buClrTx/>
              <a:buSzTx/>
              <a:buFont typeface="Arial" panose="020B0604020202090204" pitchFamily="34" charset="0"/>
              <a:buChar char="•"/>
            </a:pPr>
            <a:r>
              <a:rPr lang="en-US" sz="1400" b="1" dirty="0">
                <a:ln>
                  <a:noFill/>
                </a:ln>
                <a:solidFill>
                  <a:srgbClr val="000000"/>
                </a:solidFill>
                <a:effectLst/>
                <a:latin typeface="Georgia" panose="02040802050405020203"/>
                <a:cs typeface="Georgia" panose="02040802050405020203"/>
                <a:sym typeface="+mn-ea"/>
              </a:rPr>
              <a:t>Spark runtime parameters: </a:t>
            </a:r>
            <a:r>
              <a:rPr lang="en-US" sz="1400" dirty="0">
                <a:ln>
                  <a:noFill/>
                </a:ln>
                <a:solidFill>
                  <a:srgbClr val="000000"/>
                </a:solidFill>
                <a:effectLst/>
                <a:latin typeface="Georgia" panose="02040802050405020203"/>
                <a:cs typeface="Georgia" panose="02040802050405020203"/>
                <a:sym typeface="+mn-ea"/>
              </a:rPr>
              <a:t>number of executors, parallelism, etc.</a:t>
            </a:r>
            <a:endParaRPr lang="en-US" altLang="fr-FR" sz="1400" dirty="0">
              <a:sym typeface="+mn-ea"/>
            </a:endParaRPr>
          </a:p>
          <a:p>
            <a:pPr marL="285750" marR="0" indent="-285750" defTabSz="914400" rtl="0" eaLnBrk="0" fontAlgn="base" latinLnBrk="0" hangingPunct="0">
              <a:spcBef>
                <a:spcPct val="0"/>
              </a:spcBef>
              <a:spcAft>
                <a:spcPct val="0"/>
              </a:spcAft>
              <a:buClrTx/>
              <a:buSzTx/>
              <a:buFontTx/>
              <a:buNone/>
            </a:pPr>
            <a:r>
              <a:rPr lang="en-US" sz="1400" dirty="0">
                <a:sym typeface="+mn-ea"/>
              </a:rPr>
              <a:t> </a:t>
            </a:r>
            <a:endParaRPr kumimoji="0" lang="en-US" sz="1600" i="0" u="none" strike="noStrike" cap="none" normalizeH="0" baseline="0" dirty="0">
              <a:ln>
                <a:noFill/>
              </a:ln>
              <a:solidFill>
                <a:schemeClr val="tx1">
                  <a:lumMod val="65000"/>
                  <a:lumOff val="35000"/>
                </a:schemeClr>
              </a:solidFill>
              <a:effectLst/>
              <a:latin typeface="Georgia" panose="02040802050405020203"/>
              <a:cs typeface="Georgia" panose="02040802050405020203"/>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solidFill>
                  <a:srgbClr val="000000"/>
                </a:solidFill>
                <a:sym typeface="+mn-ea"/>
              </a:rPr>
              <a:t>Data </a:t>
            </a:r>
            <a:r>
              <a:rPr lang="fr-FR" dirty="0" err="1">
                <a:solidFill>
                  <a:srgbClr val="000000"/>
                </a:solidFill>
                <a:sym typeface="+mn-ea"/>
              </a:rPr>
              <a:t>Analytics </a:t>
            </a:r>
            <a:r>
              <a:rPr lang="en-US" dirty="0">
                <a:solidFill>
                  <a:srgbClr val="000000"/>
                </a:solidFill>
                <a:sym typeface="+mn-ea"/>
              </a:rPr>
              <a:t>Optimizer</a:t>
            </a:r>
            <a:endParaRPr lang="en-US" dirty="0" err="1">
              <a:solidFill>
                <a:srgbClr val="000000"/>
              </a:solidFill>
              <a:sym typeface="+mn-ea"/>
            </a:endParaRPr>
          </a:p>
        </p:txBody>
      </p:sp>
      <p:sp>
        <p:nvSpPr>
          <p:cNvPr id="6" name="Espace réservé du contenu 6"/>
          <p:cNvSpPr>
            <a:spLocks noGrp="1"/>
          </p:cNvSpPr>
          <p:nvPr>
            <p:ph idx="1"/>
          </p:nvPr>
        </p:nvSpPr>
        <p:spPr>
          <a:xfrm>
            <a:off x="457200" y="1143000"/>
            <a:ext cx="8284845" cy="1794510"/>
          </a:xfrm>
        </p:spPr>
        <p:txBody>
          <a:bodyPr/>
          <a:lstStyle/>
          <a:p>
            <a:pPr indent="0">
              <a:buNone/>
            </a:pPr>
            <a:r>
              <a:rPr lang="en-US" b="1" kern="1200">
                <a:solidFill>
                  <a:schemeClr val="accent2"/>
                </a:solidFill>
              </a:rPr>
              <a:t>Broad Analytics</a:t>
            </a:r>
            <a:endParaRPr lang="fr-FR" b="1"/>
          </a:p>
          <a:p>
            <a:pPr marL="563880" lvl="1" indent="-342900"/>
            <a:r>
              <a:rPr lang="en-US" sz="1800"/>
              <a:t>SQL jobs, Machine Learning jobs, etc.</a:t>
            </a:r>
          </a:p>
          <a:p>
            <a:pPr marL="563880" lvl="1" indent="-342900"/>
            <a:r>
              <a:rPr lang="en-US" sz="1800"/>
              <a:t>Model: given a configuration, </a:t>
            </a:r>
            <a:r>
              <a:rPr lang="en-US" sz="1800">
                <a:sym typeface="+mn-ea"/>
              </a:rPr>
              <a:t>predict performance of user objectives when running a job</a:t>
            </a:r>
            <a:endParaRPr lang="en-US" sz="1800"/>
          </a:p>
          <a:p>
            <a:pPr marL="563880" lvl="1" indent="-342900"/>
            <a:r>
              <a:rPr lang="en-US" altLang="fr-FR" sz="1800"/>
              <a:t>Our o</a:t>
            </a:r>
            <a:r>
              <a:rPr lang="en-US" sz="1800" dirty="0">
                <a:solidFill>
                  <a:srgbClr val="000000"/>
                </a:solidFill>
                <a:sym typeface="+mn-ea"/>
              </a:rPr>
              <a:t>ptimizer can work with existing models such as Ottertune [SIGMOD, 2017] and Earnest [NSDI, 2016]</a:t>
            </a:r>
            <a:endParaRPr lang="en-US" altLang="fr-FR" sz="1800" dirty="0">
              <a:solidFill>
                <a:srgbClr val="000000"/>
              </a:solidFill>
            </a:endParaRPr>
          </a:p>
        </p:txBody>
      </p:sp>
      <p:sp>
        <p:nvSpPr>
          <p:cNvPr id="8" name="Espace réservé du contenu 6"/>
          <p:cNvSpPr>
            <a:spLocks noGrp="1"/>
          </p:cNvSpPr>
          <p:nvPr/>
        </p:nvSpPr>
        <p:spPr>
          <a:xfrm>
            <a:off x="457200" y="3190240"/>
            <a:ext cx="8284845" cy="1122680"/>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b="1">
                <a:solidFill>
                  <a:schemeClr val="accent2"/>
                </a:solidFill>
              </a:rPr>
              <a:t>Multi-Objective Optimization</a:t>
            </a:r>
            <a:endParaRPr lang="en-US" b="1"/>
          </a:p>
          <a:p>
            <a:pPr marL="563880" lvl="1" indent="-342900"/>
            <a:r>
              <a:rPr lang="en-US" sz="1800">
                <a:sym typeface="+mn-ea"/>
              </a:rPr>
              <a:t>Automatically select a configuration that can 'optimize' multiply objectives at the same time.</a:t>
            </a:r>
            <a:endParaRPr lang="en-US" altLang="fr-FR" sz="1800" dirty="0">
              <a:solidFill>
                <a:srgbClr val="000000"/>
              </a:solidFill>
              <a:sym typeface="+mn-ea"/>
            </a:endParaRPr>
          </a:p>
        </p:txBody>
      </p:sp>
      <p:pic>
        <p:nvPicPr>
          <p:cNvPr id="7" name="Picture 6"/>
          <p:cNvPicPr>
            <a:picLocks noChangeAspect="1"/>
          </p:cNvPicPr>
          <p:nvPr/>
        </p:nvPicPr>
        <p:blipFill>
          <a:blip r:embed="rId3"/>
          <a:stretch>
            <a:fillRect/>
          </a:stretch>
        </p:blipFill>
        <p:spPr>
          <a:xfrm>
            <a:off x="1006157" y="4198938"/>
            <a:ext cx="3593465" cy="2395220"/>
          </a:xfrm>
          <a:prstGeom prst="rect">
            <a:avLst/>
          </a:prstGeom>
        </p:spPr>
      </p:pic>
      <p:sp>
        <p:nvSpPr>
          <p:cNvPr id="9" name="Espace réservé du contenu 6"/>
          <p:cNvSpPr>
            <a:spLocks noGrp="1"/>
          </p:cNvSpPr>
          <p:nvPr/>
        </p:nvSpPr>
        <p:spPr>
          <a:xfrm>
            <a:off x="4900295" y="4312920"/>
            <a:ext cx="3786505" cy="216725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a:solidFill>
                  <a:schemeClr val="accent2"/>
                </a:solidFill>
              </a:rPr>
              <a:t>A running example</a:t>
            </a:r>
            <a:endParaRPr lang="fr-FR" b="1"/>
          </a:p>
          <a:p>
            <a:pPr marL="563880" lvl="1" indent="-342900"/>
            <a:r>
              <a:rPr lang="en-US" sz="1800"/>
              <a:t>X axis: </a:t>
            </a:r>
            <a:r>
              <a:rPr lang="en-US" sz="1800">
                <a:solidFill>
                  <a:schemeClr val="accent2"/>
                </a:solidFill>
              </a:rPr>
              <a:t>latency</a:t>
            </a:r>
            <a:r>
              <a:rPr lang="en-US" sz="1800"/>
              <a:t> objective</a:t>
            </a:r>
          </a:p>
          <a:p>
            <a:pPr marL="563880" lvl="1" indent="-342900"/>
            <a:r>
              <a:rPr lang="en-US" sz="1800">
                <a:sym typeface="+mn-ea"/>
              </a:rPr>
              <a:t>Y axis: </a:t>
            </a:r>
            <a:r>
              <a:rPr lang="en-US" sz="1800">
                <a:solidFill>
                  <a:schemeClr val="accent2"/>
                </a:solidFill>
                <a:sym typeface="+mn-ea"/>
              </a:rPr>
              <a:t>cost</a:t>
            </a:r>
            <a:r>
              <a:rPr lang="en-US" sz="1800">
                <a:sym typeface="+mn-ea"/>
              </a:rPr>
              <a:t> objective (number of cores)</a:t>
            </a:r>
            <a:endParaRPr lang="en-US" sz="1800"/>
          </a:p>
          <a:p>
            <a:pPr marL="563880" lvl="1" indent="-342900"/>
            <a:r>
              <a:rPr lang="en-US" altLang="fr-FR" sz="1800"/>
              <a:t>Each point: a </a:t>
            </a:r>
            <a:r>
              <a:rPr lang="en-US" altLang="fr-FR" sz="1800">
                <a:solidFill>
                  <a:schemeClr val="accent2"/>
                </a:solidFill>
              </a:rPr>
              <a:t>trade off</a:t>
            </a:r>
            <a:r>
              <a:rPr lang="en-US" altLang="fr-FR" sz="1800"/>
              <a:t> between latency and cost</a:t>
            </a:r>
            <a:endParaRPr lang="en-US" altLang="fr-FR" sz="18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3"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3"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grpId="3"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P spid="8" grpId="0"/>
      <p:bldP spid="9" grpId="0" build="p"/>
      <p:bldP spid="9" grpId="1" build="p"/>
      <p:bldP spid="9" grpId="2" build="p"/>
      <p:bldP spid="9" grpId="3" build="allAtOnce"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6813550" y="4584065"/>
            <a:ext cx="586105" cy="390525"/>
          </a:xfrm>
          <a:prstGeom prst="rect">
            <a:avLst/>
          </a:prstGeom>
        </p:spPr>
      </p:pic>
      <p:cxnSp>
        <p:nvCxnSpPr>
          <p:cNvPr id="87" name="Straight Arrow Connector 86"/>
          <p:cNvCxnSpPr/>
          <p:nvPr/>
        </p:nvCxnSpPr>
        <p:spPr>
          <a:xfrm>
            <a:off x="3418205" y="3145790"/>
            <a:ext cx="0" cy="386080"/>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Folded Corner 85"/>
          <p:cNvSpPr/>
          <p:nvPr/>
        </p:nvSpPr>
        <p:spPr>
          <a:xfrm>
            <a:off x="2065020" y="3531235"/>
            <a:ext cx="1537970" cy="2119630"/>
          </a:xfrm>
          <a:prstGeom prst="foldedCorner">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79" name="Group 78"/>
          <p:cNvGrpSpPr/>
          <p:nvPr/>
        </p:nvGrpSpPr>
        <p:grpSpPr>
          <a:xfrm>
            <a:off x="5679440" y="2338705"/>
            <a:ext cx="982980" cy="1048385"/>
            <a:chOff x="2108224" y="2173686"/>
            <a:chExt cx="1182819" cy="990688"/>
          </a:xfrm>
        </p:grpSpPr>
        <p:pic>
          <p:nvPicPr>
            <p:cNvPr id="77" name="Picture 76" descr="skyline-pf-3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24" y="2173686"/>
              <a:ext cx="1182819" cy="914400"/>
            </a:xfrm>
            <a:prstGeom prst="rect">
              <a:avLst/>
            </a:prstGeom>
          </p:spPr>
        </p:pic>
        <p:sp>
          <p:nvSpPr>
            <p:cNvPr id="78" name="Rectangle 77"/>
            <p:cNvSpPr/>
            <p:nvPr/>
          </p:nvSpPr>
          <p:spPr>
            <a:xfrm>
              <a:off x="3159826" y="2249974"/>
              <a:ext cx="9449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4" name="Picture 3"/>
          <p:cNvPicPr>
            <a:picLocks noChangeAspect="1"/>
          </p:cNvPicPr>
          <p:nvPr/>
        </p:nvPicPr>
        <p:blipFill>
          <a:blip r:embed="rId5"/>
          <a:stretch>
            <a:fillRect/>
          </a:stretch>
        </p:blipFill>
        <p:spPr>
          <a:xfrm>
            <a:off x="549275" y="3076575"/>
            <a:ext cx="544195" cy="590550"/>
          </a:xfrm>
          <a:prstGeom prst="rect">
            <a:avLst/>
          </a:prstGeom>
        </p:spPr>
      </p:pic>
      <p:sp>
        <p:nvSpPr>
          <p:cNvPr id="5" name="Rectangle 4"/>
          <p:cNvSpPr/>
          <p:nvPr/>
        </p:nvSpPr>
        <p:spPr>
          <a:xfrm>
            <a:off x="1452880" y="1805305"/>
            <a:ext cx="7565390" cy="4001770"/>
          </a:xfrm>
          <a:prstGeom prst="rect">
            <a:avLst/>
          </a:prstGeom>
          <a:no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3775710" y="4775835"/>
            <a:ext cx="1715135" cy="68961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90204" pitchFamily="34" charset="0"/>
                <a:ea typeface="Arial" panose="020B0604020202090204" pitchFamily="34" charset="0"/>
                <a:cs typeface="Arial" panose="020B0604020202090204" pitchFamily="34" charset="0"/>
              </a:rPr>
              <a:t>3. Model Server</a:t>
            </a:r>
          </a:p>
        </p:txBody>
      </p:sp>
      <p:sp>
        <p:nvSpPr>
          <p:cNvPr id="9" name="Rectangle 8"/>
          <p:cNvSpPr/>
          <p:nvPr/>
        </p:nvSpPr>
        <p:spPr>
          <a:xfrm>
            <a:off x="3775710" y="2946400"/>
            <a:ext cx="1901825" cy="7200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90204" pitchFamily="34" charset="0"/>
                <a:ea typeface="Arial" panose="020B0604020202090204" pitchFamily="34" charset="0"/>
                <a:cs typeface="Arial" panose="020B0604020202090204" pitchFamily="34" charset="0"/>
              </a:rPr>
              <a:t>1. Multi-Objective</a:t>
            </a:r>
            <a:br>
              <a:rPr lang="en-US" sz="1500" b="1" dirty="0">
                <a:latin typeface="Arial" panose="020B0604020202090204" pitchFamily="34" charset="0"/>
                <a:ea typeface="Arial" panose="020B0604020202090204" pitchFamily="34" charset="0"/>
                <a:cs typeface="Arial" panose="020B0604020202090204" pitchFamily="34" charset="0"/>
              </a:rPr>
            </a:br>
            <a:r>
              <a:rPr lang="en-US" sz="1500" b="1" dirty="0">
                <a:latin typeface="Arial" panose="020B0604020202090204" pitchFamily="34" charset="0"/>
                <a:ea typeface="Arial" panose="020B0604020202090204" pitchFamily="34" charset="0"/>
                <a:cs typeface="Arial" panose="020B0604020202090204" pitchFamily="34" charset="0"/>
              </a:rPr>
              <a:t>Optimization</a:t>
            </a:r>
          </a:p>
        </p:txBody>
      </p:sp>
      <p:cxnSp>
        <p:nvCxnSpPr>
          <p:cNvPr id="20" name="Straight Arrow Connector 19"/>
          <p:cNvCxnSpPr/>
          <p:nvPr/>
        </p:nvCxnSpPr>
        <p:spPr>
          <a:xfrm>
            <a:off x="1282700" y="3315970"/>
            <a:ext cx="249364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028190" y="3668395"/>
                <a:ext cx="1551940" cy="1337945"/>
              </a:xfrm>
              <a:prstGeom prst="rect">
                <a:avLst/>
              </a:prstGeom>
              <a:noFill/>
            </p:spPr>
            <p:txBody>
              <a:bodyPr wrap="square" rtlCol="0">
                <a:spAutoFit/>
              </a:bodyPr>
              <a:lstStyle/>
              <a:p>
                <a:pPr marL="342900" indent="-342900">
                  <a:buFont typeface="+mj-lt"/>
                  <a:buAutoNum type="alphaLcParenR"/>
                </a:pPr>
                <a:r>
                  <a:rPr lang="en-US" sz="1350" dirty="0">
                    <a:solidFill>
                      <a:schemeClr val="tx1"/>
                    </a:solidFill>
                    <a:latin typeface="Arial" panose="020B0604020202090204" pitchFamily="34" charset="0"/>
                    <a:ea typeface="Arial" panose="020B0604020202090204" pitchFamily="34" charset="0"/>
                    <a:cs typeface="Arial" panose="020B0604020202090204" pitchFamily="34" charset="0"/>
                  </a:rPr>
                  <a:t>Dataflow program</a:t>
                </a:r>
              </a:p>
              <a:p>
                <a:pPr marL="342900" indent="-342900">
                  <a:buFont typeface="+mj-lt"/>
                  <a:buAutoNum type="alphaLcParenR"/>
                </a:pPr>
                <a:r>
                  <a:rPr lang="en-US" sz="1350" dirty="0">
                    <a:solidFill>
                      <a:schemeClr val="tx1"/>
                    </a:solidFill>
                    <a:latin typeface="Arial" panose="020B0604020202090204" pitchFamily="34" charset="0"/>
                    <a:ea typeface="Arial" panose="020B0604020202090204" pitchFamily="34" charset="0"/>
                    <a:cs typeface="Arial" panose="020B0604020202090204" pitchFamily="34" charset="0"/>
                  </a:rPr>
                  <a:t>Objectives </a:t>
                </a:r>
                <a14:m>
                  <m:oMath xmlns:m="http://schemas.openxmlformats.org/officeDocument/2006/math">
                    <m:d>
                      <m:dPr>
                        <m:begChr m:val="{"/>
                        <m:endChr m:val="}"/>
                        <m:ctrlP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ctrlPr>
                      </m:dPr>
                      <m:e>
                        <m:sSub>
                          <m:sSubPr>
                            <m:ctrlP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ctrlPr>
                          </m:sSubPr>
                          <m:e>
                            <m: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t>𝐹</m:t>
                            </m:r>
                          </m:e>
                          <m:sub>
                            <m: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t>1</m:t>
                            </m:r>
                          </m:sub>
                        </m:sSub>
                        <m: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t>,…, </m:t>
                        </m:r>
                        <m:sSub>
                          <m:sSubPr>
                            <m:ctrlP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ctrlPr>
                          </m:sSubPr>
                          <m:e>
                            <m: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t>𝐹</m:t>
                            </m:r>
                          </m:e>
                          <m:sub>
                            <m:r>
                              <a:rPr lang="en-US" sz="1350" b="0" i="1" smtClean="0">
                                <a:solidFill>
                                  <a:schemeClr val="tx1"/>
                                </a:solidFill>
                                <a:latin typeface="Cambria Math" panose="02040503050406030204" pitchFamily="18" charset="0"/>
                                <a:ea typeface="Arial" panose="020B0604020202090204" pitchFamily="34" charset="0"/>
                                <a:cs typeface="Arial" panose="020B0604020202090204" pitchFamily="34" charset="0"/>
                              </a:rPr>
                              <m:t>𝑘</m:t>
                            </m:r>
                          </m:sub>
                        </m:sSub>
                      </m:e>
                    </m:d>
                  </m:oMath>
                </a14:m>
                <a:endParaRPr lang="en-US" sz="1350" b="0" dirty="0">
                  <a:solidFill>
                    <a:schemeClr val="tx1"/>
                  </a:solidFill>
                  <a:latin typeface="Arial" panose="020B0604020202090204" pitchFamily="34" charset="0"/>
                  <a:ea typeface="Arial" panose="020B0604020202090204" pitchFamily="34" charset="0"/>
                  <a:cs typeface="Arial" panose="020B0604020202090204" pitchFamily="34" charset="0"/>
                </a:endParaRPr>
              </a:p>
              <a:p>
                <a:pPr marL="342900" indent="-342900">
                  <a:buFont typeface="+mj-lt"/>
                  <a:buAutoNum type="alphaLcParenR"/>
                </a:pPr>
                <a:r>
                  <a:rPr lang="en-US" sz="1350" dirty="0">
                    <a:solidFill>
                      <a:schemeClr val="tx1"/>
                    </a:solidFill>
                    <a:latin typeface="Arial" panose="020B0604020202090204" pitchFamily="34" charset="0"/>
                    <a:ea typeface="Arial" panose="020B0604020202090204" pitchFamily="34" charset="0"/>
                    <a:cs typeface="Arial" panose="020B0604020202090204" pitchFamily="34" charset="0"/>
                  </a:rPr>
                  <a:t>Preferences (optional)</a:t>
                </a:r>
              </a:p>
            </p:txBody>
          </p:sp>
        </mc:Choice>
        <mc:Fallback xmlns="">
          <p:sp>
            <p:nvSpPr>
              <p:cNvPr id="22" name="TextBox 21"/>
              <p:cNvSpPr txBox="1">
                <a:spLocks noRot="1" noChangeAspect="1" noMove="1" noResize="1" noEditPoints="1" noAdjustHandles="1" noChangeArrowheads="1" noChangeShapeType="1" noTextEdit="1"/>
              </p:cNvSpPr>
              <p:nvPr/>
            </p:nvSpPr>
            <p:spPr>
              <a:xfrm>
                <a:off x="2028190" y="3668395"/>
                <a:ext cx="1551940" cy="1337945"/>
              </a:xfrm>
              <a:prstGeom prst="rect">
                <a:avLst/>
              </a:prstGeom>
              <a:blipFill rotWithShape="1">
                <a:blip r:embed="rId6"/>
                <a:stretch>
                  <a:fillRect/>
                </a:stretch>
              </a:blipFill>
            </p:spPr>
            <p:txBody>
              <a:bodyPr/>
              <a:lstStyle/>
              <a:p>
                <a:r>
                  <a:rPr lang="en-US" altLang="en-US">
                    <a:noFill/>
                  </a:rPr>
                  <a:t> </a:t>
                </a:r>
              </a:p>
            </p:txBody>
          </p:sp>
        </mc:Fallback>
      </mc:AlternateContent>
      <p:sp>
        <p:nvSpPr>
          <p:cNvPr id="25" name="TextBox 24"/>
          <p:cNvSpPr txBox="1"/>
          <p:nvPr/>
        </p:nvSpPr>
        <p:spPr>
          <a:xfrm>
            <a:off x="7713980" y="3796030"/>
            <a:ext cx="1342390" cy="506730"/>
          </a:xfrm>
          <a:prstGeom prst="rect">
            <a:avLst/>
          </a:prstGeom>
          <a:noFill/>
        </p:spPr>
        <p:txBody>
          <a:bodyPr wrap="square" rtlCol="0">
            <a:spAutoFit/>
          </a:bodyPr>
          <a:lstStyle/>
          <a:p>
            <a:r>
              <a:rPr lang="en-US" sz="1350" b="1" dirty="0">
                <a:solidFill>
                  <a:schemeClr val="accent2"/>
                </a:solidFill>
                <a:latin typeface="Arial" panose="020B0604020202090204" pitchFamily="34" charset="0"/>
                <a:cs typeface="Arial" panose="020B0604020202090204" pitchFamily="34" charset="0"/>
              </a:rPr>
              <a:t>Job </a:t>
            </a:r>
            <a:r>
              <a:rPr lang="en-US" sz="1350" b="1" dirty="0" err="1">
                <a:solidFill>
                  <a:schemeClr val="accent2"/>
                </a:solidFill>
                <a:latin typeface="Arial" panose="020B0604020202090204" pitchFamily="34" charset="0"/>
                <a:cs typeface="Arial" panose="020B0604020202090204" pitchFamily="34" charset="0"/>
              </a:rPr>
              <a:t>configu</a:t>
            </a:r>
            <a:r>
              <a:rPr lang="en-US" sz="1350" b="1" dirty="0">
                <a:solidFill>
                  <a:schemeClr val="accent2"/>
                </a:solidFill>
                <a:latin typeface="Arial" panose="020B0604020202090204" pitchFamily="34" charset="0"/>
                <a:cs typeface="Arial" panose="020B0604020202090204" pitchFamily="34" charset="0"/>
              </a:rPr>
              <a:t>-</a:t>
            </a:r>
          </a:p>
          <a:p>
            <a:r>
              <a:rPr lang="en-US" sz="1350" b="1" dirty="0">
                <a:solidFill>
                  <a:schemeClr val="accent2"/>
                </a:solidFill>
                <a:latin typeface="Arial" panose="020B0604020202090204" pitchFamily="34" charset="0"/>
                <a:cs typeface="Arial" panose="020B0604020202090204" pitchFamily="34" charset="0"/>
              </a:rPr>
              <a:t>ration</a:t>
            </a:r>
          </a:p>
        </p:txBody>
      </p:sp>
      <p:cxnSp>
        <p:nvCxnSpPr>
          <p:cNvPr id="43" name="Straight Arrow Connector 42"/>
          <p:cNvCxnSpPr/>
          <p:nvPr/>
        </p:nvCxnSpPr>
        <p:spPr>
          <a:xfrm>
            <a:off x="7710170" y="3682365"/>
            <a:ext cx="0" cy="84772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rot="5400000">
            <a:off x="5869305" y="4554220"/>
            <a:ext cx="498475" cy="109601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3021330" y="1861185"/>
            <a:ext cx="5098415" cy="368300"/>
          </a:xfrm>
          <a:prstGeom prst="rect">
            <a:avLst/>
          </a:prstGeom>
        </p:spPr>
        <p:txBody>
          <a:bodyPr wrap="square">
            <a:spAutoFit/>
          </a:bodyPr>
          <a:lstStyle/>
          <a:p>
            <a:pPr algn="ctr"/>
            <a:r>
              <a:rPr lang="en-US" sz="1800" b="1" dirty="0">
                <a:latin typeface="Arial" panose="020B0604020202090204" pitchFamily="34" charset="0"/>
                <a:ea typeface="Arial" panose="020B0604020202090204" pitchFamily="34" charset="0"/>
                <a:cs typeface="Arial" panose="020B0604020202090204" pitchFamily="34" charset="0"/>
              </a:rPr>
              <a:t>Unified Data Analytics Optimizer (UDAO)</a:t>
            </a:r>
          </a:p>
        </p:txBody>
      </p:sp>
      <p:cxnSp>
        <p:nvCxnSpPr>
          <p:cNvPr id="47" name="Straight Arrow Connector 46"/>
          <p:cNvCxnSpPr/>
          <p:nvPr/>
        </p:nvCxnSpPr>
        <p:spPr>
          <a:xfrm flipV="1">
            <a:off x="4482465" y="3682365"/>
            <a:ext cx="0" cy="1093470"/>
          </a:xfrm>
          <a:prstGeom prst="straightConnector1">
            <a:avLst/>
          </a:prstGeom>
          <a:ln w="317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3"/>
          </p:cNvCxnSpPr>
          <p:nvPr/>
        </p:nvCxnSpPr>
        <p:spPr>
          <a:xfrm>
            <a:off x="5677535" y="3307080"/>
            <a:ext cx="1248410" cy="95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941185" y="2946400"/>
            <a:ext cx="2016125" cy="7200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90204" pitchFamily="34" charset="0"/>
                <a:ea typeface="Arial" panose="020B0604020202090204" pitchFamily="34" charset="0"/>
                <a:cs typeface="Arial" panose="020B0604020202090204" pitchFamily="34" charset="0"/>
              </a:rPr>
              <a:t>2. Configuration Recommendation</a:t>
            </a:r>
          </a:p>
        </p:txBody>
      </p:sp>
      <p:sp>
        <p:nvSpPr>
          <p:cNvPr id="60" name="TextBox 59"/>
          <p:cNvSpPr txBox="1"/>
          <p:nvPr/>
        </p:nvSpPr>
        <p:spPr>
          <a:xfrm>
            <a:off x="5633085" y="3533140"/>
            <a:ext cx="1468755" cy="299085"/>
          </a:xfrm>
          <a:prstGeom prst="rect">
            <a:avLst/>
          </a:prstGeom>
          <a:noFill/>
        </p:spPr>
        <p:txBody>
          <a:bodyPr wrap="square" rtlCol="0">
            <a:spAutoFit/>
          </a:bodyPr>
          <a:lstStyle/>
          <a:p>
            <a:r>
              <a:rPr lang="en-US" sz="1350" dirty="0">
                <a:latin typeface="Arial" panose="020B0604020202090204" pitchFamily="34" charset="0"/>
                <a:cs typeface="Arial" panose="020B0604020202090204" pitchFamily="34" charset="0"/>
              </a:rPr>
              <a:t>Pareto Frontier</a:t>
            </a:r>
          </a:p>
        </p:txBody>
      </p:sp>
      <p:sp>
        <p:nvSpPr>
          <p:cNvPr id="62" name="Rounded Rectangle 61"/>
          <p:cNvSpPr/>
          <p:nvPr/>
        </p:nvSpPr>
        <p:spPr>
          <a:xfrm>
            <a:off x="6760845" y="4555490"/>
            <a:ext cx="2161540" cy="116332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Rounded Rectangle 62"/>
          <p:cNvSpPr/>
          <p:nvPr/>
        </p:nvSpPr>
        <p:spPr>
          <a:xfrm>
            <a:off x="6708775" y="4537075"/>
            <a:ext cx="2268855" cy="567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dirty="0">
                <a:solidFill>
                  <a:schemeClr val="accent2"/>
                </a:solidFill>
                <a:latin typeface="Arial" panose="020B0604020202090204" pitchFamily="34" charset="0"/>
                <a:ea typeface="Arial" panose="020B0604020202090204" pitchFamily="34" charset="0"/>
                <a:cs typeface="Arial" panose="020B0604020202090204" pitchFamily="34" charset="0"/>
              </a:rPr>
              <a:t>Runtime Engine</a:t>
            </a:r>
          </a:p>
        </p:txBody>
      </p:sp>
      <p:grpSp>
        <p:nvGrpSpPr>
          <p:cNvPr id="69" name="Group 68"/>
          <p:cNvGrpSpPr/>
          <p:nvPr/>
        </p:nvGrpSpPr>
        <p:grpSpPr>
          <a:xfrm>
            <a:off x="7270750" y="5046980"/>
            <a:ext cx="1254760" cy="525145"/>
            <a:chOff x="5423049" y="5468710"/>
            <a:chExt cx="1696152" cy="1333704"/>
          </a:xfrm>
        </p:grpSpPr>
        <p:sp>
          <p:nvSpPr>
            <p:cNvPr id="71" name="Oval 70"/>
            <p:cNvSpPr/>
            <p:nvPr/>
          </p:nvSpPr>
          <p:spPr>
            <a:xfrm>
              <a:off x="5449766" y="5468710"/>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Oval 71"/>
            <p:cNvSpPr/>
            <p:nvPr/>
          </p:nvSpPr>
          <p:spPr>
            <a:xfrm>
              <a:off x="5870522" y="5471514"/>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Oval 72"/>
            <p:cNvSpPr/>
            <p:nvPr/>
          </p:nvSpPr>
          <p:spPr>
            <a:xfrm>
              <a:off x="6291272" y="5478983"/>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p:cNvSpPr/>
            <p:nvPr/>
          </p:nvSpPr>
          <p:spPr>
            <a:xfrm>
              <a:off x="6707721" y="5478983"/>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Magnetic Disk 74"/>
            <p:cNvSpPr/>
            <p:nvPr/>
          </p:nvSpPr>
          <p:spPr>
            <a:xfrm>
              <a:off x="5423049" y="6114637"/>
              <a:ext cx="1669436" cy="687777"/>
            </a:xfrm>
            <a:prstGeom prst="flowChartMagneticDisk">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90204" pitchFamily="34" charset="0"/>
                  <a:ea typeface="Arial" panose="020B0604020202090204" pitchFamily="34" charset="0"/>
                  <a:cs typeface="Arial" panose="020B0604020202090204" pitchFamily="34" charset="0"/>
                </a:rPr>
                <a:t>HDFS</a:t>
              </a:r>
            </a:p>
          </p:txBody>
        </p:sp>
        <p:cxnSp>
          <p:nvCxnSpPr>
            <p:cNvPr id="76" name="Straight Arrow Connector 75"/>
            <p:cNvCxnSpPr/>
            <p:nvPr/>
          </p:nvCxnSpPr>
          <p:spPr>
            <a:xfrm flipV="1">
              <a:off x="6906055" y="5875456"/>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6487171" y="5874592"/>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079612" y="5869361"/>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656380" y="5869361"/>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4" name="Folded Corner 83"/>
          <p:cNvSpPr/>
          <p:nvPr/>
        </p:nvSpPr>
        <p:spPr>
          <a:xfrm>
            <a:off x="3281680" y="2727960"/>
            <a:ext cx="297815" cy="417830"/>
          </a:xfrm>
          <a:prstGeom prst="foldedCorner">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a:solidFill>
                  <a:schemeClr val="tx1"/>
                </a:solidFill>
                <a:latin typeface="Arial" panose="020B0604020202090204" pitchFamily="34" charset="0"/>
                <a:cs typeface="Arial" panose="020B0604020202090204" pitchFamily="34" charset="0"/>
              </a:rPr>
              <a:t>R1</a:t>
            </a:r>
          </a:p>
        </p:txBody>
      </p:sp>
      <p:sp>
        <p:nvSpPr>
          <p:cNvPr id="85" name="TextBox 84"/>
          <p:cNvSpPr txBox="1"/>
          <p:nvPr/>
        </p:nvSpPr>
        <p:spPr>
          <a:xfrm>
            <a:off x="1633855" y="2720340"/>
            <a:ext cx="413385" cy="321945"/>
          </a:xfrm>
          <a:prstGeom prst="rect">
            <a:avLst/>
          </a:prstGeom>
          <a:noFill/>
        </p:spPr>
        <p:txBody>
          <a:bodyPr wrap="square" rtlCol="0">
            <a:spAutoFit/>
          </a:bodyPr>
          <a:lstStyle/>
          <a:p>
            <a:r>
              <a:rPr lang="en-US" sz="1500" b="1" dirty="0">
                <a:latin typeface="Arial" panose="020B0604020202090204" pitchFamily="34" charset="0"/>
                <a:cs typeface="Arial" panose="020B0604020202090204" pitchFamily="34" charset="0"/>
              </a:rPr>
              <a:t>…</a:t>
            </a:r>
          </a:p>
        </p:txBody>
      </p:sp>
      <p:sp>
        <p:nvSpPr>
          <p:cNvPr id="89" name="Folded Corner 88"/>
          <p:cNvSpPr/>
          <p:nvPr/>
        </p:nvSpPr>
        <p:spPr>
          <a:xfrm>
            <a:off x="2913380" y="2720975"/>
            <a:ext cx="297815" cy="417830"/>
          </a:xfrm>
          <a:prstGeom prst="foldedCorner">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a:solidFill>
                  <a:schemeClr val="tx1"/>
                </a:solidFill>
                <a:latin typeface="Arial" panose="020B0604020202090204" pitchFamily="34" charset="0"/>
                <a:cs typeface="Arial" panose="020B0604020202090204" pitchFamily="34" charset="0"/>
              </a:rPr>
              <a:t>R2</a:t>
            </a:r>
          </a:p>
        </p:txBody>
      </p:sp>
      <p:sp>
        <p:nvSpPr>
          <p:cNvPr id="90" name="Folded Corner 89"/>
          <p:cNvSpPr/>
          <p:nvPr/>
        </p:nvSpPr>
        <p:spPr>
          <a:xfrm>
            <a:off x="2499995" y="2720975"/>
            <a:ext cx="297815" cy="417830"/>
          </a:xfrm>
          <a:prstGeom prst="foldedCorner">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a:solidFill>
                  <a:schemeClr val="tx1"/>
                </a:solidFill>
                <a:latin typeface="Arial" panose="020B0604020202090204" pitchFamily="34" charset="0"/>
                <a:cs typeface="Arial" panose="020B0604020202090204" pitchFamily="34" charset="0"/>
              </a:rPr>
              <a:t>R3</a:t>
            </a:r>
          </a:p>
        </p:txBody>
      </p:sp>
      <p:sp>
        <p:nvSpPr>
          <p:cNvPr id="91" name="Folded Corner 90"/>
          <p:cNvSpPr/>
          <p:nvPr/>
        </p:nvSpPr>
        <p:spPr>
          <a:xfrm>
            <a:off x="2086610" y="2720975"/>
            <a:ext cx="297815" cy="417830"/>
          </a:xfrm>
          <a:prstGeom prst="foldedCorner">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dirty="0">
                <a:solidFill>
                  <a:schemeClr val="tx1"/>
                </a:solidFill>
                <a:latin typeface="Arial" panose="020B0604020202090204" pitchFamily="34" charset="0"/>
                <a:cs typeface="Arial" panose="020B0604020202090204" pitchFamily="34" charset="0"/>
              </a:rPr>
              <a:t>R4</a:t>
            </a:r>
          </a:p>
        </p:txBody>
      </p:sp>
      <p:sp>
        <p:nvSpPr>
          <p:cNvPr id="92" name="TextBox 91"/>
          <p:cNvSpPr txBox="1"/>
          <p:nvPr/>
        </p:nvSpPr>
        <p:spPr>
          <a:xfrm>
            <a:off x="332105" y="1805305"/>
            <a:ext cx="1283335" cy="714375"/>
          </a:xfrm>
          <a:prstGeom prst="rect">
            <a:avLst/>
          </a:prstGeom>
          <a:noFill/>
        </p:spPr>
        <p:txBody>
          <a:bodyPr wrap="square" rtlCol="0">
            <a:spAutoFit/>
          </a:bodyPr>
          <a:lstStyle/>
          <a:p>
            <a:r>
              <a:rPr lang="en-US" sz="1350" dirty="0">
                <a:latin typeface="Arial" panose="020B0604020202090204" pitchFamily="34" charset="0"/>
                <a:cs typeface="Arial" panose="020B0604020202090204" pitchFamily="34" charset="0"/>
              </a:rPr>
              <a:t>User requests for scheduled workloads</a:t>
            </a:r>
          </a:p>
        </p:txBody>
      </p:sp>
      <p:sp>
        <p:nvSpPr>
          <p:cNvPr id="93" name="TextBox 92"/>
          <p:cNvSpPr txBox="1"/>
          <p:nvPr/>
        </p:nvSpPr>
        <p:spPr>
          <a:xfrm>
            <a:off x="298450" y="4537075"/>
            <a:ext cx="1313180" cy="922020"/>
          </a:xfrm>
          <a:prstGeom prst="rect">
            <a:avLst/>
          </a:prstGeom>
          <a:noFill/>
        </p:spPr>
        <p:txBody>
          <a:bodyPr wrap="square" rtlCol="0">
            <a:spAutoFit/>
          </a:bodyPr>
          <a:lstStyle/>
          <a:p>
            <a:r>
              <a:rPr lang="en-US" sz="1350" dirty="0">
                <a:latin typeface="Arial" panose="020B0604020202090204" pitchFamily="34" charset="0"/>
                <a:cs typeface="Arial" panose="020B0604020202090204" pitchFamily="34" charset="0"/>
              </a:rPr>
              <a:t>Provider’s requests for </a:t>
            </a:r>
            <a:r>
              <a:rPr lang="en-US" sz="1350" dirty="0" err="1">
                <a:latin typeface="Arial" panose="020B0604020202090204" pitchFamily="34" charset="0"/>
                <a:cs typeface="Arial" panose="020B0604020202090204" pitchFamily="34" charset="0"/>
              </a:rPr>
              <a:t>severless</a:t>
            </a:r>
            <a:r>
              <a:rPr lang="en-US" sz="1350" dirty="0">
                <a:latin typeface="Arial" panose="020B0604020202090204" pitchFamily="34" charset="0"/>
                <a:cs typeface="Arial" panose="020B0604020202090204" pitchFamily="34" charset="0"/>
              </a:rPr>
              <a:t> workloads</a:t>
            </a:r>
          </a:p>
        </p:txBody>
      </p:sp>
      <p:sp>
        <p:nvSpPr>
          <p:cNvPr id="19" name="Cloud 18"/>
          <p:cNvSpPr/>
          <p:nvPr/>
        </p:nvSpPr>
        <p:spPr>
          <a:xfrm>
            <a:off x="415290" y="3894455"/>
            <a:ext cx="927735" cy="584835"/>
          </a:xfrm>
          <a:prstGeom prst="cloud">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p:nvPicPr>
        <p:blipFill>
          <a:blip r:embed="rId3"/>
          <a:stretch>
            <a:fillRect/>
          </a:stretch>
        </p:blipFill>
        <p:spPr>
          <a:xfrm>
            <a:off x="6812280" y="4584065"/>
            <a:ext cx="586105" cy="390525"/>
          </a:xfrm>
          <a:prstGeom prst="rect">
            <a:avLst/>
          </a:prstGeom>
        </p:spPr>
      </p:pic>
      <p:cxnSp>
        <p:nvCxnSpPr>
          <p:cNvPr id="11" name="Straight Arrow Connector 10"/>
          <p:cNvCxnSpPr/>
          <p:nvPr/>
        </p:nvCxnSpPr>
        <p:spPr>
          <a:xfrm>
            <a:off x="7710170" y="3682365"/>
            <a:ext cx="0" cy="847725"/>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707505" y="4537075"/>
            <a:ext cx="2268855" cy="567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dirty="0">
                <a:solidFill>
                  <a:schemeClr val="accent2"/>
                </a:solidFill>
                <a:latin typeface="Arial" panose="020B0604020202090204" pitchFamily="34" charset="0"/>
                <a:ea typeface="Arial" panose="020B0604020202090204" pitchFamily="34" charset="0"/>
                <a:cs typeface="Arial" panose="020B0604020202090204" pitchFamily="34" charset="0"/>
              </a:rPr>
              <a:t>Runtime Engine</a:t>
            </a:r>
          </a:p>
        </p:txBody>
      </p:sp>
      <p:pic>
        <p:nvPicPr>
          <p:cNvPr id="13" name="Picture 12"/>
          <p:cNvPicPr>
            <a:picLocks noChangeAspect="1"/>
          </p:cNvPicPr>
          <p:nvPr/>
        </p:nvPicPr>
        <p:blipFill>
          <a:blip r:embed="rId3"/>
          <a:stretch>
            <a:fillRect/>
          </a:stretch>
        </p:blipFill>
        <p:spPr>
          <a:xfrm>
            <a:off x="6814820" y="4584065"/>
            <a:ext cx="586105" cy="390525"/>
          </a:xfrm>
          <a:prstGeom prst="rect">
            <a:avLst/>
          </a:prstGeom>
        </p:spPr>
      </p:pic>
      <p:sp>
        <p:nvSpPr>
          <p:cNvPr id="14" name="Down Arrow 13"/>
          <p:cNvSpPr/>
          <p:nvPr/>
        </p:nvSpPr>
        <p:spPr>
          <a:xfrm rot="5400000">
            <a:off x="5870575" y="4554220"/>
            <a:ext cx="498475" cy="109601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7272020" y="5046980"/>
            <a:ext cx="1254760" cy="525145"/>
            <a:chOff x="5423049" y="5468710"/>
            <a:chExt cx="1696152" cy="1333704"/>
          </a:xfrm>
        </p:grpSpPr>
        <p:sp>
          <p:nvSpPr>
            <p:cNvPr id="16" name="Oval 15"/>
            <p:cNvSpPr/>
            <p:nvPr/>
          </p:nvSpPr>
          <p:spPr>
            <a:xfrm>
              <a:off x="5449766" y="5468710"/>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5870522" y="5471514"/>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6291272" y="5478983"/>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p:cNvSpPr/>
            <p:nvPr/>
          </p:nvSpPr>
          <p:spPr>
            <a:xfrm>
              <a:off x="6707721" y="5478983"/>
              <a:ext cx="411480" cy="411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Magnetic Disk 74"/>
            <p:cNvSpPr/>
            <p:nvPr/>
          </p:nvSpPr>
          <p:spPr>
            <a:xfrm>
              <a:off x="5423049" y="6114637"/>
              <a:ext cx="1669436" cy="687777"/>
            </a:xfrm>
            <a:prstGeom prst="flowChartMagneticDisk">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90204" pitchFamily="34" charset="0"/>
                  <a:ea typeface="Arial" panose="020B0604020202090204" pitchFamily="34" charset="0"/>
                  <a:cs typeface="Arial" panose="020B0604020202090204" pitchFamily="34" charset="0"/>
                </a:rPr>
                <a:t>HDFS</a:t>
              </a:r>
            </a:p>
          </p:txBody>
        </p:sp>
        <p:cxnSp>
          <p:nvCxnSpPr>
            <p:cNvPr id="24" name="Straight Arrow Connector 23"/>
            <p:cNvCxnSpPr/>
            <p:nvPr/>
          </p:nvCxnSpPr>
          <p:spPr>
            <a:xfrm flipV="1">
              <a:off x="6906055" y="5875456"/>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87171" y="5874592"/>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079612" y="5869361"/>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56380" y="5869361"/>
              <a:ext cx="0" cy="253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3"/>
          <a:stretch>
            <a:fillRect/>
          </a:stretch>
        </p:blipFill>
        <p:spPr>
          <a:xfrm>
            <a:off x="6813550" y="4584065"/>
            <a:ext cx="586105" cy="390525"/>
          </a:xfrm>
          <a:prstGeom prst="rect">
            <a:avLst/>
          </a:prstGeom>
        </p:spPr>
      </p:pic>
      <mc:AlternateContent xmlns:mc="http://schemas.openxmlformats.org/markup-compatibility/2006" xmlns:a14="http://schemas.microsoft.com/office/drawing/2010/main">
        <mc:Choice Requires="a14">
          <p:sp>
            <p:nvSpPr>
              <p:cNvPr id="33" name="TextBox 25"/>
              <p:cNvSpPr txBox="1"/>
              <p:nvPr/>
            </p:nvSpPr>
            <p:spPr>
              <a:xfrm>
                <a:off x="4512773" y="3883629"/>
                <a:ext cx="2114434" cy="646331"/>
              </a:xfrm>
              <a:prstGeom prst="rect">
                <a:avLst/>
              </a:prstGeom>
              <a:noFill/>
            </p:spPr>
            <p:txBody>
              <a:bodyPr wrap="square" rtlCol="0">
                <a:spAutoFit/>
              </a:bodyPr>
              <a:lstStyle/>
              <a:p>
                <a:r>
                  <a:rPr lang="en-US" sz="1800" dirty="0">
                    <a:latin typeface="Arial" panose="020B0604020202090204" pitchFamily="34" charset="0"/>
                    <a:cs typeface="Arial" panose="020B0604020202090204" pitchFamily="34" charset="0"/>
                  </a:rPr>
                  <a:t>Objective models</a:t>
                </a: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cs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cs typeface="Cambria Math" panose="02040503050406030204" pitchFamily="18" charset="0"/>
                            </a:rPr>
                            <m:t>{</m:t>
                          </m:r>
                          <m:r>
                            <m:rPr>
                              <m:sty m:val="p"/>
                            </m:rPr>
                            <a:rPr lang="el-GR" sz="1800" i="1" smtClean="0">
                              <a:latin typeface="Cambria Math" panose="02040503050406030204" pitchFamily="18" charset="0"/>
                              <a:ea typeface="Cambria Math" panose="02040503050406030204" pitchFamily="18" charset="0"/>
                              <a:cs typeface="Cambria Math" panose="02040503050406030204" pitchFamily="18" charset="0"/>
                            </a:rPr>
                            <m:t>Ψ</m:t>
                          </m:r>
                        </m:e>
                        <m:sub>
                          <m:r>
                            <a:rPr lang="en-US" sz="1800" b="0" i="1" smtClean="0">
                              <a:latin typeface="Cambria Math" panose="02040503050406030204" pitchFamily="18" charset="0"/>
                              <a:ea typeface="Cambria Math" panose="02040503050406030204" pitchFamily="18" charset="0"/>
                              <a:cs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cs typeface="Cambria Math" panose="02040503050406030204" pitchFamily="18" charset="0"/>
                        </a:rPr>
                        <m:t> , …, </m:t>
                      </m:r>
                      <m:sSub>
                        <m:sSubPr>
                          <m:ctrlPr>
                            <a:rPr lang="en-US" sz="1800" b="0" i="1" smtClean="0">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l-GR" sz="1800" b="0" i="1" smtClean="0">
                              <a:latin typeface="Cambria Math" panose="02040503050406030204" pitchFamily="18" charset="0"/>
                              <a:ea typeface="Cambria Math" panose="02040503050406030204" pitchFamily="18" charset="0"/>
                              <a:cs typeface="Cambria Math" panose="02040503050406030204" pitchFamily="18" charset="0"/>
                            </a:rPr>
                            <m:t>Ψ</m:t>
                          </m:r>
                        </m:e>
                        <m:sub>
                          <m:r>
                            <a:rPr lang="en-US" sz="1800" b="0" i="1" smtClean="0">
                              <a:latin typeface="Cambria Math" panose="02040503050406030204" pitchFamily="18" charset="0"/>
                              <a:ea typeface="Cambria Math" panose="02040503050406030204" pitchFamily="18" charset="0"/>
                              <a:cs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1800" dirty="0"/>
              </a:p>
            </p:txBody>
          </p:sp>
        </mc:Choice>
        <mc:Fallback xmlns="">
          <p:sp>
            <p:nvSpPr>
              <p:cNvPr id="33" name="TextBox 25"/>
              <p:cNvSpPr txBox="1">
                <a:spLocks noRot="1" noChangeAspect="1" noMove="1" noResize="1" noEditPoints="1" noAdjustHandles="1" noChangeArrowheads="1" noChangeShapeType="1" noTextEdit="1"/>
              </p:cNvSpPr>
              <p:nvPr/>
            </p:nvSpPr>
            <p:spPr>
              <a:xfrm>
                <a:off x="4512773" y="3883629"/>
                <a:ext cx="2114434" cy="646331"/>
              </a:xfrm>
              <a:prstGeom prst="rect">
                <a:avLst/>
              </a:prstGeom>
              <a:blipFill rotWithShape="1">
                <a:blip r:embed="rId7"/>
                <a:stretch>
                  <a:fillRect l="-22" t="-93" r="16" b="78"/>
                </a:stretch>
              </a:blipFill>
            </p:spPr>
            <p:txBody>
              <a:bodyPr/>
              <a:lstStyle/>
              <a:p>
                <a:r>
                  <a:rPr lang="en-US" altLang="en-US">
                    <a:noFill/>
                  </a:rPr>
                  <a:t> </a:t>
                </a:r>
              </a:p>
            </p:txBody>
          </p:sp>
        </mc:Fallback>
      </mc:AlternateContent>
      <p:sp>
        <p:nvSpPr>
          <p:cNvPr id="34" name="Title 33"/>
          <p:cNvSpPr>
            <a:spLocks noGrp="1"/>
          </p:cNvSpPr>
          <p:nvPr>
            <p:ph type="title"/>
          </p:nvPr>
        </p:nvSpPr>
        <p:spPr/>
        <p:txBody>
          <a:bodyPr/>
          <a:lstStyle/>
          <a:p>
            <a:r>
              <a:rPr lang="en-US" dirty="0"/>
              <a:t>System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49" grpId="0" animBg="1"/>
      <p:bldP spid="60" grpId="0"/>
      <p:bldP spid="62" grpId="0" animBg="1"/>
      <p:bldP spid="63"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Contributions</a:t>
            </a:r>
          </a:p>
        </p:txBody>
      </p:sp>
      <p:sp>
        <p:nvSpPr>
          <p:cNvPr id="4" name="Slide Number Placeholder 3"/>
          <p:cNvSpPr>
            <a:spLocks noGrp="1"/>
          </p:cNvSpPr>
          <p:nvPr>
            <p:ph type="sldNum" idx="12"/>
          </p:nvPr>
        </p:nvSpPr>
        <p:spPr>
          <a:xfrm>
            <a:off x="8534400" y="6379039"/>
            <a:ext cx="501398" cy="319096"/>
          </a:xfrm>
        </p:spPr>
        <p:txBody>
          <a:bodyPr/>
          <a:lstStyle/>
          <a:p>
            <a:pPr marL="0" lvl="0" indent="0">
              <a:spcBef>
                <a:spcPts val="0"/>
              </a:spcBef>
              <a:spcAft>
                <a:spcPts val="0"/>
              </a:spcAft>
              <a:buNone/>
            </a:pPr>
            <a:fld id="{00000000-1234-1234-1234-123412341234}" type="slidenum">
              <a:rPr lang="en-US" smtClean="0"/>
              <a:t>4</a:t>
            </a:fld>
            <a:endParaRPr lang="en-US" dirty="0"/>
          </a:p>
        </p:txBody>
      </p:sp>
      <p:sp>
        <p:nvSpPr>
          <p:cNvPr id="2" name="Espace réservé du contenu 6"/>
          <p:cNvSpPr>
            <a:spLocks noGrp="1"/>
          </p:cNvSpPr>
          <p:nvPr/>
        </p:nvSpPr>
        <p:spPr>
          <a:xfrm>
            <a:off x="369570" y="1341755"/>
            <a:ext cx="8666480" cy="1554480"/>
          </a:xfrm>
          <a:prstGeom prst="rect">
            <a:avLst/>
          </a:prstGeom>
          <a:solidFill>
            <a:schemeClr val="accent2">
              <a:lumMod val="20000"/>
              <a:lumOff val="80000"/>
            </a:schemeClr>
          </a:solid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endParaRPr lang="fr-FR" sz="1600" b="1" dirty="0"/>
          </a:p>
          <a:p>
            <a:pPr marL="563880" lvl="1" indent="-342900"/>
            <a:r>
              <a:rPr lang="en-US" altLang="fr-FR" sz="2400" b="1" dirty="0"/>
              <a:t>A theoretical framework to transform a MOO problem to a set of constrained optimization (CO) problems</a:t>
            </a:r>
          </a:p>
        </p:txBody>
      </p:sp>
      <p:sp>
        <p:nvSpPr>
          <p:cNvPr id="5" name="Espace réservé du contenu 6"/>
          <p:cNvSpPr>
            <a:spLocks noGrp="1"/>
          </p:cNvSpPr>
          <p:nvPr/>
        </p:nvSpPr>
        <p:spPr>
          <a:xfrm>
            <a:off x="369570" y="3122295"/>
            <a:ext cx="8666480" cy="1459230"/>
          </a:xfrm>
          <a:prstGeom prst="rect">
            <a:avLst/>
          </a:prstGeom>
          <a:solidFill>
            <a:schemeClr val="accent1">
              <a:lumMod val="20000"/>
              <a:lumOff val="80000"/>
            </a:schemeClr>
          </a:solid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220980" lvl="1" indent="0">
              <a:buNone/>
            </a:pPr>
            <a:endParaRPr lang="en-US" altLang="fr-FR" sz="1400" b="1" dirty="0"/>
          </a:p>
          <a:p>
            <a:pPr marL="563880" lvl="1" indent="-342900"/>
            <a:r>
              <a:rPr lang="en-US" altLang="fr-FR" sz="2400" b="1" dirty="0"/>
              <a:t>Progressive Frontier (PF) algorithms: </a:t>
            </a:r>
            <a:r>
              <a:rPr lang="en-US" altLang="fr-FR" sz="2400" b="1" i="1" dirty="0">
                <a:solidFill>
                  <a:schemeClr val="accent2"/>
                </a:solidFill>
              </a:rPr>
              <a:t>incremental</a:t>
            </a:r>
            <a:r>
              <a:rPr lang="en-US" altLang="fr-FR" sz="2400" b="1" dirty="0"/>
              <a:t>, </a:t>
            </a:r>
            <a:r>
              <a:rPr lang="en-US" altLang="fr-FR" sz="2400" b="1" i="1" dirty="0">
                <a:solidFill>
                  <a:schemeClr val="accent2"/>
                </a:solidFill>
              </a:rPr>
              <a:t>approximate</a:t>
            </a:r>
            <a:r>
              <a:rPr lang="en-US" altLang="fr-FR" sz="2400" b="1" dirty="0"/>
              <a:t>, </a:t>
            </a:r>
            <a:r>
              <a:rPr lang="en-US" altLang="fr-FR" sz="2400" b="1" i="1" dirty="0">
                <a:solidFill>
                  <a:schemeClr val="accent2"/>
                </a:solidFill>
              </a:rPr>
              <a:t>parallel</a:t>
            </a:r>
            <a:endParaRPr lang="en-US" altLang="fr-FR" sz="2400" b="1" dirty="0"/>
          </a:p>
          <a:p>
            <a:pPr marL="563880" lvl="1" indent="-342900"/>
            <a:endParaRPr lang="en-US" altLang="fr-FR" sz="2400" b="1" dirty="0"/>
          </a:p>
        </p:txBody>
      </p:sp>
      <p:sp>
        <p:nvSpPr>
          <p:cNvPr id="7" name="Espace réservé du contenu 6"/>
          <p:cNvSpPr>
            <a:spLocks noGrp="1"/>
          </p:cNvSpPr>
          <p:nvPr/>
        </p:nvSpPr>
        <p:spPr>
          <a:xfrm>
            <a:off x="369570" y="4916170"/>
            <a:ext cx="8666480" cy="1463040"/>
          </a:xfrm>
          <a:prstGeom prst="rect">
            <a:avLst/>
          </a:prstGeom>
          <a:solidFill>
            <a:srgbClr val="FFE1D0"/>
          </a:solid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563880" lvl="1" indent="-342900"/>
            <a:endParaRPr lang="en-US" altLang="fr-FR" sz="1400" b="1" dirty="0"/>
          </a:p>
          <a:p>
            <a:pPr marL="563880" lvl="1" indent="-342900"/>
            <a:r>
              <a:rPr lang="en-US" altLang="fr-FR" sz="2400" b="1" dirty="0"/>
              <a:t>Extensive experimentation, comparison, and analysis using </a:t>
            </a:r>
            <a:r>
              <a:rPr lang="en-US" altLang="fr-FR" sz="2400" b="1" dirty="0" err="1"/>
              <a:t>TPCx_BB</a:t>
            </a:r>
            <a:r>
              <a:rPr lang="en-US" altLang="fr-FR" sz="2400" b="1" dirty="0"/>
              <a:t> and streaming benchmarks.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MOO: Problem Definition</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a:p>
        </p:txBody>
      </p:sp>
      <p:sp>
        <p:nvSpPr>
          <p:cNvPr id="5" name="Espace réservé du contenu 6"/>
          <p:cNvSpPr>
            <a:spLocks noGrp="1"/>
          </p:cNvSpPr>
          <p:nvPr>
            <p:ph idx="1"/>
          </p:nvPr>
        </p:nvSpPr>
        <p:spPr>
          <a:xfrm>
            <a:off x="228600" y="1143058"/>
            <a:ext cx="5323840" cy="2679064"/>
          </a:xfrm>
        </p:spPr>
        <p:txBody>
          <a:bodyPr/>
          <a:lstStyle/>
          <a:p>
            <a:pPr indent="0">
              <a:buNone/>
            </a:pPr>
            <a:endParaRPr lang="fr-FR" sz="2000" dirty="0"/>
          </a:p>
          <a:p>
            <a:pPr marL="220980" lvl="1" indent="0">
              <a:buNone/>
            </a:pPr>
            <a:r>
              <a:rPr lang="en-US" altLang="fr-FR" b="1" dirty="0">
                <a:solidFill>
                  <a:schemeClr val="accent2"/>
                </a:solidFill>
              </a:rPr>
              <a:t>Pareto Optimality:</a:t>
            </a:r>
            <a:r>
              <a:rPr lang="en-US" altLang="fr-FR" dirty="0">
                <a:solidFill>
                  <a:schemeClr val="accent2"/>
                </a:solidFill>
              </a:rPr>
              <a:t> </a:t>
            </a:r>
            <a:r>
              <a:rPr lang="en-US" altLang="fr-FR" dirty="0"/>
              <a:t>a</a:t>
            </a:r>
            <a:r>
              <a:rPr lang="en-US" altLang="fr-FR" dirty="0">
                <a:sym typeface="+mn-ea"/>
              </a:rPr>
              <a:t> </a:t>
            </a:r>
            <a:r>
              <a:rPr lang="en-US" altLang="fr-FR" b="1" dirty="0">
                <a:solidFill>
                  <a:schemeClr val="accent2"/>
                </a:solidFill>
                <a:sym typeface="+mn-ea"/>
              </a:rPr>
              <a:t>pareto point</a:t>
            </a:r>
            <a:r>
              <a:rPr lang="en-US" altLang="fr-FR" dirty="0">
                <a:sym typeface="+mn-ea"/>
              </a:rPr>
              <a:t> is not dominated by any other point in all objectives</a:t>
            </a:r>
          </a:p>
          <a:p>
            <a:pPr marL="220980" lvl="1" indent="0">
              <a:buNone/>
            </a:pPr>
            <a:r>
              <a:rPr lang="en-US" altLang="fr-FR" b="1" dirty="0">
                <a:solidFill>
                  <a:schemeClr val="accent2"/>
                </a:solidFill>
              </a:rPr>
              <a:t>Pareto Set (Frontier):</a:t>
            </a:r>
            <a:r>
              <a:rPr lang="en-US" altLang="fr-FR" b="1" dirty="0"/>
              <a:t> </a:t>
            </a:r>
            <a:r>
              <a:rPr lang="en-US" sz="2000" dirty="0"/>
              <a:t>each point in the pareto set represents a specific trade off among different objectives</a:t>
            </a:r>
            <a:endParaRPr lang="en-US" sz="2000" dirty="0">
              <a:solidFill>
                <a:srgbClr val="000000"/>
              </a:solidFill>
            </a:endParaRPr>
          </a:p>
        </p:txBody>
      </p:sp>
      <p:pic>
        <p:nvPicPr>
          <p:cNvPr id="7" name="Picture 6" descr="Screenshot 2021-03-25 at 20.17.16"/>
          <p:cNvPicPr>
            <a:picLocks noChangeAspect="1"/>
          </p:cNvPicPr>
          <p:nvPr/>
        </p:nvPicPr>
        <p:blipFill>
          <a:blip r:embed="rId2"/>
          <a:stretch>
            <a:fillRect/>
          </a:stretch>
        </p:blipFill>
        <p:spPr>
          <a:xfrm>
            <a:off x="533400" y="3935361"/>
            <a:ext cx="5715000" cy="1928828"/>
          </a:xfrm>
          <a:prstGeom prst="rect">
            <a:avLst/>
          </a:prstGeom>
        </p:spPr>
      </p:pic>
      <p:pic>
        <p:nvPicPr>
          <p:cNvPr id="6" name="Picture 5"/>
          <p:cNvPicPr>
            <a:picLocks noChangeAspect="1"/>
          </p:cNvPicPr>
          <p:nvPr/>
        </p:nvPicPr>
        <p:blipFill>
          <a:blip r:embed="rId3"/>
          <a:stretch>
            <a:fillRect/>
          </a:stretch>
        </p:blipFill>
        <p:spPr>
          <a:xfrm>
            <a:off x="5628640" y="1550670"/>
            <a:ext cx="3407410" cy="2271395"/>
          </a:xfrm>
          <a:prstGeom prst="rect">
            <a:avLst/>
          </a:prstGeom>
        </p:spPr>
      </p:pic>
      <p:sp>
        <p:nvSpPr>
          <p:cNvPr id="9" name="Espace réservé du contenu 6"/>
          <p:cNvSpPr>
            <a:spLocks noGrp="1"/>
          </p:cNvSpPr>
          <p:nvPr/>
        </p:nvSpPr>
        <p:spPr>
          <a:xfrm>
            <a:off x="6386830" y="4014470"/>
            <a:ext cx="2814320" cy="216725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marL="0" lvl="1" indent="0">
              <a:buNone/>
            </a:pPr>
            <a:r>
              <a:rPr lang="en-US" sz="1800"/>
              <a:t>x: </a:t>
            </a:r>
            <a:r>
              <a:rPr lang="en-US" sz="1800">
                <a:solidFill>
                  <a:schemeClr val="accent2"/>
                </a:solidFill>
              </a:rPr>
              <a:t>configuration</a:t>
            </a:r>
            <a:endParaRPr lang="en-US" sz="1800"/>
          </a:p>
          <a:p>
            <a:pPr marL="0" lvl="1" indent="0">
              <a:buNone/>
            </a:pPr>
            <a:r>
              <a:rPr lang="en-US" sz="1800">
                <a:sym typeface="+mn-ea"/>
              </a:rPr>
              <a:t>F</a:t>
            </a:r>
            <a:r>
              <a:rPr lang="en-US" sz="1800" baseline="-25000">
                <a:sym typeface="+mn-ea"/>
              </a:rPr>
              <a:t>1</a:t>
            </a:r>
            <a:r>
              <a:rPr lang="en-US" sz="1800">
                <a:sym typeface="+mn-ea"/>
              </a:rPr>
              <a:t>(x): </a:t>
            </a:r>
            <a:r>
              <a:rPr lang="en-US" sz="1800">
                <a:solidFill>
                  <a:schemeClr val="accent2"/>
                </a:solidFill>
                <a:sym typeface="+mn-ea"/>
              </a:rPr>
              <a:t>latency</a:t>
            </a:r>
            <a:endParaRPr lang="en-US" sz="1800">
              <a:sym typeface="+mn-ea"/>
            </a:endParaRPr>
          </a:p>
          <a:p>
            <a:pPr marL="0" lvl="1" indent="0">
              <a:buNone/>
            </a:pPr>
            <a:r>
              <a:rPr lang="en-US" sz="1800">
                <a:sym typeface="+mn-ea"/>
              </a:rPr>
              <a:t>F</a:t>
            </a:r>
            <a:r>
              <a:rPr lang="en-US" sz="1800" baseline="-25000">
                <a:sym typeface="+mn-ea"/>
              </a:rPr>
              <a:t>2</a:t>
            </a:r>
            <a:r>
              <a:rPr lang="en-US" sz="1800">
                <a:sym typeface="+mn-ea"/>
              </a:rPr>
              <a:t>(x): </a:t>
            </a:r>
            <a:r>
              <a:rPr lang="en-US" sz="1800">
                <a:solidFill>
                  <a:schemeClr val="accent2"/>
                </a:solidFill>
                <a:sym typeface="+mn-ea"/>
              </a:rPr>
              <a:t>cost</a:t>
            </a:r>
            <a:r>
              <a:rPr lang="en-US" sz="1800">
                <a:sym typeface="+mn-ea"/>
              </a:rPr>
              <a:t> (number of cores)</a:t>
            </a:r>
            <a:endParaRPr lang="en-US" sz="1800"/>
          </a:p>
          <a:p>
            <a:pPr marL="0" lvl="1" indent="0">
              <a:buNone/>
            </a:pPr>
            <a:r>
              <a:rPr lang="en-US" altLang="fr-FR" sz="1800">
                <a:latin typeface="Arial Unicode MS" panose="020B0604020202020204" charset="-122"/>
                <a:ea typeface="Arial Unicode MS" panose="020B0604020202020204" charset="-122"/>
              </a:rPr>
              <a:t>Ψ</a:t>
            </a:r>
            <a:r>
              <a:rPr lang="en-US" altLang="fr-FR" sz="1800" baseline="-25000">
                <a:latin typeface="Arial Unicode MS" panose="020B0604020202020204" charset="-122"/>
                <a:ea typeface="Arial Unicode MS" panose="020B0604020202020204" charset="-122"/>
              </a:rPr>
              <a:t>i</a:t>
            </a:r>
            <a:r>
              <a:rPr lang="en-US" altLang="fr-FR" sz="1800">
                <a:latin typeface="Arial Unicode MS" panose="020B0604020202020204" charset="-122"/>
                <a:ea typeface="Arial Unicode MS" panose="020B0604020202020204" charset="-122"/>
              </a:rPr>
              <a:t>(x): </a:t>
            </a:r>
            <a:r>
              <a:rPr lang="en-US" altLang="fr-FR" sz="1800">
                <a:solidFill>
                  <a:schemeClr val="accent2"/>
                </a:solidFill>
                <a:latin typeface="Arial Unicode MS" panose="020B0604020202020204" charset="-122"/>
                <a:ea typeface="Arial Unicode MS" panose="020B0604020202020204" charset="-122"/>
              </a:rPr>
              <a:t>model prediction</a:t>
            </a:r>
            <a:endParaRPr lang="en-US" altLang="fr-FR" sz="1800">
              <a:latin typeface="Arial Unicode MS" panose="020B0604020202020204" charset="-122"/>
              <a:ea typeface="Arial Unicode MS" panose="020B0604020202020204" charset="-122"/>
            </a:endParaRPr>
          </a:p>
          <a:p>
            <a:pPr marL="0" lvl="1" indent="0">
              <a:buNone/>
            </a:pPr>
            <a:r>
              <a:rPr lang="en-US" altLang="fr-FR" sz="1800" dirty="0">
                <a:solidFill>
                  <a:srgbClr val="000000"/>
                </a:solidFill>
                <a:latin typeface="Arial Unicode MS" panose="020B0604020202020204" charset="-122"/>
                <a:ea typeface="Arial Unicode MS" panose="020B0604020202020204" charset="-122"/>
              </a:rPr>
              <a:t>F</a:t>
            </a:r>
            <a:r>
              <a:rPr lang="en-US" altLang="fr-FR" sz="1800" baseline="-25000" dirty="0">
                <a:solidFill>
                  <a:srgbClr val="000000"/>
                </a:solidFill>
                <a:latin typeface="Arial Unicode MS" panose="020B0604020202020204" charset="-122"/>
                <a:ea typeface="Arial Unicode MS" panose="020B0604020202020204" charset="-122"/>
              </a:rPr>
              <a:t>i</a:t>
            </a:r>
            <a:r>
              <a:rPr lang="en-US" altLang="fr-FR" sz="1800" baseline="30000" dirty="0">
                <a:solidFill>
                  <a:srgbClr val="000000"/>
                </a:solidFill>
                <a:latin typeface="Arial Unicode MS" panose="020B0604020202020204" charset="-122"/>
                <a:ea typeface="Arial Unicode MS" panose="020B0604020202020204" charset="-122"/>
              </a:rPr>
              <a:t>L</a:t>
            </a:r>
            <a:r>
              <a:rPr lang="en-US" altLang="fr-FR" sz="1800" dirty="0">
                <a:solidFill>
                  <a:srgbClr val="000000"/>
                </a:solidFill>
                <a:latin typeface="Arial Unicode MS" panose="020B0604020202020204" charset="-122"/>
                <a:ea typeface="Arial Unicode MS" panose="020B0604020202020204" charset="-122"/>
              </a:rPr>
              <a:t>, F</a:t>
            </a:r>
            <a:r>
              <a:rPr lang="en-US" altLang="fr-FR" sz="1800" baseline="-25000" dirty="0">
                <a:solidFill>
                  <a:srgbClr val="000000"/>
                </a:solidFill>
                <a:latin typeface="Arial Unicode MS" panose="020B0604020202020204" charset="-122"/>
                <a:ea typeface="Arial Unicode MS" panose="020B0604020202020204" charset="-122"/>
              </a:rPr>
              <a:t>i</a:t>
            </a:r>
            <a:r>
              <a:rPr lang="en-US" altLang="fr-FR" sz="1800" baseline="30000" dirty="0">
                <a:solidFill>
                  <a:srgbClr val="000000"/>
                </a:solidFill>
                <a:latin typeface="Arial Unicode MS" panose="020B0604020202020204" charset="-122"/>
                <a:ea typeface="Arial Unicode MS" panose="020B0604020202020204" charset="-122"/>
              </a:rPr>
              <a:t>U</a:t>
            </a:r>
            <a:r>
              <a:rPr lang="en-US" altLang="fr-FR" sz="1800" dirty="0">
                <a:solidFill>
                  <a:srgbClr val="000000"/>
                </a:solidFill>
                <a:latin typeface="Arial Unicode MS" panose="020B0604020202020204" charset="-122"/>
                <a:ea typeface="Arial Unicode MS" panose="020B0604020202020204" charset="-122"/>
              </a:rPr>
              <a:t>: </a:t>
            </a:r>
            <a:r>
              <a:rPr lang="en-US" altLang="fr-FR" sz="1800" dirty="0">
                <a:solidFill>
                  <a:schemeClr val="accent2"/>
                </a:solidFill>
                <a:latin typeface="Arial Unicode MS" panose="020B0604020202020204" charset="-122"/>
                <a:ea typeface="Arial Unicode MS" panose="020B0604020202020204" charset="-122"/>
              </a:rPr>
              <a:t>constraints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3"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3"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3"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grpId="3"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build="p"/>
      <p:bldP spid="9" grpId="1" build="p"/>
      <p:bldP spid="9" grpId="2" build="p"/>
      <p:bldP spid="9" grpId="3" build="allAtOnce"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a:t>
            </a:r>
          </a:p>
        </p:txBody>
      </p:sp>
      <p:sp>
        <p:nvSpPr>
          <p:cNvPr id="4" name="Slide Number Placeholder 3"/>
          <p:cNvSpPr>
            <a:spLocks noGrp="1"/>
          </p:cNvSpPr>
          <p:nvPr>
            <p:ph type="sldNum" idx="12"/>
          </p:nvPr>
        </p:nvSpPr>
        <p:spPr>
          <a:xfrm>
            <a:off x="8534400" y="6379039"/>
            <a:ext cx="501398" cy="319096"/>
          </a:xfrm>
        </p:spPr>
        <p:txBody>
          <a:bodyPr/>
          <a:lstStyle/>
          <a:p>
            <a:pPr marL="0" lvl="0" indent="0">
              <a:spcBef>
                <a:spcPts val="0"/>
              </a:spcBef>
              <a:spcAft>
                <a:spcPts val="0"/>
              </a:spcAft>
              <a:buNone/>
            </a:pPr>
            <a:fld id="{00000000-1234-1234-1234-123412341234}" type="slidenum">
              <a:rPr lang="en-US" smtClean="0"/>
              <a:t>6</a:t>
            </a:fld>
            <a:endParaRPr lang="en-US" dirty="0"/>
          </a:p>
        </p:txBody>
      </p:sp>
      <p:sp>
        <p:nvSpPr>
          <p:cNvPr id="7" name="Espace réservé du contenu 6"/>
          <p:cNvSpPr>
            <a:spLocks noGrp="1"/>
          </p:cNvSpPr>
          <p:nvPr/>
        </p:nvSpPr>
        <p:spPr>
          <a:xfrm>
            <a:off x="457200" y="1143001"/>
            <a:ext cx="8666480" cy="1778442"/>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b="1" dirty="0"/>
              <a:t>New requirements targeting cloud environments</a:t>
            </a:r>
            <a:endParaRPr lang="fr-FR" b="1" dirty="0"/>
          </a:p>
          <a:p>
            <a:pPr marL="563880" lvl="1" indent="-342900"/>
            <a:r>
              <a:rPr lang="en-US" altLang="fr-FR" dirty="0">
                <a:solidFill>
                  <a:srgbClr val="C00000"/>
                </a:solidFill>
                <a:sym typeface="+mn-ea"/>
              </a:rPr>
              <a:t>High efficiency</a:t>
            </a:r>
            <a:r>
              <a:rPr lang="en-US" altLang="fr-FR" dirty="0">
                <a:sym typeface="+mn-ea"/>
              </a:rPr>
              <a:t>: within one to two seconds</a:t>
            </a:r>
            <a:endParaRPr lang="en-US" altLang="fr-FR" sz="2000" dirty="0"/>
          </a:p>
          <a:p>
            <a:pPr marL="563880" lvl="1" indent="-342900"/>
            <a:r>
              <a:rPr lang="en-US" altLang="fr-FR" dirty="0">
                <a:solidFill>
                  <a:srgbClr val="C00000"/>
                </a:solidFill>
                <a:sym typeface="+mn-ea"/>
              </a:rPr>
              <a:t>Good coverage</a:t>
            </a:r>
            <a:r>
              <a:rPr lang="en-US" altLang="fr-FR" dirty="0">
                <a:sym typeface="+mn-ea"/>
              </a:rPr>
              <a:t>: explore different trade offs</a:t>
            </a:r>
            <a:endParaRPr lang="en-US" altLang="fr-FR" sz="2000" dirty="0"/>
          </a:p>
          <a:p>
            <a:pPr marL="563880" lvl="1" indent="-342900"/>
            <a:r>
              <a:rPr lang="en-US" altLang="fr-FR" sz="2000" dirty="0">
                <a:solidFill>
                  <a:srgbClr val="C00000"/>
                </a:solidFill>
              </a:rPr>
              <a:t>Consistency</a:t>
            </a:r>
            <a:r>
              <a:rPr lang="en-US" altLang="fr-FR" sz="2000" dirty="0"/>
              <a:t>: later recommendations do not contradict earlier ones</a:t>
            </a:r>
          </a:p>
        </p:txBody>
      </p:sp>
      <p:pic>
        <p:nvPicPr>
          <p:cNvPr id="10" name="Picture 9" descr="ws"/>
          <p:cNvPicPr>
            <a:picLocks noChangeAspect="1"/>
          </p:cNvPicPr>
          <p:nvPr/>
        </p:nvPicPr>
        <p:blipFill>
          <a:blip r:embed="rId3"/>
          <a:stretch>
            <a:fillRect/>
          </a:stretch>
        </p:blipFill>
        <p:spPr>
          <a:xfrm>
            <a:off x="775970" y="3205480"/>
            <a:ext cx="4069080" cy="2712720"/>
          </a:xfrm>
          <a:prstGeom prst="rect">
            <a:avLst/>
          </a:prstGeom>
        </p:spPr>
      </p:pic>
      <p:pic>
        <p:nvPicPr>
          <p:cNvPr id="11" name="Picture 10" descr="evo"/>
          <p:cNvPicPr>
            <a:picLocks noChangeAspect="1"/>
          </p:cNvPicPr>
          <p:nvPr/>
        </p:nvPicPr>
        <p:blipFill>
          <a:blip r:embed="rId4"/>
          <a:stretch>
            <a:fillRect/>
          </a:stretch>
        </p:blipFill>
        <p:spPr>
          <a:xfrm>
            <a:off x="4722495" y="3205480"/>
            <a:ext cx="4069715" cy="2713355"/>
          </a:xfrm>
          <a:prstGeom prst="rect">
            <a:avLst/>
          </a:prstGeom>
        </p:spPr>
      </p:pic>
      <p:sp>
        <p:nvSpPr>
          <p:cNvPr id="12" name="Espace réservé du contenu 6"/>
          <p:cNvSpPr>
            <a:spLocks noGrp="1"/>
          </p:cNvSpPr>
          <p:nvPr>
            <p:ph idx="1"/>
          </p:nvPr>
        </p:nvSpPr>
        <p:spPr>
          <a:xfrm>
            <a:off x="1025525" y="6005830"/>
            <a:ext cx="3569970" cy="551815"/>
          </a:xfrm>
        </p:spPr>
        <p:txBody>
          <a:bodyPr/>
          <a:lstStyle/>
          <a:p>
            <a:pPr indent="0">
              <a:buNone/>
            </a:pPr>
            <a:r>
              <a:rPr lang="en-US" altLang="fr-FR" sz="1800" b="1" dirty="0">
                <a:solidFill>
                  <a:schemeClr val="accent2"/>
                </a:solidFill>
              </a:rPr>
              <a:t>Weighted Sum:</a:t>
            </a:r>
            <a:r>
              <a:rPr lang="en-US" altLang="fr-FR" sz="1800" dirty="0">
                <a:solidFill>
                  <a:schemeClr val="accent2"/>
                </a:solidFill>
              </a:rPr>
              <a:t> </a:t>
            </a:r>
            <a:r>
              <a:rPr lang="en-US" altLang="fr-FR" sz="1800" dirty="0"/>
              <a:t>poor coverage</a:t>
            </a:r>
            <a:endParaRPr lang="en-US" sz="1800" dirty="0">
              <a:solidFill>
                <a:srgbClr val="000000"/>
              </a:solidFill>
            </a:endParaRPr>
          </a:p>
        </p:txBody>
      </p:sp>
      <p:sp>
        <p:nvSpPr>
          <p:cNvPr id="13" name="Espace réservé du contenu 6"/>
          <p:cNvSpPr>
            <a:spLocks noGrp="1"/>
          </p:cNvSpPr>
          <p:nvPr/>
        </p:nvSpPr>
        <p:spPr>
          <a:xfrm>
            <a:off x="4724400" y="6005830"/>
            <a:ext cx="3947160" cy="551815"/>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r>
              <a:rPr lang="en-US" altLang="fr-FR" sz="1800" b="1" dirty="0">
                <a:solidFill>
                  <a:schemeClr val="accent2"/>
                </a:solidFill>
              </a:rPr>
              <a:t>Evolutionary method:</a:t>
            </a:r>
            <a:r>
              <a:rPr lang="en-US" altLang="fr-FR" sz="1800" dirty="0">
                <a:solidFill>
                  <a:schemeClr val="accent2"/>
                </a:solidFill>
              </a:rPr>
              <a:t> </a:t>
            </a:r>
            <a:r>
              <a:rPr lang="en-US" altLang="fr-FR" sz="1800" dirty="0"/>
              <a:t>inconsistent</a:t>
            </a:r>
            <a:endParaRPr lang="en-US" sz="18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P</a:t>
            </a:r>
            <a:r>
              <a:rPr lang="en-US" b="1">
                <a:sym typeface="+mn-ea"/>
              </a:rPr>
              <a:t>rogressive Frontier (PF) Approach</a:t>
            </a:r>
            <a:endParaRPr lang="en-US" altLang="fr-FR" dirty="0">
              <a:solidFill>
                <a:srgbClr val="000000"/>
              </a:solidFill>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a:p>
        </p:txBody>
      </p:sp>
      <p:sp>
        <p:nvSpPr>
          <p:cNvPr id="6" name="Espace réservé du contenu 6"/>
          <p:cNvSpPr>
            <a:spLocks noGrp="1"/>
          </p:cNvSpPr>
          <p:nvPr/>
        </p:nvSpPr>
        <p:spPr>
          <a:xfrm>
            <a:off x="238760" y="5072381"/>
            <a:ext cx="8666480" cy="1778442"/>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endParaRPr lang="fr-FR" b="1"/>
          </a:p>
          <a:p>
            <a:pPr marL="563880" lvl="1" indent="-342900"/>
            <a:endParaRPr lang="en-US" sz="2000" dirty="0">
              <a:solidFill>
                <a:srgbClr val="000000"/>
              </a:solidFill>
            </a:endParaRPr>
          </a:p>
        </p:txBody>
      </p:sp>
      <p:sp>
        <p:nvSpPr>
          <p:cNvPr id="2" name="object 2"/>
          <p:cNvSpPr txBox="1"/>
          <p:nvPr/>
        </p:nvSpPr>
        <p:spPr>
          <a:xfrm>
            <a:off x="2393950" y="6168390"/>
            <a:ext cx="1435735" cy="320040"/>
          </a:xfrm>
          <a:prstGeom prst="rect">
            <a:avLst/>
          </a:prstGeom>
        </p:spPr>
        <p:txBody>
          <a:bodyPr vert="horz" wrap="square" lIns="0" tIns="12700" rIns="0" bIns="0" rtlCol="0">
            <a:spAutoFit/>
          </a:bodyPr>
          <a:lstStyle/>
          <a:p>
            <a:pPr marL="38100">
              <a:lnSpc>
                <a:spcPct val="100000"/>
              </a:lnSpc>
              <a:spcBef>
                <a:spcPts val="100"/>
              </a:spcBef>
            </a:pPr>
            <a:r>
              <a:rPr lang="en-US" sz="2000" spc="10" dirty="0">
                <a:latin typeface="Calibri"/>
                <a:cs typeface="Calibri"/>
              </a:rPr>
              <a:t>F1 (latency)</a:t>
            </a:r>
            <a:endParaRPr sz="1950" baseline="-19000">
              <a:latin typeface="Calibri"/>
              <a:cs typeface="Calibri"/>
            </a:endParaRPr>
          </a:p>
        </p:txBody>
      </p:sp>
      <p:sp>
        <p:nvSpPr>
          <p:cNvPr id="8" name="object 3"/>
          <p:cNvSpPr txBox="1"/>
          <p:nvPr/>
        </p:nvSpPr>
        <p:spPr>
          <a:xfrm>
            <a:off x="1085850" y="3498850"/>
            <a:ext cx="307340" cy="2416175"/>
          </a:xfrm>
          <a:prstGeom prst="rect">
            <a:avLst/>
          </a:prstGeom>
        </p:spPr>
        <p:txBody>
          <a:bodyPr vert="vert" wrap="square" lIns="0" tIns="635" rIns="0" bIns="0" rtlCol="0">
            <a:spAutoFit/>
          </a:bodyPr>
          <a:lstStyle/>
          <a:p>
            <a:pPr marL="12700">
              <a:lnSpc>
                <a:spcPct val="100000"/>
              </a:lnSpc>
              <a:spcBef>
                <a:spcPts val="5"/>
              </a:spcBef>
            </a:pPr>
            <a:r>
              <a:rPr lang="en-US" sz="2000" spc="5" dirty="0">
                <a:latin typeface="Calibri"/>
                <a:cs typeface="Calibri"/>
              </a:rPr>
              <a:t>F2 (cost in </a:t>
            </a:r>
            <a:r>
              <a:rPr lang="en-US" sz="2000" i="1" spc="5" dirty="0">
                <a:latin typeface="Calibri"/>
                <a:cs typeface="Calibri"/>
              </a:rPr>
              <a:t>#</a:t>
            </a:r>
            <a:r>
              <a:rPr lang="en-US" sz="2000" spc="5" dirty="0">
                <a:latin typeface="Calibri"/>
                <a:cs typeface="Calibri"/>
              </a:rPr>
              <a:t>cores)</a:t>
            </a:r>
            <a:endParaRPr sz="1950" baseline="-11000">
              <a:latin typeface="Calibri"/>
              <a:cs typeface="Calibri"/>
            </a:endParaRPr>
          </a:p>
        </p:txBody>
      </p:sp>
      <p:sp>
        <p:nvSpPr>
          <p:cNvPr id="9" name="object 5"/>
          <p:cNvSpPr txBox="1"/>
          <p:nvPr/>
        </p:nvSpPr>
        <p:spPr>
          <a:xfrm>
            <a:off x="1176655" y="5855970"/>
            <a:ext cx="1420495" cy="312420"/>
          </a:xfrm>
          <a:prstGeom prst="rect">
            <a:avLst/>
          </a:prstGeom>
        </p:spPr>
        <p:txBody>
          <a:bodyPr vert="horz" wrap="square" lIns="0" tIns="12700" rIns="0" bIns="0" rtlCol="0">
            <a:spAutoFit/>
          </a:bodyPr>
          <a:lstStyle/>
          <a:p>
            <a:pPr marL="38100">
              <a:lnSpc>
                <a:spcPct val="100000"/>
              </a:lnSpc>
              <a:spcBef>
                <a:spcPts val="100"/>
              </a:spcBef>
            </a:pPr>
            <a:r>
              <a:rPr sz="3000" spc="7" baseline="-17000" dirty="0">
                <a:latin typeface="Cambria Math" panose="02040503050406030204"/>
                <a:cs typeface="Cambria Math" panose="02040503050406030204"/>
              </a:rPr>
              <a:t>𝒇</a:t>
            </a:r>
            <a:r>
              <a:rPr sz="1300" spc="5" dirty="0">
                <a:latin typeface="Cambria Math" panose="02040503050406030204"/>
                <a:cs typeface="Cambria Math" panose="02040503050406030204"/>
              </a:rPr>
              <a:t>𝐔 </a:t>
            </a:r>
            <a:r>
              <a:rPr lang="en-US" sz="1300" spc="5" dirty="0">
                <a:latin typeface="Cambria Math" panose="02040503050406030204"/>
                <a:cs typeface="Cambria Math" panose="02040503050406030204"/>
              </a:rPr>
              <a:t>(100, 8)</a:t>
            </a:r>
          </a:p>
        </p:txBody>
      </p:sp>
      <p:sp>
        <p:nvSpPr>
          <p:cNvPr id="10" name="object 5"/>
          <p:cNvSpPr txBox="1"/>
          <p:nvPr/>
        </p:nvSpPr>
        <p:spPr>
          <a:xfrm>
            <a:off x="3829685" y="3470910"/>
            <a:ext cx="1240155" cy="525145"/>
          </a:xfrm>
          <a:prstGeom prst="rect">
            <a:avLst/>
          </a:prstGeom>
        </p:spPr>
        <p:txBody>
          <a:bodyPr vert="horz" wrap="square" lIns="0" tIns="12700" rIns="0" bIns="0" rtlCol="0">
            <a:spAutoFit/>
          </a:bodyPr>
          <a:lstStyle/>
          <a:p>
            <a:pPr marL="38100">
              <a:lnSpc>
                <a:spcPct val="100000"/>
              </a:lnSpc>
              <a:spcBef>
                <a:spcPts val="100"/>
              </a:spcBef>
            </a:pPr>
            <a:r>
              <a:rPr lang="en-US" sz="1300" spc="7" dirty="0">
                <a:latin typeface="Cambria Math" panose="02040503050406030204"/>
                <a:cs typeface="Cambria Math" panose="02040503050406030204"/>
              </a:rPr>
              <a:t>(300, 24)</a:t>
            </a:r>
            <a:r>
              <a:rPr sz="3000" spc="7" baseline="-17000" dirty="0">
                <a:sym typeface="+mn-ea"/>
              </a:rPr>
              <a:t>𝒇</a:t>
            </a:r>
            <a:r>
              <a:rPr sz="1300" spc="5" dirty="0">
                <a:sym typeface="+mn-ea"/>
              </a:rPr>
              <a:t>𝐍</a:t>
            </a:r>
            <a:r>
              <a:rPr sz="1300" spc="5" dirty="0">
                <a:latin typeface="Cambria Math" panose="02040503050406030204"/>
                <a:cs typeface="Cambria Math" panose="02040503050406030204"/>
              </a:rPr>
              <a:t> </a:t>
            </a:r>
          </a:p>
          <a:p>
            <a:pPr marL="38100">
              <a:lnSpc>
                <a:spcPct val="100000"/>
              </a:lnSpc>
              <a:spcBef>
                <a:spcPts val="100"/>
              </a:spcBef>
            </a:pPr>
            <a:endParaRPr lang="en-US" sz="1300" spc="5" dirty="0">
              <a:latin typeface="Cambria Math" panose="02040503050406030204"/>
              <a:cs typeface="Cambria Math" panose="02040503050406030204"/>
            </a:endParaRPr>
          </a:p>
        </p:txBody>
      </p:sp>
      <p:sp>
        <p:nvSpPr>
          <p:cNvPr id="11" name="Rectangles 10"/>
          <p:cNvSpPr/>
          <p:nvPr/>
        </p:nvSpPr>
        <p:spPr>
          <a:xfrm>
            <a:off x="1761490" y="3847465"/>
            <a:ext cx="2861310" cy="2007870"/>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s 11"/>
          <p:cNvSpPr/>
          <p:nvPr/>
        </p:nvSpPr>
        <p:spPr>
          <a:xfrm>
            <a:off x="1761490" y="4882515"/>
            <a:ext cx="756920" cy="9728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5"/>
          <p:cNvSpPr txBox="1"/>
          <p:nvPr/>
        </p:nvSpPr>
        <p:spPr>
          <a:xfrm>
            <a:off x="4033520" y="5896610"/>
            <a:ext cx="1420495" cy="312420"/>
          </a:xfrm>
          <a:prstGeom prst="rect">
            <a:avLst/>
          </a:prstGeom>
        </p:spPr>
        <p:txBody>
          <a:bodyPr vert="horz" wrap="square" lIns="0" tIns="12700" rIns="0" bIns="0" rtlCol="0">
            <a:spAutoFit/>
          </a:bodyPr>
          <a:lstStyle/>
          <a:p>
            <a:pPr marL="38100">
              <a:lnSpc>
                <a:spcPct val="100000"/>
              </a:lnSpc>
              <a:spcBef>
                <a:spcPts val="100"/>
              </a:spcBef>
            </a:pPr>
            <a:r>
              <a:rPr lang="en-US" sz="3000" spc="7" baseline="-17000" dirty="0">
                <a:latin typeface="Cambria Math" panose="02040503050406030204"/>
                <a:cs typeface="Cambria Math" panose="02040503050406030204"/>
              </a:rPr>
              <a:t>R</a:t>
            </a:r>
            <a:r>
              <a:rPr lang="en-US" sz="1300" spc="5" dirty="0">
                <a:latin typeface="Cambria Math" panose="02040503050406030204"/>
                <a:cs typeface="Cambria Math" panose="02040503050406030204"/>
              </a:rPr>
              <a:t>core</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(300, 8)</a:t>
            </a:r>
          </a:p>
        </p:txBody>
      </p:sp>
      <p:sp>
        <p:nvSpPr>
          <p:cNvPr id="25" name="Rectangles 24"/>
          <p:cNvSpPr/>
          <p:nvPr/>
        </p:nvSpPr>
        <p:spPr>
          <a:xfrm>
            <a:off x="2518410" y="3847465"/>
            <a:ext cx="2105025" cy="1042670"/>
          </a:xfrm>
          <a:prstGeom prst="rect">
            <a:avLst/>
          </a:prstGeom>
          <a:solidFill>
            <a:srgbClr val="F9776D"/>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Oval 22"/>
          <p:cNvSpPr/>
          <p:nvPr/>
        </p:nvSpPr>
        <p:spPr>
          <a:xfrm>
            <a:off x="4606925" y="582676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714500" y="582676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78350" y="381127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s 17"/>
          <p:cNvSpPr/>
          <p:nvPr/>
        </p:nvSpPr>
        <p:spPr>
          <a:xfrm>
            <a:off x="1761490" y="4882515"/>
            <a:ext cx="1448435" cy="965200"/>
          </a:xfrm>
          <a:prstGeom prst="rect">
            <a:avLst/>
          </a:prstGeom>
          <a:pattFill prst="pct5">
            <a:fgClr>
              <a:srgbClr val="4F81BD"/>
            </a:fgClr>
            <a:bgClr>
              <a:srgbClr val="FFFFFF"/>
            </a:bgClr>
          </a:patt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08885" y="482092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5"/>
          <p:cNvSpPr txBox="1"/>
          <p:nvPr/>
        </p:nvSpPr>
        <p:spPr>
          <a:xfrm>
            <a:off x="2518410" y="4890770"/>
            <a:ext cx="1420495" cy="312420"/>
          </a:xfrm>
          <a:prstGeom prst="rect">
            <a:avLst/>
          </a:prstGeom>
        </p:spPr>
        <p:txBody>
          <a:bodyPr vert="horz" wrap="square" lIns="0" tIns="12700" rIns="0" bIns="0" rtlCol="0">
            <a:spAutoFit/>
          </a:bodyPr>
          <a:lstStyle/>
          <a:p>
            <a:pPr marL="38100">
              <a:lnSpc>
                <a:spcPct val="100000"/>
              </a:lnSpc>
              <a:spcBef>
                <a:spcPts val="100"/>
              </a:spcBef>
            </a:pPr>
            <a:r>
              <a:rPr sz="3000" spc="7" baseline="-17000" dirty="0">
                <a:latin typeface="Cambria Math" panose="02040503050406030204"/>
                <a:cs typeface="Cambria Math" panose="02040503050406030204"/>
              </a:rPr>
              <a:t>𝒇</a:t>
            </a:r>
            <a:r>
              <a:rPr lang="en-US" sz="1300" spc="5" dirty="0">
                <a:latin typeface="Cambria Math" panose="02040503050406030204"/>
                <a:cs typeface="Cambria Math" panose="02040503050406030204"/>
              </a:rPr>
              <a:t>1</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(150, 16)</a:t>
            </a:r>
          </a:p>
        </p:txBody>
      </p:sp>
      <p:sp>
        <p:nvSpPr>
          <p:cNvPr id="26" name="Oval 25"/>
          <p:cNvSpPr/>
          <p:nvPr/>
        </p:nvSpPr>
        <p:spPr>
          <a:xfrm>
            <a:off x="1714500" y="381127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5"/>
          <p:cNvSpPr txBox="1"/>
          <p:nvPr/>
        </p:nvSpPr>
        <p:spPr>
          <a:xfrm>
            <a:off x="1597025" y="3498850"/>
            <a:ext cx="1420495" cy="312420"/>
          </a:xfrm>
          <a:prstGeom prst="rect">
            <a:avLst/>
          </a:prstGeom>
        </p:spPr>
        <p:txBody>
          <a:bodyPr vert="horz" wrap="square" lIns="0" tIns="12700" rIns="0" bIns="0" rtlCol="0">
            <a:spAutoFit/>
          </a:bodyPr>
          <a:lstStyle/>
          <a:p>
            <a:pPr marL="38100">
              <a:lnSpc>
                <a:spcPct val="100000"/>
              </a:lnSpc>
              <a:spcBef>
                <a:spcPts val="100"/>
              </a:spcBef>
            </a:pPr>
            <a:r>
              <a:rPr lang="en-US" sz="3000" spc="7" baseline="-17000" dirty="0">
                <a:latin typeface="Cambria Math" panose="02040503050406030204"/>
                <a:cs typeface="Cambria Math" panose="02040503050406030204"/>
              </a:rPr>
              <a:t>R</a:t>
            </a:r>
            <a:r>
              <a:rPr lang="en-US" sz="1300" spc="5" dirty="0">
                <a:latin typeface="Cambria Math" panose="02040503050406030204"/>
                <a:cs typeface="Cambria Math" panose="02040503050406030204"/>
              </a:rPr>
              <a:t>latency</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(100, 24)</a:t>
            </a:r>
          </a:p>
        </p:txBody>
      </p:sp>
      <p:sp>
        <p:nvSpPr>
          <p:cNvPr id="40" name="Espace réservé du contenu 6"/>
          <p:cNvSpPr>
            <a:spLocks noGrp="1"/>
          </p:cNvSpPr>
          <p:nvPr>
            <p:ph idx="1"/>
          </p:nvPr>
        </p:nvSpPr>
        <p:spPr>
          <a:xfrm>
            <a:off x="172720" y="1402081"/>
            <a:ext cx="8666480" cy="1778442"/>
          </a:xfrm>
        </p:spPr>
        <p:txBody>
          <a:bodyPr/>
          <a:lstStyle/>
          <a:p>
            <a:pPr marL="563880" lvl="1" indent="-342900"/>
            <a:r>
              <a:rPr lang="en-US" sz="2000" dirty="0">
                <a:solidFill>
                  <a:srgbClr val="C00000"/>
                </a:solidFill>
              </a:rPr>
              <a:t>Reference point: </a:t>
            </a:r>
            <a:r>
              <a:rPr lang="en-US" sz="2000" dirty="0">
                <a:solidFill>
                  <a:srgbClr val="000000"/>
                </a:solidFill>
              </a:rPr>
              <a:t>achieves OPT for a single objective</a:t>
            </a:r>
          </a:p>
          <a:p>
            <a:pPr marL="563880" lvl="1" indent="-342900"/>
            <a:r>
              <a:rPr lang="en-US" sz="2000" dirty="0">
                <a:solidFill>
                  <a:srgbClr val="C00000"/>
                </a:solidFill>
              </a:rPr>
              <a:t>Utopia/Nadir point: </a:t>
            </a:r>
            <a:r>
              <a:rPr lang="en-US" sz="2000" dirty="0">
                <a:solidFill>
                  <a:srgbClr val="000000"/>
                </a:solidFill>
              </a:rPr>
              <a:t>best/worst possible </a:t>
            </a:r>
          </a:p>
          <a:p>
            <a:pPr marL="563880" lvl="1" indent="-342900"/>
            <a:r>
              <a:rPr lang="en-US" sz="2000" dirty="0">
                <a:solidFill>
                  <a:srgbClr val="C00000"/>
                </a:solidFill>
              </a:rPr>
              <a:t>Uncertainty space: </a:t>
            </a:r>
            <a:r>
              <a:rPr lang="en-US" sz="2000" dirty="0">
                <a:solidFill>
                  <a:srgbClr val="000000"/>
                </a:solidFill>
              </a:rPr>
              <a:t>the volume of the </a:t>
            </a:r>
            <a:r>
              <a:rPr lang="en-US" dirty="0">
                <a:solidFill>
                  <a:srgbClr val="000000"/>
                </a:solidFill>
                <a:sym typeface="+mn-ea"/>
              </a:rPr>
              <a:t>rectangle</a:t>
            </a:r>
          </a:p>
          <a:p>
            <a:pPr marL="563880" lvl="1" indent="-342900"/>
            <a:r>
              <a:rPr lang="en-US" dirty="0">
                <a:solidFill>
                  <a:srgbClr val="C00000"/>
                </a:solidFill>
                <a:sym typeface="+mn-ea"/>
              </a:rPr>
              <a:t>Middle point probe: </a:t>
            </a:r>
            <a:r>
              <a:rPr lang="en-US" dirty="0">
                <a:solidFill>
                  <a:srgbClr val="000000"/>
                </a:solidFill>
                <a:sym typeface="+mn-ea"/>
              </a:rPr>
              <a:t>dividing the space, finding the rectangle with largest uncertainty space to explore</a:t>
            </a:r>
            <a:endParaRPr lang="en-US" sz="2000" dirty="0">
              <a:solidFill>
                <a:srgbClr val="000000"/>
              </a:solidFill>
            </a:endParaRPr>
          </a:p>
        </p:txBody>
      </p:sp>
      <p:pic>
        <p:nvPicPr>
          <p:cNvPr id="42" name="Picture 41" descr="Screenshot 2021-03-29 at 19.49.04"/>
          <p:cNvPicPr>
            <a:picLocks noChangeAspect="1"/>
          </p:cNvPicPr>
          <p:nvPr/>
        </p:nvPicPr>
        <p:blipFill>
          <a:blip r:embed="rId3"/>
          <a:stretch>
            <a:fillRect/>
          </a:stretch>
        </p:blipFill>
        <p:spPr>
          <a:xfrm>
            <a:off x="4930140" y="4112260"/>
            <a:ext cx="3756660" cy="1478280"/>
          </a:xfrm>
          <a:prstGeom prst="rect">
            <a:avLst/>
          </a:prstGeom>
          <a:solidFill>
            <a:schemeClr val="accent2">
              <a:lumMod val="40000"/>
              <a:lumOff val="6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7" grpId="0"/>
      <p:bldP spid="25" grpId="0" animBg="1"/>
      <p:bldP spid="23" grpId="0" animBg="1"/>
      <p:bldP spid="14" grpId="0" animBg="1"/>
      <p:bldP spid="15" grpId="0" animBg="1"/>
      <p:bldP spid="18" grpId="0" bldLvl="0" animBg="1"/>
      <p:bldP spid="18" grpId="1" bldLvl="0" animBg="1"/>
      <p:bldP spid="19" grpId="0" bldLvl="0" animBg="1"/>
      <p:bldP spid="20" grpId="0"/>
      <p:bldP spid="26" grpId="0" bldLvl="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fr-FR" dirty="0">
                <a:solidFill>
                  <a:srgbClr val="000000"/>
                </a:solidFill>
              </a:rPr>
              <a:t>P</a:t>
            </a:r>
            <a:r>
              <a:rPr lang="en-US" b="1">
                <a:sym typeface="+mn-ea"/>
              </a:rPr>
              <a:t>rogressive Frontier (PF) Approach</a:t>
            </a:r>
            <a:endParaRPr lang="en-US" altLang="fr-FR" dirty="0">
              <a:solidFill>
                <a:srgbClr val="000000"/>
              </a:solidFill>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sp>
        <p:nvSpPr>
          <p:cNvPr id="5" name="Espace réservé du contenu 6"/>
          <p:cNvSpPr>
            <a:spLocks noGrp="1"/>
          </p:cNvSpPr>
          <p:nvPr>
            <p:ph idx="1"/>
          </p:nvPr>
        </p:nvSpPr>
        <p:spPr>
          <a:xfrm>
            <a:off x="172720" y="1402081"/>
            <a:ext cx="8666480" cy="1778442"/>
          </a:xfrm>
        </p:spPr>
        <p:txBody>
          <a:bodyPr/>
          <a:lstStyle/>
          <a:p>
            <a:pPr marL="563880" lvl="1" indent="-342900"/>
            <a:r>
              <a:rPr lang="en-US" sz="2000" dirty="0">
                <a:solidFill>
                  <a:srgbClr val="C00000"/>
                </a:solidFill>
              </a:rPr>
              <a:t>Reference point: </a:t>
            </a:r>
            <a:r>
              <a:rPr lang="en-US" sz="2000" dirty="0">
                <a:solidFill>
                  <a:srgbClr val="000000"/>
                </a:solidFill>
              </a:rPr>
              <a:t>achieves OPT for a single objective</a:t>
            </a:r>
          </a:p>
          <a:p>
            <a:pPr marL="563880" lvl="1" indent="-342900"/>
            <a:r>
              <a:rPr lang="en-US" sz="2000" dirty="0">
                <a:solidFill>
                  <a:srgbClr val="C00000"/>
                </a:solidFill>
              </a:rPr>
              <a:t>Utopia/Nadir point: </a:t>
            </a:r>
            <a:r>
              <a:rPr lang="en-US" sz="2000" dirty="0">
                <a:solidFill>
                  <a:srgbClr val="000000"/>
                </a:solidFill>
              </a:rPr>
              <a:t>best/worst possible </a:t>
            </a:r>
          </a:p>
          <a:p>
            <a:pPr marL="563880" lvl="1" indent="-342900"/>
            <a:r>
              <a:rPr lang="en-US" sz="2000" dirty="0">
                <a:solidFill>
                  <a:srgbClr val="C00000"/>
                </a:solidFill>
              </a:rPr>
              <a:t>Uncertainty space: </a:t>
            </a:r>
            <a:r>
              <a:rPr lang="en-US" sz="2000" dirty="0">
                <a:solidFill>
                  <a:srgbClr val="000000"/>
                </a:solidFill>
              </a:rPr>
              <a:t>the volume of the </a:t>
            </a:r>
            <a:r>
              <a:rPr lang="en-US" dirty="0">
                <a:solidFill>
                  <a:srgbClr val="000000"/>
                </a:solidFill>
                <a:sym typeface="+mn-ea"/>
              </a:rPr>
              <a:t>rectangle</a:t>
            </a:r>
          </a:p>
          <a:p>
            <a:pPr marL="563880" lvl="1" indent="-342900"/>
            <a:r>
              <a:rPr lang="en-US" dirty="0">
                <a:solidFill>
                  <a:srgbClr val="C00000"/>
                </a:solidFill>
                <a:sym typeface="+mn-ea"/>
              </a:rPr>
              <a:t>Iterative middle point probe: </a:t>
            </a:r>
            <a:r>
              <a:rPr lang="en-US" dirty="0">
                <a:solidFill>
                  <a:srgbClr val="000000"/>
                </a:solidFill>
                <a:sym typeface="+mn-ea"/>
              </a:rPr>
              <a:t>recursively applies middle point probe</a:t>
            </a:r>
            <a:endParaRPr lang="en-US" sz="2000" dirty="0">
              <a:solidFill>
                <a:srgbClr val="000000"/>
              </a:solidFill>
            </a:endParaRPr>
          </a:p>
        </p:txBody>
      </p:sp>
      <p:sp>
        <p:nvSpPr>
          <p:cNvPr id="6" name="Espace réservé du contenu 6"/>
          <p:cNvSpPr>
            <a:spLocks noGrp="1"/>
          </p:cNvSpPr>
          <p:nvPr/>
        </p:nvSpPr>
        <p:spPr>
          <a:xfrm>
            <a:off x="238760" y="5072381"/>
            <a:ext cx="8666480" cy="1778442"/>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Tx/>
              <a:buSzPct val="80000"/>
              <a:buFont typeface="Wingdings" panose="05000000000000000000" pitchFamily="2" charset="2"/>
              <a:buChar char="v"/>
              <a:defRPr sz="2400">
                <a:solidFill>
                  <a:schemeClr val="tx1"/>
                </a:solidFill>
                <a:latin typeface="Calibri"/>
                <a:ea typeface="+mn-ea"/>
                <a:cs typeface="Calibri"/>
              </a:defRPr>
            </a:lvl1pPr>
            <a:lvl2pPr marL="742950" indent="-285750" algn="l" rtl="0" eaLnBrk="1" fontAlgn="base" hangingPunct="1">
              <a:spcBef>
                <a:spcPct val="20000"/>
              </a:spcBef>
              <a:spcAft>
                <a:spcPct val="0"/>
              </a:spcAft>
              <a:buClrTx/>
              <a:buSzPct val="100000"/>
              <a:buFont typeface="Arial" panose="020B0604020202090204"/>
              <a:buChar char="•"/>
              <a:defRPr sz="2000">
                <a:solidFill>
                  <a:schemeClr val="tx1"/>
                </a:solidFill>
                <a:latin typeface="Calibri"/>
                <a:ea typeface="+mn-ea"/>
                <a:cs typeface="Calibri"/>
              </a:defRPr>
            </a:lvl2pPr>
            <a:lvl3pPr marL="1143000" indent="-228600" algn="l" rtl="0" eaLnBrk="1" fontAlgn="base" hangingPunct="1">
              <a:spcBef>
                <a:spcPct val="20000"/>
              </a:spcBef>
              <a:spcAft>
                <a:spcPct val="0"/>
              </a:spcAft>
              <a:buClrTx/>
              <a:buSzPct val="80000"/>
              <a:buFont typeface="Courier New" panose="02070309020205020404"/>
              <a:buChar char="o"/>
              <a:defRPr sz="1800">
                <a:solidFill>
                  <a:schemeClr val="tx1"/>
                </a:solidFill>
                <a:latin typeface="Calibri"/>
                <a:ea typeface="+mn-ea"/>
                <a:cs typeface="Calibri"/>
              </a:defRPr>
            </a:lvl3pPr>
            <a:lvl4pPr marL="1600200" indent="-228600" algn="l" rtl="0" eaLnBrk="1" fontAlgn="base" hangingPunct="1">
              <a:spcBef>
                <a:spcPct val="20000"/>
              </a:spcBef>
              <a:spcAft>
                <a:spcPct val="0"/>
              </a:spcAft>
              <a:buClrTx/>
              <a:buSzPct val="100000"/>
              <a:buFont typeface="Arial" panose="020B0604020202090204"/>
              <a:buChar char="•"/>
              <a:defRPr>
                <a:solidFill>
                  <a:schemeClr val="tx1"/>
                </a:solidFill>
                <a:latin typeface="Calibri"/>
                <a:ea typeface="+mn-ea"/>
                <a:cs typeface="Calibri"/>
              </a:defRPr>
            </a:lvl4pPr>
            <a:lvl5pPr marL="2057400" indent="-228600" algn="l" rtl="0" eaLnBrk="1" fontAlgn="base" hangingPunct="1">
              <a:spcBef>
                <a:spcPct val="20000"/>
              </a:spcBef>
              <a:spcAft>
                <a:spcPct val="0"/>
              </a:spcAft>
              <a:buClrTx/>
              <a:buSzPct val="100000"/>
              <a:buFont typeface="Arial" panose="020B0604020202090204"/>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panose="00000500000000020000" charset="0"/>
              <a:buChar char="•"/>
              <a:defRPr sz="1600">
                <a:solidFill>
                  <a:schemeClr val="tx1"/>
                </a:solidFill>
                <a:latin typeface="+mn-lt"/>
                <a:ea typeface="+mn-ea"/>
              </a:defRPr>
            </a:lvl9pPr>
          </a:lstStyle>
          <a:p>
            <a:pPr indent="0">
              <a:buNone/>
            </a:pPr>
            <a:endParaRPr lang="fr-FR" b="1"/>
          </a:p>
          <a:p>
            <a:pPr marL="563880" lvl="1" indent="-342900"/>
            <a:endParaRPr lang="en-US" sz="2000" dirty="0">
              <a:solidFill>
                <a:srgbClr val="000000"/>
              </a:solidFill>
            </a:endParaRPr>
          </a:p>
        </p:txBody>
      </p:sp>
      <p:sp>
        <p:nvSpPr>
          <p:cNvPr id="2" name="object 2"/>
          <p:cNvSpPr txBox="1"/>
          <p:nvPr/>
        </p:nvSpPr>
        <p:spPr>
          <a:xfrm>
            <a:off x="2190115" y="6162040"/>
            <a:ext cx="1435735" cy="320040"/>
          </a:xfrm>
          <a:prstGeom prst="rect">
            <a:avLst/>
          </a:prstGeom>
        </p:spPr>
        <p:txBody>
          <a:bodyPr vert="horz" wrap="square" lIns="0" tIns="12700" rIns="0" bIns="0" rtlCol="0">
            <a:spAutoFit/>
          </a:bodyPr>
          <a:lstStyle/>
          <a:p>
            <a:pPr marL="38100">
              <a:lnSpc>
                <a:spcPct val="100000"/>
              </a:lnSpc>
              <a:spcBef>
                <a:spcPts val="100"/>
              </a:spcBef>
            </a:pPr>
            <a:r>
              <a:rPr lang="en-US" sz="2000" spc="10" dirty="0">
                <a:latin typeface="Calibri"/>
                <a:cs typeface="Calibri"/>
              </a:rPr>
              <a:t>F1 (latency)</a:t>
            </a:r>
            <a:endParaRPr sz="1950" baseline="-19000">
              <a:latin typeface="Calibri"/>
              <a:cs typeface="Calibri"/>
            </a:endParaRPr>
          </a:p>
        </p:txBody>
      </p:sp>
      <p:sp>
        <p:nvSpPr>
          <p:cNvPr id="8" name="object 3"/>
          <p:cNvSpPr txBox="1"/>
          <p:nvPr/>
        </p:nvSpPr>
        <p:spPr>
          <a:xfrm>
            <a:off x="1035685" y="3674110"/>
            <a:ext cx="307340" cy="2354580"/>
          </a:xfrm>
          <a:prstGeom prst="rect">
            <a:avLst/>
          </a:prstGeom>
        </p:spPr>
        <p:txBody>
          <a:bodyPr vert="vert" wrap="square" lIns="0" tIns="635" rIns="0" bIns="0" rtlCol="0">
            <a:spAutoFit/>
          </a:bodyPr>
          <a:lstStyle/>
          <a:p>
            <a:pPr marL="12700">
              <a:lnSpc>
                <a:spcPct val="100000"/>
              </a:lnSpc>
              <a:spcBef>
                <a:spcPts val="5"/>
              </a:spcBef>
            </a:pPr>
            <a:r>
              <a:rPr lang="en-US" sz="2000" spc="5" dirty="0">
                <a:latin typeface="Calibri"/>
                <a:cs typeface="Calibri"/>
              </a:rPr>
              <a:t>F2 (cost in </a:t>
            </a:r>
            <a:r>
              <a:rPr lang="en-US" sz="2000" i="1" spc="5" dirty="0">
                <a:latin typeface="Calibri"/>
                <a:cs typeface="Calibri"/>
              </a:rPr>
              <a:t>#</a:t>
            </a:r>
            <a:r>
              <a:rPr lang="en-US" sz="2000" spc="5" dirty="0">
                <a:latin typeface="Calibri"/>
                <a:cs typeface="Calibri"/>
              </a:rPr>
              <a:t>cores)</a:t>
            </a:r>
            <a:endParaRPr sz="1950" baseline="-11000">
              <a:latin typeface="Calibri"/>
              <a:cs typeface="Calibri"/>
            </a:endParaRPr>
          </a:p>
        </p:txBody>
      </p:sp>
      <p:sp>
        <p:nvSpPr>
          <p:cNvPr id="9" name="object 5"/>
          <p:cNvSpPr txBox="1"/>
          <p:nvPr/>
        </p:nvSpPr>
        <p:spPr>
          <a:xfrm>
            <a:off x="1176655" y="5855970"/>
            <a:ext cx="1420495" cy="312420"/>
          </a:xfrm>
          <a:prstGeom prst="rect">
            <a:avLst/>
          </a:prstGeom>
        </p:spPr>
        <p:txBody>
          <a:bodyPr vert="horz" wrap="square" lIns="0" tIns="12700" rIns="0" bIns="0" rtlCol="0">
            <a:spAutoFit/>
          </a:bodyPr>
          <a:lstStyle/>
          <a:p>
            <a:pPr marL="38100">
              <a:lnSpc>
                <a:spcPct val="100000"/>
              </a:lnSpc>
              <a:spcBef>
                <a:spcPts val="100"/>
              </a:spcBef>
            </a:pPr>
            <a:r>
              <a:rPr sz="3000" spc="7" baseline="-17000" dirty="0">
                <a:latin typeface="Cambria Math" panose="02040503050406030204"/>
                <a:cs typeface="Cambria Math" panose="02040503050406030204"/>
              </a:rPr>
              <a:t>𝒇</a:t>
            </a:r>
            <a:r>
              <a:rPr sz="1300" spc="5" dirty="0">
                <a:latin typeface="Cambria Math" panose="02040503050406030204"/>
                <a:cs typeface="Cambria Math" panose="02040503050406030204"/>
              </a:rPr>
              <a:t>𝐔 </a:t>
            </a:r>
            <a:r>
              <a:rPr lang="en-US" sz="1300" spc="5" dirty="0">
                <a:latin typeface="Cambria Math" panose="02040503050406030204"/>
                <a:cs typeface="Cambria Math" panose="02040503050406030204"/>
              </a:rPr>
              <a:t>(100, 8)</a:t>
            </a:r>
          </a:p>
        </p:txBody>
      </p:sp>
      <p:sp>
        <p:nvSpPr>
          <p:cNvPr id="10" name="object 5"/>
          <p:cNvSpPr txBox="1"/>
          <p:nvPr/>
        </p:nvSpPr>
        <p:spPr>
          <a:xfrm>
            <a:off x="3829685" y="3470910"/>
            <a:ext cx="1240155" cy="525145"/>
          </a:xfrm>
          <a:prstGeom prst="rect">
            <a:avLst/>
          </a:prstGeom>
        </p:spPr>
        <p:txBody>
          <a:bodyPr vert="horz" wrap="square" lIns="0" tIns="12700" rIns="0" bIns="0" rtlCol="0">
            <a:spAutoFit/>
          </a:bodyPr>
          <a:lstStyle/>
          <a:p>
            <a:pPr marL="38100">
              <a:lnSpc>
                <a:spcPct val="100000"/>
              </a:lnSpc>
              <a:spcBef>
                <a:spcPts val="100"/>
              </a:spcBef>
            </a:pPr>
            <a:r>
              <a:rPr lang="en-US" sz="1300" spc="7" dirty="0">
                <a:latin typeface="Cambria Math" panose="02040503050406030204"/>
                <a:cs typeface="Cambria Math" panose="02040503050406030204"/>
              </a:rPr>
              <a:t>(300, 24)</a:t>
            </a:r>
            <a:r>
              <a:rPr sz="3000" spc="7" baseline="-17000" dirty="0">
                <a:sym typeface="+mn-ea"/>
              </a:rPr>
              <a:t>𝒇</a:t>
            </a:r>
            <a:r>
              <a:rPr sz="1300" spc="5" dirty="0">
                <a:sym typeface="+mn-ea"/>
              </a:rPr>
              <a:t>𝐍</a:t>
            </a:r>
            <a:r>
              <a:rPr sz="1300" spc="5" dirty="0">
                <a:latin typeface="Cambria Math" panose="02040503050406030204"/>
                <a:cs typeface="Cambria Math" panose="02040503050406030204"/>
              </a:rPr>
              <a:t> </a:t>
            </a:r>
          </a:p>
          <a:p>
            <a:pPr marL="38100">
              <a:lnSpc>
                <a:spcPct val="100000"/>
              </a:lnSpc>
              <a:spcBef>
                <a:spcPts val="100"/>
              </a:spcBef>
            </a:pPr>
            <a:endParaRPr lang="en-US" sz="1300" spc="5" dirty="0">
              <a:latin typeface="Cambria Math" panose="02040503050406030204"/>
              <a:cs typeface="Cambria Math" panose="02040503050406030204"/>
            </a:endParaRPr>
          </a:p>
        </p:txBody>
      </p:sp>
      <p:sp>
        <p:nvSpPr>
          <p:cNvPr id="11" name="Rectangles 10"/>
          <p:cNvSpPr/>
          <p:nvPr/>
        </p:nvSpPr>
        <p:spPr>
          <a:xfrm>
            <a:off x="1761490" y="3847465"/>
            <a:ext cx="2861310" cy="2007870"/>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s 11"/>
          <p:cNvSpPr/>
          <p:nvPr/>
        </p:nvSpPr>
        <p:spPr>
          <a:xfrm>
            <a:off x="1761490" y="4882515"/>
            <a:ext cx="756920" cy="9728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5"/>
          <p:cNvSpPr txBox="1"/>
          <p:nvPr/>
        </p:nvSpPr>
        <p:spPr>
          <a:xfrm>
            <a:off x="4033520" y="5896610"/>
            <a:ext cx="1420495" cy="312420"/>
          </a:xfrm>
          <a:prstGeom prst="rect">
            <a:avLst/>
          </a:prstGeom>
        </p:spPr>
        <p:txBody>
          <a:bodyPr vert="horz" wrap="square" lIns="0" tIns="12700" rIns="0" bIns="0" rtlCol="0">
            <a:spAutoFit/>
          </a:bodyPr>
          <a:lstStyle/>
          <a:p>
            <a:pPr marL="38100">
              <a:lnSpc>
                <a:spcPct val="100000"/>
              </a:lnSpc>
              <a:spcBef>
                <a:spcPts val="100"/>
              </a:spcBef>
            </a:pPr>
            <a:r>
              <a:rPr lang="en-US" sz="3000" spc="7" baseline="-17000" dirty="0">
                <a:latin typeface="Cambria Math" panose="02040503050406030204"/>
                <a:cs typeface="Cambria Math" panose="02040503050406030204"/>
              </a:rPr>
              <a:t>R</a:t>
            </a:r>
            <a:r>
              <a:rPr lang="en-US" sz="1300" spc="5" dirty="0">
                <a:latin typeface="Cambria Math" panose="02040503050406030204"/>
                <a:cs typeface="Cambria Math" panose="02040503050406030204"/>
              </a:rPr>
              <a:t>core</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(300, 8)</a:t>
            </a:r>
          </a:p>
        </p:txBody>
      </p:sp>
      <p:sp>
        <p:nvSpPr>
          <p:cNvPr id="25" name="Rectangles 24"/>
          <p:cNvSpPr/>
          <p:nvPr/>
        </p:nvSpPr>
        <p:spPr>
          <a:xfrm>
            <a:off x="2518410" y="3847465"/>
            <a:ext cx="2105025" cy="1042670"/>
          </a:xfrm>
          <a:prstGeom prst="rect">
            <a:avLst/>
          </a:prstGeom>
          <a:solidFill>
            <a:srgbClr val="F9776D"/>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Oval 22"/>
          <p:cNvSpPr/>
          <p:nvPr/>
        </p:nvSpPr>
        <p:spPr>
          <a:xfrm>
            <a:off x="4606925" y="582676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714500" y="582676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78350" y="381127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s 17"/>
          <p:cNvSpPr/>
          <p:nvPr/>
        </p:nvSpPr>
        <p:spPr>
          <a:xfrm>
            <a:off x="1761490" y="4882515"/>
            <a:ext cx="1448435" cy="965200"/>
          </a:xfrm>
          <a:prstGeom prst="rect">
            <a:avLst/>
          </a:prstGeom>
          <a:pattFill prst="pct5">
            <a:fgClr>
              <a:srgbClr val="4F81BD"/>
            </a:fgClr>
            <a:bgClr>
              <a:srgbClr val="FFFFFF"/>
            </a:bgClr>
          </a:patt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08885" y="482092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5"/>
          <p:cNvSpPr txBox="1"/>
          <p:nvPr/>
        </p:nvSpPr>
        <p:spPr>
          <a:xfrm>
            <a:off x="2518410" y="4890770"/>
            <a:ext cx="1420495" cy="312420"/>
          </a:xfrm>
          <a:prstGeom prst="rect">
            <a:avLst/>
          </a:prstGeom>
        </p:spPr>
        <p:txBody>
          <a:bodyPr vert="horz" wrap="square" lIns="0" tIns="12700" rIns="0" bIns="0" rtlCol="0">
            <a:spAutoFit/>
          </a:bodyPr>
          <a:lstStyle/>
          <a:p>
            <a:pPr marL="38100">
              <a:lnSpc>
                <a:spcPct val="100000"/>
              </a:lnSpc>
              <a:spcBef>
                <a:spcPts val="100"/>
              </a:spcBef>
            </a:pPr>
            <a:r>
              <a:rPr sz="3000" spc="7" baseline="-17000" dirty="0">
                <a:latin typeface="Cambria Math" panose="02040503050406030204"/>
                <a:cs typeface="Cambria Math" panose="02040503050406030204"/>
              </a:rPr>
              <a:t>𝒇</a:t>
            </a:r>
            <a:r>
              <a:rPr lang="en-US" sz="1300" spc="5" dirty="0">
                <a:latin typeface="Cambria Math" panose="02040503050406030204"/>
                <a:cs typeface="Cambria Math" panose="02040503050406030204"/>
              </a:rPr>
              <a:t>1</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(150, 16)</a:t>
            </a:r>
          </a:p>
        </p:txBody>
      </p:sp>
      <p:pic>
        <p:nvPicPr>
          <p:cNvPr id="22" name="Picture 21" descr="Screenshot 2021-03-29 at 11.14.22"/>
          <p:cNvPicPr>
            <a:picLocks noChangeAspect="1"/>
          </p:cNvPicPr>
          <p:nvPr/>
        </p:nvPicPr>
        <p:blipFill>
          <a:blip r:embed="rId3"/>
          <a:stretch>
            <a:fillRect/>
          </a:stretch>
        </p:blipFill>
        <p:spPr>
          <a:xfrm>
            <a:off x="5335270" y="3581400"/>
            <a:ext cx="3787140" cy="2670175"/>
          </a:xfrm>
          <a:prstGeom prst="rect">
            <a:avLst/>
          </a:prstGeom>
        </p:spPr>
      </p:pic>
      <p:sp>
        <p:nvSpPr>
          <p:cNvPr id="26" name="Oval 25"/>
          <p:cNvSpPr/>
          <p:nvPr/>
        </p:nvSpPr>
        <p:spPr>
          <a:xfrm>
            <a:off x="1714500" y="3811270"/>
            <a:ext cx="88265"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5"/>
          <p:cNvSpPr txBox="1"/>
          <p:nvPr/>
        </p:nvSpPr>
        <p:spPr>
          <a:xfrm>
            <a:off x="1597025" y="3498850"/>
            <a:ext cx="1420495" cy="312420"/>
          </a:xfrm>
          <a:prstGeom prst="rect">
            <a:avLst/>
          </a:prstGeom>
        </p:spPr>
        <p:txBody>
          <a:bodyPr vert="horz" wrap="square" lIns="0" tIns="12700" rIns="0" bIns="0" rtlCol="0">
            <a:spAutoFit/>
          </a:bodyPr>
          <a:lstStyle/>
          <a:p>
            <a:pPr marL="38100">
              <a:lnSpc>
                <a:spcPct val="100000"/>
              </a:lnSpc>
              <a:spcBef>
                <a:spcPts val="100"/>
              </a:spcBef>
            </a:pPr>
            <a:r>
              <a:rPr lang="en-US" sz="3000" spc="7" baseline="-17000" dirty="0">
                <a:latin typeface="Cambria Math" panose="02040503050406030204"/>
                <a:cs typeface="Cambria Math" panose="02040503050406030204"/>
              </a:rPr>
              <a:t>R</a:t>
            </a:r>
            <a:r>
              <a:rPr lang="en-US" sz="1300" spc="5" dirty="0">
                <a:latin typeface="Cambria Math" panose="02040503050406030204"/>
                <a:cs typeface="Cambria Math" panose="02040503050406030204"/>
              </a:rPr>
              <a:t>latency</a:t>
            </a:r>
            <a:r>
              <a:rPr sz="1300" spc="5" dirty="0">
                <a:latin typeface="Cambria Math" panose="02040503050406030204"/>
                <a:cs typeface="Cambria Math" panose="02040503050406030204"/>
              </a:rPr>
              <a:t> </a:t>
            </a:r>
            <a:r>
              <a:rPr lang="en-US" sz="1300" spc="5" dirty="0">
                <a:latin typeface="Cambria Math" panose="02040503050406030204"/>
                <a:cs typeface="Cambria Math" panose="02040503050406030204"/>
              </a:rPr>
              <a:t>(100, 24)</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umass-template copy">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Geneva" charset="0"/>
            <a:ea typeface="MS PGothic"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Geneva" charset="0"/>
            <a:ea typeface="MS PGothic"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{B96B6222-CE76-3641-83B7-5AB762767FD8}tf10001063</Template>
  <TotalTime>6</TotalTime>
  <Words>2085</Words>
  <Application>Microsoft Macintosh PowerPoint</Application>
  <PresentationFormat>On-screen Show (4:3)</PresentationFormat>
  <Paragraphs>210</Paragraphs>
  <Slides>15</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Arial Unicode MS</vt:lpstr>
      <vt:lpstr>ＭＳ Ｐゴシック</vt:lpstr>
      <vt:lpstr>ＭＳ Ｐゴシック</vt:lpstr>
      <vt:lpstr>SimSun</vt:lpstr>
      <vt:lpstr>Arial</vt:lpstr>
      <vt:lpstr>Book Antiqua</vt:lpstr>
      <vt:lpstr>Calibri</vt:lpstr>
      <vt:lpstr>Cambria Math</vt:lpstr>
      <vt:lpstr>Courier New</vt:lpstr>
      <vt:lpstr>Geneva</vt:lpstr>
      <vt:lpstr>Georgia</vt:lpstr>
      <vt:lpstr>Times</vt:lpstr>
      <vt:lpstr>Verdana</vt:lpstr>
      <vt:lpstr>Wingdings</vt:lpstr>
      <vt:lpstr>umass-template copy</vt:lpstr>
      <vt:lpstr>Spark-based Cloud Data Analytics using Multi-Objective Optimization</vt:lpstr>
      <vt:lpstr>Use Case: Data Driven Analytics in the Cloud</vt:lpstr>
      <vt:lpstr>Data Analytics Optimizer</vt:lpstr>
      <vt:lpstr>System Overview</vt:lpstr>
      <vt:lpstr>Contributions</vt:lpstr>
      <vt:lpstr>MOO: Problem Definition</vt:lpstr>
      <vt:lpstr>Challenges</vt:lpstr>
      <vt:lpstr>Progressive Frontier (PF) Approach</vt:lpstr>
      <vt:lpstr>Progressive Frontier (PF) Approach</vt:lpstr>
      <vt:lpstr>Formal Results</vt:lpstr>
      <vt:lpstr>Progressive Frontier (PF) Algorithms</vt:lpstr>
      <vt:lpstr>Experiment: MOO comparison</vt:lpstr>
      <vt:lpstr>End to End Comparison to Ottertune</vt:lpstr>
      <vt:lpstr>Summary and Future Work</vt:lpstr>
      <vt:lpstr> </vt:lpstr>
    </vt:vector>
  </TitlesOfParts>
  <Company>Ž退Ԝজ</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Nina Sossen</dc:creator>
  <cp:lastModifiedBy>Microsoft Office User</cp:lastModifiedBy>
  <cp:revision>1834</cp:revision>
  <cp:lastPrinted>2021-03-29T18:11:08Z</cp:lastPrinted>
  <dcterms:created xsi:type="dcterms:W3CDTF">2021-03-29T18:11:08Z</dcterms:created>
  <dcterms:modified xsi:type="dcterms:W3CDTF">2021-03-29T19:40:45Z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1033-2.2.0.3644</vt:lpwstr>
  </property>
</Properties>
</file>