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369" r:id="rId3"/>
    <p:sldId id="391" r:id="rId4"/>
    <p:sldId id="378" r:id="rId5"/>
    <p:sldId id="389" r:id="rId6"/>
    <p:sldId id="392" r:id="rId7"/>
    <p:sldId id="394" r:id="rId8"/>
    <p:sldId id="379" r:id="rId9"/>
    <p:sldId id="407" r:id="rId10"/>
    <p:sldId id="401" r:id="rId11"/>
    <p:sldId id="402" r:id="rId12"/>
    <p:sldId id="404" r:id="rId13"/>
    <p:sldId id="405" r:id="rId14"/>
    <p:sldId id="380" r:id="rId15"/>
    <p:sldId id="368" r:id="rId16"/>
    <p:sldId id="40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0000A0"/>
    <a:srgbClr val="000087"/>
    <a:srgbClr val="861119"/>
    <a:srgbClr val="661023"/>
    <a:srgbClr val="751128"/>
    <a:srgbClr val="580E1F"/>
    <a:srgbClr val="C8C8C8"/>
    <a:srgbClr val="830B2C"/>
    <a:srgbClr val="862333"/>
    <a:srgbClr val="5C0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 autoAdjust="0"/>
    <p:restoredTop sz="89650" autoAdjust="0"/>
  </p:normalViewPr>
  <p:slideViewPr>
    <p:cSldViewPr snapToGrid="0" snapToObjects="1">
      <p:cViewPr varScale="1">
        <p:scale>
          <a:sx n="135" d="100"/>
          <a:sy n="135" d="100"/>
        </p:scale>
        <p:origin x="632" y="168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5AEC-48F6-974B-B02D-842DE4CA19D2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6CA4-195B-534F-B3C9-4FD2C3183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C378-A1AA-634A-BDC7-DFEEA7139B4C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0377-F598-F04C-87AC-48DBA0C45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06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5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1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39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62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13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8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4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1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9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9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3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9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192_MG_194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27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15288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0" y="31921"/>
            <a:ext cx="7316928" cy="857250"/>
          </a:xfrm>
        </p:spPr>
        <p:txBody>
          <a:bodyPr/>
          <a:lstStyle>
            <a:lvl1pPr>
              <a:defRPr>
                <a:solidFill>
                  <a:srgbClr val="861119"/>
                </a:solidFill>
                <a:latin typeface="Avenir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6720" y="1080213"/>
            <a:ext cx="7986032" cy="3288212"/>
          </a:xfrm>
          <a:prstGeom prst="rect">
            <a:avLst/>
          </a:prstGeom>
        </p:spPr>
        <p:txBody>
          <a:bodyPr vert="horz"/>
          <a:lstStyle>
            <a:lvl1pPr marL="228600" indent="-227013">
              <a:buClr>
                <a:schemeClr val="accent1"/>
              </a:buClr>
              <a:defRPr sz="2000">
                <a:latin typeface="Avenir Light"/>
              </a:defRPr>
            </a:lvl1pPr>
            <a:lvl2pPr marL="573088" indent="-285750" defTabSz="455613">
              <a:defRPr sz="1600">
                <a:latin typeface="Avenir Light"/>
              </a:defRPr>
            </a:lvl2pPr>
            <a:lvl3pPr marL="862013" indent="-228600">
              <a:defRPr sz="1600">
                <a:latin typeface="Avenir Light"/>
              </a:defRPr>
            </a:lvl3pPr>
            <a:lvl4pPr marL="1139825" indent="-228600">
              <a:defRPr sz="1600">
                <a:latin typeface="Avenir Light"/>
              </a:defRPr>
            </a:lvl4pPr>
            <a:lvl5pPr marL="1427163" indent="-228600">
              <a:defRPr sz="1400">
                <a:latin typeface="Avenir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wordmark2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" y="4953000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13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731130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wordmark2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55392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82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4953000"/>
            <a:ext cx="9144000" cy="634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wordmark2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55392"/>
            <a:ext cx="1485779" cy="1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85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74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19" y="14035"/>
            <a:ext cx="7794569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337" y="150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6" r:id="rId4"/>
    <p:sldLayoutId id="2147483667" r:id="rId5"/>
    <p:sldLayoutId id="2147483655" r:id="rId6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0" i="0" kern="1200">
          <a:solidFill>
            <a:srgbClr val="861119"/>
          </a:solidFill>
          <a:effectLst>
            <a:outerShdw blurRad="50800" dist="38100" dir="2700000" algn="tl" rotWithShape="0">
              <a:srgbClr val="000000">
                <a:alpha val="30000"/>
              </a:srgbClr>
            </a:outerShdw>
          </a:effectLst>
          <a:latin typeface="Avenir Light"/>
          <a:ea typeface="+mj-ea"/>
          <a:cs typeface="+mj-cs"/>
        </a:defRPr>
      </a:lvl1pPr>
    </p:titleStyle>
    <p:bodyStyle>
      <a:lvl1pPr marL="339725" indent="-339725" algn="l" defTabSz="457200" rtl="0" eaLnBrk="1" latinLnBrk="0" hangingPunct="1">
        <a:spcBef>
          <a:spcPts val="900"/>
        </a:spcBef>
        <a:buClr>
          <a:schemeClr val="accent5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395288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ss.cs.umass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alleybike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wamburu@cs.umass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Awordmark_wtag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205020"/>
            <a:ext cx="2125517" cy="4231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571" y="3014359"/>
            <a:ext cx="7964802" cy="115416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Light"/>
                <a:cs typeface="Avenir Light"/>
              </a:rPr>
              <a:t>John Wamburu, Christopher Raff, David Irwin and Prashant Shenoy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Light"/>
              <a:cs typeface="Avenir Light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venir Light"/>
                <a:cs typeface="Avenir Light"/>
              </a:rPr>
              <a:t>University of Massachusetts, Amherst</a:t>
            </a:r>
          </a:p>
          <a:p>
            <a:pPr algn="ctr"/>
            <a:endParaRPr lang="en-US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84571" y="1656538"/>
            <a:ext cx="7964803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Greening Electric Bike Sharing Using Solar Charging Stations</a:t>
            </a:r>
            <a:endParaRPr lang="en-US" sz="2600" dirty="0">
              <a:solidFill>
                <a:srgbClr val="000000"/>
              </a:solidFill>
              <a:latin typeface="Avenir Light"/>
              <a:cs typeface="Avenir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971058" y="3037656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292" y="205021"/>
            <a:ext cx="1171172" cy="1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8395082" cy="857250"/>
          </a:xfrm>
        </p:spPr>
        <p:txBody>
          <a:bodyPr/>
          <a:lstStyle/>
          <a:p>
            <a:r>
              <a:rPr lang="en-US" dirty="0"/>
              <a:t>Grid-tied net zero carbon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9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FCA66C-5CB7-AA4B-A1BE-5E987306195C}"/>
              </a:ext>
            </a:extLst>
          </p:cNvPr>
          <p:cNvSpPr txBox="1">
            <a:spLocks/>
          </p:cNvSpPr>
          <p:nvPr/>
        </p:nvSpPr>
        <p:spPr>
          <a:xfrm>
            <a:off x="443319" y="4051780"/>
            <a:ext cx="8257360" cy="652033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800" b="1" dirty="0"/>
              <a:t>Key result</a:t>
            </a:r>
            <a:r>
              <a:rPr lang="en-US" sz="1800" dirty="0"/>
              <a:t>: A single panel installed at each station is capable of meeting entire annual energy demand.</a:t>
            </a:r>
          </a:p>
          <a:p>
            <a:pPr marL="1587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CB966-B746-BD47-820D-8C6F01E15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7" y="1128238"/>
            <a:ext cx="3846584" cy="28870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8F37F-3842-AC47-A1CC-42C22EB5B115}"/>
              </a:ext>
            </a:extLst>
          </p:cNvPr>
          <p:cNvSpPr txBox="1">
            <a:spLocks/>
          </p:cNvSpPr>
          <p:nvPr/>
        </p:nvSpPr>
        <p:spPr>
          <a:xfrm>
            <a:off x="4571999" y="1128238"/>
            <a:ext cx="4128680" cy="3575575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Max annual energy consumption: 267kWh</a:t>
            </a:r>
          </a:p>
          <a:p>
            <a:r>
              <a:rPr lang="en-US" sz="1800" dirty="0"/>
              <a:t>Single 320W panel generation: 296kWh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638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8395082" cy="857250"/>
          </a:xfrm>
        </p:spPr>
        <p:txBody>
          <a:bodyPr/>
          <a:lstStyle/>
          <a:p>
            <a:r>
              <a:rPr lang="en-US" dirty="0"/>
              <a:t>Off-grid true zero carbon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10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FCA66C-5CB7-AA4B-A1BE-5E987306195C}"/>
              </a:ext>
            </a:extLst>
          </p:cNvPr>
          <p:cNvSpPr txBox="1">
            <a:spLocks/>
          </p:cNvSpPr>
          <p:nvPr/>
        </p:nvSpPr>
        <p:spPr>
          <a:xfrm>
            <a:off x="443319" y="4051780"/>
            <a:ext cx="8087938" cy="652033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Key result</a:t>
            </a:r>
            <a:r>
              <a:rPr lang="en-US" sz="1800" dirty="0"/>
              <a:t>: an off-grid design requires approximately 2 panels per station in the average case, which is 2x higher than a net-metered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A100F-7A21-9D45-9E0F-BFE31720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1" y="1060376"/>
            <a:ext cx="5203596" cy="2168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056BD-9671-3A42-8788-30642E65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676" y="1098084"/>
            <a:ext cx="2897581" cy="21747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57FAD7-65E0-324C-9F4D-7ADA355A3EDD}"/>
              </a:ext>
            </a:extLst>
          </p:cNvPr>
          <p:cNvSpPr txBox="1">
            <a:spLocks/>
          </p:cNvSpPr>
          <p:nvPr/>
        </p:nvSpPr>
        <p:spPr>
          <a:xfrm>
            <a:off x="967539" y="3228541"/>
            <a:ext cx="4128680" cy="428297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800" dirty="0"/>
              <a:t>No. of panels required by season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40A629A-1B0B-C941-BA75-D514F65880B6}"/>
              </a:ext>
            </a:extLst>
          </p:cNvPr>
          <p:cNvSpPr txBox="1">
            <a:spLocks/>
          </p:cNvSpPr>
          <p:nvPr/>
        </p:nvSpPr>
        <p:spPr>
          <a:xfrm>
            <a:off x="5633677" y="3228541"/>
            <a:ext cx="3204724" cy="645875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sz="1800" dirty="0"/>
              <a:t>Max no. of panels across seasons</a:t>
            </a:r>
          </a:p>
        </p:txBody>
      </p:sp>
    </p:spTree>
    <p:extLst>
      <p:ext uri="{BB962C8B-B14F-4D97-AF65-F5344CB8AC3E}">
        <p14:creationId xmlns:p14="http://schemas.microsoft.com/office/powerpoint/2010/main" val="3350983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8395082" cy="857250"/>
          </a:xfrm>
        </p:spPr>
        <p:txBody>
          <a:bodyPr/>
          <a:lstStyle/>
          <a:p>
            <a:r>
              <a:rPr lang="en-US" dirty="0"/>
              <a:t>Battery size and panel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11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FCA66C-5CB7-AA4B-A1BE-5E987306195C}"/>
              </a:ext>
            </a:extLst>
          </p:cNvPr>
          <p:cNvSpPr txBox="1">
            <a:spLocks/>
          </p:cNvSpPr>
          <p:nvPr/>
        </p:nvSpPr>
        <p:spPr>
          <a:xfrm>
            <a:off x="443319" y="4051780"/>
            <a:ext cx="8087938" cy="652033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Key result</a:t>
            </a:r>
            <a:r>
              <a:rPr lang="en-US" sz="1800" dirty="0"/>
              <a:t>: there exists a tradeoff between the size of solar array installed and the required battery size per station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57FAD7-65E0-324C-9F4D-7ADA355A3EDD}"/>
              </a:ext>
            </a:extLst>
          </p:cNvPr>
          <p:cNvSpPr txBox="1">
            <a:spLocks/>
          </p:cNvSpPr>
          <p:nvPr/>
        </p:nvSpPr>
        <p:spPr>
          <a:xfrm>
            <a:off x="1335993" y="3430258"/>
            <a:ext cx="2642927" cy="428297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800" dirty="0"/>
              <a:t>Battery size per station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40A629A-1B0B-C941-BA75-D514F65880B6}"/>
              </a:ext>
            </a:extLst>
          </p:cNvPr>
          <p:cNvSpPr txBox="1">
            <a:spLocks/>
          </p:cNvSpPr>
          <p:nvPr/>
        </p:nvSpPr>
        <p:spPr>
          <a:xfrm>
            <a:off x="5165082" y="3316835"/>
            <a:ext cx="3204724" cy="645875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sz="1800" dirty="0"/>
              <a:t>Battery size and panel array tradeoff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31D2E-D842-1442-BA97-B32806FF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95" y="1082396"/>
            <a:ext cx="3059325" cy="2296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BEC94-7E3C-184C-8AF6-F5FD8AF6B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81" y="978240"/>
            <a:ext cx="3059325" cy="22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35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19" y="31921"/>
            <a:ext cx="8395082" cy="857250"/>
          </a:xfrm>
        </p:spPr>
        <p:txBody>
          <a:bodyPr/>
          <a:lstStyle/>
          <a:p>
            <a:r>
              <a:rPr lang="en-US" dirty="0"/>
              <a:t>Carbon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12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FCA66C-5CB7-AA4B-A1BE-5E987306195C}"/>
              </a:ext>
            </a:extLst>
          </p:cNvPr>
          <p:cNvSpPr txBox="1">
            <a:spLocks/>
          </p:cNvSpPr>
          <p:nvPr/>
        </p:nvSpPr>
        <p:spPr>
          <a:xfrm>
            <a:off x="528031" y="3342232"/>
            <a:ext cx="8087938" cy="1491181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800" b="1" dirty="0"/>
              <a:t>Key results</a:t>
            </a:r>
            <a:r>
              <a:rPr lang="en-US" sz="1800" dirty="0"/>
              <a:t> </a:t>
            </a:r>
          </a:p>
          <a:p>
            <a:r>
              <a:rPr lang="en-US" sz="1800" dirty="0"/>
              <a:t>Carbon emission reduction is realized in both off-grid and grid-tied designs</a:t>
            </a:r>
          </a:p>
          <a:p>
            <a:r>
              <a:rPr lang="en-US" sz="1800" dirty="0"/>
              <a:t>Emission reduction in net-metered design much higher due to added benefit of injecting excess solar generation into the grid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868B7-1860-294A-8229-091D6969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1" y="975183"/>
            <a:ext cx="4734097" cy="236704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329E2D-FA90-1141-BEE9-B677AC815311}"/>
              </a:ext>
            </a:extLst>
          </p:cNvPr>
          <p:cNvSpPr txBox="1">
            <a:spLocks/>
          </p:cNvSpPr>
          <p:nvPr/>
        </p:nvSpPr>
        <p:spPr>
          <a:xfrm>
            <a:off x="5425378" y="1413116"/>
            <a:ext cx="3413023" cy="1491181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Total emission reduction in off-grid design: </a:t>
            </a:r>
            <a:r>
              <a:rPr lang="en-US" sz="1800" b="1" dirty="0"/>
              <a:t>0.2MT</a:t>
            </a:r>
          </a:p>
          <a:p>
            <a:r>
              <a:rPr lang="en-US" sz="1800" dirty="0"/>
              <a:t>Total emission reduction in net-metered design: </a:t>
            </a:r>
            <a:r>
              <a:rPr lang="en-US" sz="1800" b="1" dirty="0"/>
              <a:t>1.1MT</a:t>
            </a:r>
          </a:p>
        </p:txBody>
      </p:sp>
    </p:spTree>
    <p:extLst>
      <p:ext uri="{BB962C8B-B14F-4D97-AF65-F5344CB8AC3E}">
        <p14:creationId xmlns:p14="http://schemas.microsoft.com/office/powerpoint/2010/main" val="41383377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13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BFA44F-8EF5-194A-8716-25DE662A1D1C}"/>
              </a:ext>
            </a:extLst>
          </p:cNvPr>
          <p:cNvSpPr txBox="1">
            <a:spLocks/>
          </p:cNvSpPr>
          <p:nvPr/>
        </p:nvSpPr>
        <p:spPr>
          <a:xfrm>
            <a:off x="386720" y="1150070"/>
            <a:ext cx="7764222" cy="3666459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 presented the design of a solar powered bike charging station</a:t>
            </a:r>
          </a:p>
          <a:p>
            <a:r>
              <a:rPr lang="en-US" sz="1800" dirty="0"/>
              <a:t>We showed the feasibility of the design in off-grid and net-metered designs</a:t>
            </a:r>
          </a:p>
          <a:p>
            <a:r>
              <a:rPr lang="en-US" sz="1800" dirty="0"/>
              <a:t>We showed that a single panel is sufficient to meet the annual energy demand of a station in the net-metered design</a:t>
            </a:r>
          </a:p>
          <a:p>
            <a:r>
              <a:rPr lang="en-US" sz="1800" dirty="0"/>
              <a:t>In the off-grid design, this is approximately 2x panels</a:t>
            </a:r>
          </a:p>
          <a:p>
            <a:r>
              <a:rPr lang="en-US" sz="1800" dirty="0"/>
              <a:t>Finally, we showed that up to 1.1MT of CO2 emission can be reduced annually by substituting grid energy with solar</a:t>
            </a:r>
          </a:p>
        </p:txBody>
      </p:sp>
    </p:spTree>
    <p:extLst>
      <p:ext uri="{BB962C8B-B14F-4D97-AF65-F5344CB8AC3E}">
        <p14:creationId xmlns:p14="http://schemas.microsoft.com/office/powerpoint/2010/main" val="33040929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720" y="1080213"/>
            <a:ext cx="7986032" cy="3288212"/>
          </a:xfrm>
        </p:spPr>
        <p:txBody>
          <a:bodyPr/>
          <a:lstStyle/>
          <a:p>
            <a:r>
              <a:rPr lang="en-US" dirty="0"/>
              <a:t>Lab. for Advanced Software Systems:    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http://lass.cs.umass.edu</a:t>
            </a:r>
            <a:endParaRPr lang="en-US" dirty="0"/>
          </a:p>
          <a:p>
            <a:r>
              <a:rPr lang="en-US" dirty="0" err="1"/>
              <a:t>ValleyBike</a:t>
            </a:r>
            <a:r>
              <a:rPr lang="en-US" dirty="0"/>
              <a:t> bike share system: </a:t>
            </a:r>
            <a:r>
              <a:rPr lang="en-US" dirty="0">
                <a:hlinkClick r:id="rId4"/>
              </a:rPr>
              <a:t>https://www.valleybike.org/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NSF grant 1645952 and MA Department of Energy Resources.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113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1589703"/>
            <a:ext cx="7316928" cy="543113"/>
          </a:xfrm>
        </p:spPr>
        <p:txBody>
          <a:bodyPr/>
          <a:lstStyle/>
          <a:p>
            <a:pPr algn="ctr"/>
            <a:r>
              <a:rPr lang="en-US" dirty="0"/>
              <a:t>Thanks!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AA0459-20A5-9E47-803F-2BD74F2325D5}"/>
              </a:ext>
            </a:extLst>
          </p:cNvPr>
          <p:cNvSpPr txBox="1">
            <a:spLocks/>
          </p:cNvSpPr>
          <p:nvPr/>
        </p:nvSpPr>
        <p:spPr>
          <a:xfrm>
            <a:off x="528031" y="2300731"/>
            <a:ext cx="8087938" cy="980225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 algn="ctr">
              <a:buNone/>
            </a:pPr>
            <a:r>
              <a:rPr lang="en-US" sz="1800" b="1" dirty="0"/>
              <a:t>John Wamburu</a:t>
            </a:r>
            <a:br>
              <a:rPr lang="en-US" sz="1800" b="1" dirty="0"/>
            </a:br>
            <a:r>
              <a:rPr lang="en-US" sz="1800" b="1" dirty="0">
                <a:hlinkClick r:id="rId3"/>
              </a:rPr>
              <a:t>jwamburu@cs.umass.edu</a:t>
            </a:r>
            <a:br>
              <a:rPr lang="en-US" sz="1800" b="1" dirty="0"/>
            </a:br>
            <a:r>
              <a:rPr lang="en-US" sz="1800" b="1" dirty="0"/>
              <a:t>University of Massachusetts Amherst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508953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0" y="31921"/>
            <a:ext cx="7550610" cy="857250"/>
          </a:xfrm>
        </p:spPr>
        <p:txBody>
          <a:bodyPr/>
          <a:lstStyle/>
          <a:p>
            <a:r>
              <a:rPr lang="en-US" dirty="0"/>
              <a:t>Rise of ride sharing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720" y="1303788"/>
            <a:ext cx="7373528" cy="3512741"/>
          </a:xfrm>
        </p:spPr>
        <p:txBody>
          <a:bodyPr/>
          <a:lstStyle/>
          <a:p>
            <a:r>
              <a:rPr lang="en-US" sz="1800" dirty="0"/>
              <a:t>Catapulted by the ubiquity of smartphones</a:t>
            </a:r>
          </a:p>
          <a:p>
            <a:r>
              <a:rPr lang="en-US" sz="1800" dirty="0"/>
              <a:t>Mostly made up of car-based sharing and bike sharing</a:t>
            </a:r>
          </a:p>
          <a:p>
            <a:r>
              <a:rPr lang="en-US" sz="1800" dirty="0"/>
              <a:t>High carbon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94AEC-4616-F342-987D-A3643F6AD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74" y="2881049"/>
            <a:ext cx="1973078" cy="1497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CFB4C-9017-D04A-ADA8-E0959EE32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608" y="2871444"/>
            <a:ext cx="1496170" cy="149617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C5BF5B9-A736-1D48-9053-9B130A3AD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93" y="2871444"/>
            <a:ext cx="1496170" cy="149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2F3C78-C01B-6F46-9903-219089FF4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1923" y="2881049"/>
            <a:ext cx="2399806" cy="1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5543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720" y="1303788"/>
            <a:ext cx="7373528" cy="3512741"/>
          </a:xfrm>
        </p:spPr>
        <p:txBody>
          <a:bodyPr/>
          <a:lstStyle/>
          <a:p>
            <a:r>
              <a:rPr lang="en-US" sz="1800" dirty="0"/>
              <a:t>How can we make ride sharing greener?</a:t>
            </a:r>
          </a:p>
          <a:p>
            <a:r>
              <a:rPr lang="en-US" sz="1800" dirty="0"/>
              <a:t>Focus on electric bike sharing</a:t>
            </a:r>
          </a:p>
          <a:p>
            <a:pPr lvl="1"/>
            <a:r>
              <a:rPr lang="en-US" sz="1400" dirty="0"/>
              <a:t>How can we make an electric bike sharing system zero carbon?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209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bikes (E-bikes)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3320" y="1663570"/>
            <a:ext cx="4656581" cy="1863338"/>
          </a:xfrm>
        </p:spPr>
        <p:txBody>
          <a:bodyPr/>
          <a:lstStyle/>
          <a:p>
            <a:r>
              <a:rPr lang="en-US" sz="1800" dirty="0"/>
              <a:t>Type of small EV</a:t>
            </a:r>
          </a:p>
          <a:p>
            <a:r>
              <a:rPr lang="en-US" sz="1800" dirty="0"/>
              <a:t>Powered by electric grid</a:t>
            </a:r>
          </a:p>
          <a:p>
            <a:r>
              <a:rPr lang="en-US" sz="1800" dirty="0"/>
              <a:t>Requires electric charging infrastructure</a:t>
            </a:r>
          </a:p>
          <a:p>
            <a:r>
              <a:rPr lang="en-US" sz="1800" dirty="0"/>
              <a:t>Not zero-carbon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436C64E-83F7-6748-A2FF-54CD87D4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95" y="1185933"/>
            <a:ext cx="3675785" cy="234097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61465C-6DD8-7844-B906-54ACDC11A7DE}"/>
              </a:ext>
            </a:extLst>
          </p:cNvPr>
          <p:cNvSpPr txBox="1">
            <a:spLocks/>
          </p:cNvSpPr>
          <p:nvPr/>
        </p:nvSpPr>
        <p:spPr>
          <a:xfrm>
            <a:off x="972792" y="4092892"/>
            <a:ext cx="6787456" cy="422548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None/>
            </a:pPr>
            <a:r>
              <a:rPr lang="en-US" sz="1800" b="1" dirty="0"/>
              <a:t>How can we make electric bike sharing zero carbon?</a:t>
            </a:r>
          </a:p>
        </p:txBody>
      </p:sp>
    </p:spTree>
    <p:extLst>
      <p:ext uri="{BB962C8B-B14F-4D97-AF65-F5344CB8AC3E}">
        <p14:creationId xmlns:p14="http://schemas.microsoft.com/office/powerpoint/2010/main" val="20917332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3320" y="1124678"/>
            <a:ext cx="7190006" cy="3512741"/>
          </a:xfrm>
        </p:spPr>
        <p:txBody>
          <a:bodyPr/>
          <a:lstStyle/>
          <a:p>
            <a:r>
              <a:rPr lang="en-US" sz="1800" strike="sngStrike" dirty="0"/>
              <a:t>Introduction</a:t>
            </a:r>
          </a:p>
          <a:p>
            <a:r>
              <a:rPr lang="en-US" sz="1800" dirty="0"/>
              <a:t>Hardware design of a solar charging station</a:t>
            </a:r>
          </a:p>
          <a:p>
            <a:r>
              <a:rPr lang="en-US" sz="1800" dirty="0"/>
              <a:t>Analysis of an electric bike sharing system</a:t>
            </a:r>
          </a:p>
          <a:p>
            <a:r>
              <a:rPr lang="en-US" sz="1800" dirty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49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solar charging station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720" y="1124675"/>
            <a:ext cx="4732035" cy="3579139"/>
          </a:xfrm>
        </p:spPr>
        <p:txBody>
          <a:bodyPr/>
          <a:lstStyle/>
          <a:p>
            <a:pPr marL="1587" indent="0">
              <a:buNone/>
            </a:pPr>
            <a:r>
              <a:rPr lang="en-US" sz="1800" b="1" dirty="0"/>
              <a:t>Design Goals</a:t>
            </a:r>
          </a:p>
          <a:p>
            <a:r>
              <a:rPr lang="en-US" sz="1800" dirty="0"/>
              <a:t>Harvest enough solar energy to charge bikes docked at a station</a:t>
            </a:r>
          </a:p>
          <a:p>
            <a:r>
              <a:rPr lang="en-US" sz="1800" dirty="0"/>
              <a:t>Enough solar array to charge during the day</a:t>
            </a:r>
          </a:p>
          <a:p>
            <a:r>
              <a:rPr lang="en-US" sz="1800" dirty="0"/>
              <a:t>Have enough storage for backup energy during low solar hours e.g.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5649C66-0485-FE4F-9F1A-07E53DDD7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55" y="1501057"/>
            <a:ext cx="3959258" cy="18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968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data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721" y="1150070"/>
            <a:ext cx="8182244" cy="3619898"/>
          </a:xfrm>
        </p:spPr>
        <p:txBody>
          <a:bodyPr/>
          <a:lstStyle/>
          <a:p>
            <a:r>
              <a:rPr lang="en-US" sz="1800" dirty="0"/>
              <a:t>Able to generate 0.54kWh per day on single panel</a:t>
            </a:r>
          </a:p>
          <a:p>
            <a:r>
              <a:rPr lang="en-US" sz="1800" dirty="0"/>
              <a:t>Enough to charge 2 bikes to full capacity</a:t>
            </a:r>
          </a:p>
          <a:p>
            <a:r>
              <a:rPr lang="en-US" sz="1800" dirty="0"/>
              <a:t>Able to charge single bike battery from zero to full capacity in 3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6851A-0DD4-4E42-9A61-1785C042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1" y="2382353"/>
            <a:ext cx="3093046" cy="2321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C6CA7-9FBE-EE4A-8A06-A99DB1236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546" y="2355633"/>
            <a:ext cx="3093047" cy="23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25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0" y="31921"/>
            <a:ext cx="7955962" cy="857250"/>
          </a:xfrm>
        </p:spPr>
        <p:txBody>
          <a:bodyPr/>
          <a:lstStyle/>
          <a:p>
            <a:r>
              <a:rPr lang="en-US" dirty="0"/>
              <a:t>Designing an electric bike sharing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CFBD9-2455-BE4A-81BD-73576A96D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720" y="1234911"/>
            <a:ext cx="7986032" cy="3468903"/>
          </a:xfrm>
        </p:spPr>
        <p:txBody>
          <a:bodyPr/>
          <a:lstStyle/>
          <a:p>
            <a:r>
              <a:rPr lang="en-US" dirty="0"/>
              <a:t>How many solar panels and battery capacity are required in an entire bike sharing system?</a:t>
            </a:r>
          </a:p>
          <a:p>
            <a:pPr lvl="1"/>
            <a:r>
              <a:rPr lang="en-US" dirty="0"/>
              <a:t>Grid-tied design</a:t>
            </a:r>
          </a:p>
          <a:p>
            <a:pPr lvl="1"/>
            <a:r>
              <a:rPr lang="en-US" dirty="0"/>
              <a:t>Off-grid design</a:t>
            </a:r>
          </a:p>
        </p:txBody>
      </p:sp>
    </p:spTree>
    <p:extLst>
      <p:ext uri="{BB962C8B-B14F-4D97-AF65-F5344CB8AC3E}">
        <p14:creationId xmlns:p14="http://schemas.microsoft.com/office/powerpoint/2010/main" val="4030266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20" y="31921"/>
            <a:ext cx="7955962" cy="857250"/>
          </a:xfrm>
        </p:spPr>
        <p:txBody>
          <a:bodyPr/>
          <a:lstStyle/>
          <a:p>
            <a:r>
              <a:rPr lang="en-US" dirty="0"/>
              <a:t>Analysis of an electric bike sharing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061" y="4703814"/>
            <a:ext cx="2133600" cy="259198"/>
          </a:xfrm>
        </p:spPr>
        <p:txBody>
          <a:bodyPr/>
          <a:lstStyle/>
          <a:p>
            <a:fld id="{4740AEA5-A348-2949-9B8B-EA763C54C64D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CFBD9-2455-BE4A-81BD-73576A96D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1189" y="1193094"/>
            <a:ext cx="1734311" cy="424207"/>
          </a:xfrm>
        </p:spPr>
        <p:txBody>
          <a:bodyPr/>
          <a:lstStyle/>
          <a:p>
            <a:pPr marL="1587" indent="0">
              <a:buNone/>
            </a:pPr>
            <a:r>
              <a:rPr lang="en-US" dirty="0"/>
              <a:t>59 Stations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3D71FEE-BE9C-804B-8E5B-B1762CFC997C}"/>
              </a:ext>
            </a:extLst>
          </p:cNvPr>
          <p:cNvSpPr txBox="1">
            <a:spLocks/>
          </p:cNvSpPr>
          <p:nvPr/>
        </p:nvSpPr>
        <p:spPr>
          <a:xfrm>
            <a:off x="4221187" y="2179738"/>
            <a:ext cx="1734311" cy="424207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Font typeface="Arial"/>
              <a:buNone/>
            </a:pPr>
            <a:r>
              <a:rPr lang="en-US" dirty="0"/>
              <a:t>490 Bikes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F152D68-9AB9-0D43-9CB8-91E4D9BFE984}"/>
              </a:ext>
            </a:extLst>
          </p:cNvPr>
          <p:cNvSpPr txBox="1">
            <a:spLocks/>
          </p:cNvSpPr>
          <p:nvPr/>
        </p:nvSpPr>
        <p:spPr>
          <a:xfrm>
            <a:off x="4221188" y="3248284"/>
            <a:ext cx="1734311" cy="424207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Font typeface="Arial"/>
              <a:buNone/>
            </a:pPr>
            <a:r>
              <a:rPr lang="en-US" dirty="0"/>
              <a:t>70,076 Trips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F17BF40-F9B7-0343-80E4-A079C5E6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9" y="1118496"/>
            <a:ext cx="2549127" cy="348380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DBC9E57-EA66-5942-A80E-D4FEA01A2FF2}"/>
              </a:ext>
            </a:extLst>
          </p:cNvPr>
          <p:cNvSpPr txBox="1">
            <a:spLocks/>
          </p:cNvSpPr>
          <p:nvPr/>
        </p:nvSpPr>
        <p:spPr>
          <a:xfrm>
            <a:off x="4221187" y="4178095"/>
            <a:ext cx="1734311" cy="424207"/>
          </a:xfrm>
          <a:prstGeom prst="rect">
            <a:avLst/>
          </a:prstGeom>
        </p:spPr>
        <p:txBody>
          <a:bodyPr vert="horz"/>
          <a:lstStyle>
            <a:lvl1pPr marL="228600" indent="-227013" algn="l" defTabSz="4572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1pPr>
            <a:lvl2pPr marL="573088" indent="-285750" algn="l" defTabSz="45561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2pPr>
            <a:lvl3pPr marL="862013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3pPr>
            <a:lvl4pPr marL="1139825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4pPr>
            <a:lvl5pPr marL="14271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Avenir Ligh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indent="0">
              <a:buFont typeface="Arial"/>
              <a:buNone/>
            </a:pPr>
            <a:r>
              <a:rPr lang="en-US" dirty="0"/>
              <a:t>1 Year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34DD919-883F-9148-86E0-21CAE5B32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452" y="2020512"/>
            <a:ext cx="603735" cy="603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505795-CE1D-A545-B983-D02C8113A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999" y="4141663"/>
            <a:ext cx="460639" cy="460639"/>
          </a:xfrm>
          <a:prstGeom prst="rect">
            <a:avLst/>
          </a:prstGeom>
        </p:spPr>
      </p:pic>
      <p:pic>
        <p:nvPicPr>
          <p:cNvPr id="15" name="Picture 14" descr="Shape, icon&#10;&#10;Description automatically generated">
            <a:extLst>
              <a:ext uri="{FF2B5EF4-FFF2-40B4-BE49-F238E27FC236}">
                <a16:creationId xmlns:a16="http://schemas.microsoft.com/office/drawing/2014/main" id="{A4240917-5BCE-4449-95E8-04E72282F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452" y="1134308"/>
            <a:ext cx="576201" cy="57620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7C23915-9A6E-E646-9DBD-701699566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846" y="3089396"/>
            <a:ext cx="608807" cy="6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42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35447</TotalTime>
  <Words>566</Words>
  <Application>Microsoft Macintosh PowerPoint</Application>
  <PresentationFormat>On-screen Show (16:9)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Avenir Light</vt:lpstr>
      <vt:lpstr>Calibri</vt:lpstr>
      <vt:lpstr>Office Theme</vt:lpstr>
      <vt:lpstr>PowerPoint Presentation</vt:lpstr>
      <vt:lpstr>Rise of ride sharing</vt:lpstr>
      <vt:lpstr>Research question</vt:lpstr>
      <vt:lpstr>Electric bikes (E-bikes)</vt:lpstr>
      <vt:lpstr>Outline</vt:lpstr>
      <vt:lpstr>Prototype solar charging station design</vt:lpstr>
      <vt:lpstr>Prototype data analysis</vt:lpstr>
      <vt:lpstr>Designing an electric bike sharing system</vt:lpstr>
      <vt:lpstr>Analysis of an electric bike sharing system</vt:lpstr>
      <vt:lpstr>Grid-tied net zero carbon design</vt:lpstr>
      <vt:lpstr>Off-grid true zero carbon design</vt:lpstr>
      <vt:lpstr>Battery size and panel tradeoff</vt:lpstr>
      <vt:lpstr>Carbon benefits</vt:lpstr>
      <vt:lpstr>Conclusions</vt:lpstr>
      <vt:lpstr>Acknowledgements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Sauve</dc:creator>
  <cp:lastModifiedBy>John Wamburu</cp:lastModifiedBy>
  <cp:revision>2060</cp:revision>
  <cp:lastPrinted>2018-03-21T19:56:54Z</cp:lastPrinted>
  <dcterms:created xsi:type="dcterms:W3CDTF">2014-02-14T19:28:23Z</dcterms:created>
  <dcterms:modified xsi:type="dcterms:W3CDTF">2020-11-19T19:30:16Z</dcterms:modified>
</cp:coreProperties>
</file>