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47" r:id="rId3"/>
    <p:sldId id="392" r:id="rId4"/>
    <p:sldId id="391" r:id="rId5"/>
    <p:sldId id="393" r:id="rId6"/>
    <p:sldId id="371" r:id="rId7"/>
    <p:sldId id="395" r:id="rId8"/>
    <p:sldId id="355" r:id="rId9"/>
    <p:sldId id="356" r:id="rId10"/>
    <p:sldId id="374" r:id="rId11"/>
    <p:sldId id="375" r:id="rId12"/>
    <p:sldId id="396" r:id="rId13"/>
    <p:sldId id="360" r:id="rId14"/>
    <p:sldId id="378" r:id="rId15"/>
    <p:sldId id="363" r:id="rId16"/>
    <p:sldId id="379" r:id="rId17"/>
    <p:sldId id="365" r:id="rId18"/>
    <p:sldId id="380" r:id="rId19"/>
    <p:sldId id="398" r:id="rId20"/>
    <p:sldId id="381" r:id="rId21"/>
    <p:sldId id="397" r:id="rId22"/>
    <p:sldId id="382" r:id="rId23"/>
    <p:sldId id="370" r:id="rId24"/>
    <p:sldId id="383" r:id="rId25"/>
    <p:sldId id="384" r:id="rId26"/>
    <p:sldId id="385" r:id="rId27"/>
    <p:sldId id="388" r:id="rId28"/>
    <p:sldId id="389" r:id="rId29"/>
    <p:sldId id="390" r:id="rId30"/>
    <p:sldId id="401" r:id="rId31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rdh Pradeep Reddy Ambati" initials="LPRA" lastIdx="1" clrIdx="0">
    <p:extLst>
      <p:ext uri="{19B8F6BF-5375-455C-9EA6-DF929625EA0E}">
        <p15:presenceInfo xmlns:p15="http://schemas.microsoft.com/office/powerpoint/2012/main" userId="S::lambati@umass.edu::489cb99d-99f7-437e-9b96-ff1d769738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81"/>
    <p:restoredTop sz="82653" autoAdjust="0"/>
  </p:normalViewPr>
  <p:slideViewPr>
    <p:cSldViewPr snapToGrid="0" snapToObjects="1">
      <p:cViewPr varScale="1">
        <p:scale>
          <a:sx n="73" d="100"/>
          <a:sy n="73" d="100"/>
        </p:scale>
        <p:origin x="1544" y="208"/>
      </p:cViewPr>
      <p:guideLst>
        <p:guide orient="horz" pos="3072"/>
        <p:guide pos="5462"/>
      </p:guideLst>
    </p:cSldViewPr>
  </p:slideViewPr>
  <p:outlineViewPr>
    <p:cViewPr>
      <p:scale>
        <a:sx n="33" d="100"/>
        <a:sy n="33" d="100"/>
      </p:scale>
      <p:origin x="0" y="-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614782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95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19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07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533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i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𝒂  →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 Offered load (</a:t>
                </a:r>
                <a:r>
                  <a:rPr lang="en-US" b="1" i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𝒂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 = </a:t>
                </a:r>
                <a:r>
                  <a:rPr lang="en-US" b="1" i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𝝀/𝝁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) ;    </a:t>
                </a:r>
                <a:r>
                  <a:rPr lang="en-US" b="1" i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𝑪(𝒔, 𝒂)  →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 Erlang’s delay formula</a:t>
                </a:r>
              </a:p>
              <a:p>
                <a:endParaRPr 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Change a to be lambda over mu 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2060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61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b="1" i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𝒓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US" b="1" i="0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→</a:t>
                </a:r>
                <a:r>
                  <a:rPr lang="en-US" dirty="0"/>
                  <a:t>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Fraction of jobs run on on-demand resources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4201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2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25295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00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7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55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46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605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522410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31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58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73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941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25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68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40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7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9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69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5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71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3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5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302024" y="1928378"/>
            <a:ext cx="14736215" cy="20861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half" idx="1"/>
          </p:nvPr>
        </p:nvSpPr>
        <p:spPr>
          <a:xfrm>
            <a:off x="868517" y="5014999"/>
            <a:ext cx="15603229" cy="3981683"/>
          </a:xfrm>
          <a:prstGeom prst="rect">
            <a:avLst/>
          </a:prstGeom>
        </p:spPr>
        <p:txBody>
          <a:bodyPr lIns="0" tIns="0" rIns="0" bIns="0"/>
          <a:lstStyle>
            <a:lvl1pPr marL="72252" indent="0">
              <a:buClrTx/>
              <a:buSzTx/>
              <a:buNone/>
              <a:defRPr sz="3734"/>
            </a:lvl1pPr>
            <a:lvl2pPr marL="1408922" indent="-237079">
              <a:buClrTx/>
              <a:buSzTx/>
              <a:buNone/>
            </a:lvl2pPr>
            <a:lvl3pPr marL="2167575" indent="176114">
              <a:buClrTx/>
              <a:buSzTx/>
              <a:buNone/>
              <a:defRPr sz="3734"/>
            </a:lvl3pPr>
            <a:lvl4pPr marL="3034604" indent="480931">
              <a:buClrTx/>
              <a:buFontTx/>
            </a:lvl4pPr>
            <a:lvl5pPr marL="3901634" indent="785745"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16856332" y="9424163"/>
            <a:ext cx="359073" cy="404534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45073A-C28A-4346-A053-B9F5F5A7DC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4724" y="7765874"/>
            <a:ext cx="3077022" cy="1230808"/>
          </a:xfrm>
          <a:prstGeom prst="rect">
            <a:avLst/>
          </a:prstGeom>
          <a:effectLst>
            <a:outerShdw blurRad="508000" dist="38100" sx="67000" sy="67000" algn="tl" rotWithShape="0">
              <a:schemeClr val="bg1">
                <a:alpha val="69000"/>
              </a:schemeClr>
            </a:outerShdw>
          </a:effectLst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600"/>
            </a:lvl1pPr>
            <a:lvl2pPr>
              <a:defRPr sz="3200"/>
            </a:lvl2pPr>
            <a:lvl3pPr>
              <a:defRPr sz="2800"/>
            </a:lvl3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-1"/>
            <a:ext cx="17340264" cy="9256450"/>
          </a:xfrm>
          <a:prstGeom prst="rect">
            <a:avLst/>
          </a:prstGeom>
          <a:solidFill>
            <a:srgbClr val="FFFFFF">
              <a:alpha val="59999"/>
            </a:srgbClr>
          </a:solidFill>
        </p:spPr>
        <p:txBody>
          <a:bodyPr lIns="96334" tIns="96334" rIns="96334" bIns="96334" anchor="ctr"/>
          <a:lstStyle/>
          <a:p>
            <a:pPr marL="1806312" marR="74338" algn="l" defTabSz="867030">
              <a:lnSpc>
                <a:spcPct val="120000"/>
              </a:lnSpc>
              <a:spcBef>
                <a:spcPts val="1067"/>
              </a:spcBef>
              <a:defRPr sz="22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endParaRPr sz="2933"/>
          </a:p>
        </p:txBody>
      </p:sp>
      <p:sp>
        <p:nvSpPr>
          <p:cNvPr id="3" name="Shape 3"/>
          <p:cNvSpPr/>
          <p:nvPr/>
        </p:nvSpPr>
        <p:spPr>
          <a:xfrm flipV="1">
            <a:off x="104111" y="1162944"/>
            <a:ext cx="16984527" cy="1"/>
          </a:xfrm>
          <a:prstGeom prst="line">
            <a:avLst/>
          </a:prstGeom>
          <a:ln w="50800">
            <a:solidFill>
              <a:srgbClr val="990100"/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600" b="0" i="0" dirty="0">
              <a:latin typeface="Zapf Dingbats Regular"/>
            </a:endParaRP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22121" y="-91147"/>
            <a:ext cx="15603227" cy="1411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 anchor="ctr"/>
          <a:lstStyle/>
          <a:p>
            <a:r>
              <a:rPr dirty="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722511" y="1313744"/>
            <a:ext cx="15747730" cy="7881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/>
          <a:lstStyle>
            <a:lvl2pPr marL="797136" indent="-311150">
              <a:defRPr sz="2800"/>
            </a:lvl2pPr>
            <a:lvl3pPr marL="1634066" indent="-279400">
              <a:buSzPct val="100000"/>
              <a:buChar char="‣"/>
              <a:defRPr sz="2400"/>
            </a:lvl3pPr>
            <a:lvl4pPr marL="2331591" indent="-325119">
              <a:spcBef>
                <a:spcPts val="700"/>
              </a:spcBef>
              <a:buClr>
                <a:schemeClr val="accent5"/>
              </a:buClr>
              <a:buFont typeface="Times New Roman"/>
              <a:defRPr sz="2800"/>
            </a:lvl4pPr>
            <a:lvl5pPr marL="2981830" indent="-325119">
              <a:spcBef>
                <a:spcPts val="700"/>
              </a:spcBef>
              <a:buClr>
                <a:schemeClr val="accent5"/>
              </a:buClr>
              <a:buFont typeface="Times New Roman"/>
              <a:defRPr sz="28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412926" y="9242040"/>
            <a:ext cx="522613" cy="555763"/>
          </a:xfrm>
          <a:prstGeom prst="rect">
            <a:avLst/>
          </a:prstGeom>
          <a:ln w="12700">
            <a:miter lim="400000"/>
          </a:ln>
        </p:spPr>
        <p:txBody>
          <a:bodyPr wrap="none" lIns="72248" tIns="72248" rIns="72248" bIns="72248" anchor="ctr">
            <a:spAutoFit/>
          </a:bodyPr>
          <a:lstStyle>
            <a:lvl1pPr algn="l" defTabSz="1107871">
              <a:lnSpc>
                <a:spcPct val="120000"/>
              </a:lnSpc>
              <a:spcBef>
                <a:spcPts val="1067"/>
              </a:spcBef>
              <a:defRPr sz="2400"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Shape 8"/>
          <p:cNvSpPr/>
          <p:nvPr/>
        </p:nvSpPr>
        <p:spPr>
          <a:xfrm>
            <a:off x="12548009" y="9291225"/>
            <a:ext cx="4512682" cy="457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7735" tIns="67735" rIns="67735" bIns="67735" anchor="ctr">
            <a:spAutoFit/>
          </a:bodyPr>
          <a:lstStyle>
            <a:lvl1pPr>
              <a:lnSpc>
                <a:spcPts val="2500"/>
              </a:lnSpc>
              <a:spcBef>
                <a:spcPts val="800"/>
              </a:spcBef>
              <a:defRPr sz="200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2667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ftr="0" dt="0"/>
  <p:txStyles>
    <p:titleStyle>
      <a:lvl1pPr marL="74338" marR="74338" indent="0" algn="l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67" b="0" i="0" u="none" strike="noStrike" cap="none" spc="0" baseline="0">
          <a:ln>
            <a:noFill/>
          </a:ln>
          <a:solidFill>
            <a:srgbClr val="333333"/>
          </a:solidFill>
          <a:uFillTx/>
          <a:latin typeface="Zapf Dingbats Regular"/>
          <a:ea typeface="Zapf Dingbats Regular"/>
          <a:cs typeface="Zapf Dingbats Regular"/>
          <a:sym typeface="Helvetica"/>
        </a:defRPr>
      </a:lvl1pPr>
      <a:lvl2pPr marL="74338" marR="74338" indent="304815" algn="l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67" b="1" i="0" u="none" strike="noStrike" cap="none" spc="0" baseline="0">
          <a:ln>
            <a:noFill/>
          </a:ln>
          <a:solidFill>
            <a:srgbClr val="333333"/>
          </a:solidFill>
          <a:uFillTx/>
          <a:latin typeface="Helvetica"/>
          <a:ea typeface="Helvetica"/>
          <a:cs typeface="Helvetica"/>
          <a:sym typeface="Helvetica"/>
        </a:defRPr>
      </a:lvl2pPr>
      <a:lvl3pPr marL="74338" marR="74338" indent="609630" algn="l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67" b="1" i="0" u="none" strike="noStrike" cap="none" spc="0" baseline="0">
          <a:ln>
            <a:noFill/>
          </a:ln>
          <a:solidFill>
            <a:srgbClr val="333333"/>
          </a:solidFill>
          <a:uFillTx/>
          <a:latin typeface="Helvetica"/>
          <a:ea typeface="Helvetica"/>
          <a:cs typeface="Helvetica"/>
          <a:sym typeface="Helvetica"/>
        </a:defRPr>
      </a:lvl3pPr>
      <a:lvl4pPr marL="74338" marR="74338" indent="914446" algn="l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67" b="1" i="0" u="none" strike="noStrike" cap="none" spc="0" baseline="0">
          <a:ln>
            <a:noFill/>
          </a:ln>
          <a:solidFill>
            <a:srgbClr val="333333"/>
          </a:solidFill>
          <a:uFillTx/>
          <a:latin typeface="Helvetica"/>
          <a:ea typeface="Helvetica"/>
          <a:cs typeface="Helvetica"/>
          <a:sym typeface="Helvetica"/>
        </a:defRPr>
      </a:lvl4pPr>
      <a:lvl5pPr marL="74338" marR="74338" indent="1219261" algn="l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67" b="1" i="0" u="none" strike="noStrike" cap="none" spc="0" baseline="0">
          <a:ln>
            <a:noFill/>
          </a:ln>
          <a:solidFill>
            <a:srgbClr val="333333"/>
          </a:solidFill>
          <a:uFillTx/>
          <a:latin typeface="Helvetica"/>
          <a:ea typeface="Helvetica"/>
          <a:cs typeface="Helvetica"/>
          <a:sym typeface="Helvetica"/>
        </a:defRPr>
      </a:lvl5pPr>
      <a:lvl6pPr marL="74338" marR="74338" indent="1524076" algn="l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67" b="1" i="0" u="none" strike="noStrike" cap="none" spc="0" baseline="0">
          <a:ln>
            <a:noFill/>
          </a:ln>
          <a:solidFill>
            <a:srgbClr val="333333"/>
          </a:solidFill>
          <a:uFillTx/>
          <a:latin typeface="Helvetica"/>
          <a:ea typeface="Helvetica"/>
          <a:cs typeface="Helvetica"/>
          <a:sym typeface="Helvetica"/>
        </a:defRPr>
      </a:lvl6pPr>
      <a:lvl7pPr marL="74338" marR="74338" indent="1828891" algn="l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67" b="1" i="0" u="none" strike="noStrike" cap="none" spc="0" baseline="0">
          <a:ln>
            <a:noFill/>
          </a:ln>
          <a:solidFill>
            <a:srgbClr val="333333"/>
          </a:solidFill>
          <a:uFillTx/>
          <a:latin typeface="Helvetica"/>
          <a:ea typeface="Helvetica"/>
          <a:cs typeface="Helvetica"/>
          <a:sym typeface="Helvetica"/>
        </a:defRPr>
      </a:lvl7pPr>
      <a:lvl8pPr marL="74338" marR="74338" indent="2133705" algn="l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67" b="1" i="0" u="none" strike="noStrike" cap="none" spc="0" baseline="0">
          <a:ln>
            <a:noFill/>
          </a:ln>
          <a:solidFill>
            <a:srgbClr val="333333"/>
          </a:solidFill>
          <a:uFillTx/>
          <a:latin typeface="Helvetica"/>
          <a:ea typeface="Helvetica"/>
          <a:cs typeface="Helvetica"/>
          <a:sym typeface="Helvetica"/>
        </a:defRPr>
      </a:lvl8pPr>
      <a:lvl9pPr marL="74338" marR="74338" indent="2438522" algn="l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67" b="1" i="0" u="none" strike="noStrike" cap="none" spc="0" baseline="0">
          <a:ln>
            <a:noFill/>
          </a:ln>
          <a:solidFill>
            <a:srgbClr val="33333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632021" marR="74338" indent="-559768" algn="l" defTabSz="867030" rtl="0" latinLnBrk="0">
        <a:lnSpc>
          <a:spcPct val="120000"/>
        </a:lnSpc>
        <a:spcBef>
          <a:spcPts val="1067"/>
        </a:spcBef>
        <a:spcAft>
          <a:spcPts val="0"/>
        </a:spcAft>
        <a:buClr>
          <a:srgbClr val="AB1600"/>
        </a:buClr>
        <a:buSzPct val="120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Zapf Dingbats Regular"/>
          <a:ea typeface="Zapf Dingbats Regular"/>
          <a:cs typeface="Zapf Dingbats Regular"/>
          <a:sym typeface="Helvetica"/>
        </a:defRPr>
      </a:lvl1pPr>
      <a:lvl2pPr marL="1309443" marR="74338" indent="-390481" algn="l" defTabSz="867030" rtl="0" latinLnBrk="0">
        <a:lnSpc>
          <a:spcPct val="120000"/>
        </a:lnSpc>
        <a:spcBef>
          <a:spcPts val="1067"/>
        </a:spcBef>
        <a:spcAft>
          <a:spcPts val="0"/>
        </a:spcAft>
        <a:buClr>
          <a:srgbClr val="AB1600"/>
        </a:buClr>
        <a:buSzPct val="100000"/>
        <a:buFontTx/>
        <a:buChar char="-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Zapf Dingbats Regular"/>
          <a:ea typeface="Zapf Dingbats Regular"/>
          <a:cs typeface="Zapf Dingbats Regular"/>
          <a:sym typeface="Helvetica"/>
        </a:defRPr>
      </a:lvl2pPr>
      <a:lvl3pPr marL="2149179" marR="74338" indent="-383509" algn="l" defTabSz="867030" rtl="0" latinLnBrk="0">
        <a:lnSpc>
          <a:spcPct val="120000"/>
        </a:lnSpc>
        <a:spcBef>
          <a:spcPts val="1067"/>
        </a:spcBef>
        <a:spcAft>
          <a:spcPts val="0"/>
        </a:spcAft>
        <a:buClr>
          <a:srgbClr val="AB1600"/>
        </a:buClr>
        <a:buSzPct val="75000"/>
        <a:buFontTx/>
        <a:buChar char="-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Zapf Dingbats Regular"/>
          <a:ea typeface="Zapf Dingbats Regular"/>
          <a:cs typeface="Zapf Dingbats Regular"/>
          <a:sym typeface="Helvetica"/>
        </a:defRPr>
      </a:lvl3pPr>
      <a:lvl4pPr marL="72252" marR="74338" indent="2540127" algn="l" defTabSz="867030" rtl="0" latinLnBrk="0">
        <a:lnSpc>
          <a:spcPct val="120000"/>
        </a:lnSpc>
        <a:spcBef>
          <a:spcPts val="1067"/>
        </a:spcBef>
        <a:spcAft>
          <a:spcPts val="0"/>
        </a:spcAft>
        <a:buClr>
          <a:srgbClr val="AB1600"/>
        </a:buClr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Zapf Dingbats Regular"/>
          <a:ea typeface="Zapf Dingbats Regular"/>
          <a:cs typeface="Zapf Dingbats Regular"/>
          <a:sym typeface="Helvetica"/>
        </a:defRPr>
      </a:lvl4pPr>
      <a:lvl5pPr marL="72252" marR="74338" indent="3386836" algn="l" defTabSz="867030" rtl="0" latinLnBrk="0">
        <a:lnSpc>
          <a:spcPct val="120000"/>
        </a:lnSpc>
        <a:spcBef>
          <a:spcPts val="1067"/>
        </a:spcBef>
        <a:spcAft>
          <a:spcPts val="0"/>
        </a:spcAft>
        <a:buClr>
          <a:srgbClr val="AB1600"/>
        </a:buClr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Zapf Dingbats Regular"/>
          <a:ea typeface="Zapf Dingbats Regular"/>
          <a:cs typeface="Zapf Dingbats Regular"/>
          <a:sym typeface="Helvetica"/>
        </a:defRPr>
      </a:lvl5pPr>
      <a:lvl6pPr marL="72252" marR="74338" indent="4233545" algn="l" defTabSz="867030" rtl="0" latinLnBrk="0">
        <a:lnSpc>
          <a:spcPct val="120000"/>
        </a:lnSpc>
        <a:spcBef>
          <a:spcPts val="1067"/>
        </a:spcBef>
        <a:spcAft>
          <a:spcPts val="0"/>
        </a:spcAft>
        <a:buClr>
          <a:srgbClr val="AB1600"/>
        </a:buClr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6pPr>
      <a:lvl7pPr marL="72252" marR="74338" indent="5080254" algn="l" defTabSz="867030" rtl="0" latinLnBrk="0">
        <a:lnSpc>
          <a:spcPct val="120000"/>
        </a:lnSpc>
        <a:spcBef>
          <a:spcPts val="1067"/>
        </a:spcBef>
        <a:spcAft>
          <a:spcPts val="0"/>
        </a:spcAft>
        <a:buClr>
          <a:srgbClr val="AB1600"/>
        </a:buClr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7pPr>
      <a:lvl8pPr marL="72252" marR="74338" indent="5926963" algn="l" defTabSz="867030" rtl="0" latinLnBrk="0">
        <a:lnSpc>
          <a:spcPct val="120000"/>
        </a:lnSpc>
        <a:spcBef>
          <a:spcPts val="1067"/>
        </a:spcBef>
        <a:spcAft>
          <a:spcPts val="0"/>
        </a:spcAft>
        <a:buClr>
          <a:srgbClr val="AB1600"/>
        </a:buClr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8pPr>
      <a:lvl9pPr marL="72252" marR="74338" indent="6773672" algn="l" defTabSz="867030" rtl="0" latinLnBrk="0">
        <a:lnSpc>
          <a:spcPct val="120000"/>
        </a:lnSpc>
        <a:spcBef>
          <a:spcPts val="1067"/>
        </a:spcBef>
        <a:spcAft>
          <a:spcPts val="0"/>
        </a:spcAft>
        <a:buClr>
          <a:srgbClr val="AB1600"/>
        </a:buClr>
        <a:buSzTx/>
        <a:buFontTx/>
        <a:buNone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l" defTabSz="1107871" latinLnBrk="0">
        <a:lnSpc>
          <a:spcPct val="12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304815" algn="l" defTabSz="1107871" latinLnBrk="0">
        <a:lnSpc>
          <a:spcPct val="12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609630" algn="l" defTabSz="1107871" latinLnBrk="0">
        <a:lnSpc>
          <a:spcPct val="12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914446" algn="l" defTabSz="1107871" latinLnBrk="0">
        <a:lnSpc>
          <a:spcPct val="12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1219261" algn="l" defTabSz="1107871" latinLnBrk="0">
        <a:lnSpc>
          <a:spcPct val="12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1524076" algn="l" defTabSz="1107871" latinLnBrk="0">
        <a:lnSpc>
          <a:spcPct val="12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1828891" algn="l" defTabSz="1107871" latinLnBrk="0">
        <a:lnSpc>
          <a:spcPct val="12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2133707" algn="l" defTabSz="1107871" latinLnBrk="0">
        <a:lnSpc>
          <a:spcPct val="12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2438522" algn="l" defTabSz="1107871" latinLnBrk="0">
        <a:lnSpc>
          <a:spcPct val="120000"/>
        </a:lnSpc>
        <a:spcBef>
          <a:spcPts val="1067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16856331" y="10940136"/>
            <a:ext cx="153888" cy="40453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38" name="Shape 38"/>
          <p:cNvSpPr/>
          <p:nvPr/>
        </p:nvSpPr>
        <p:spPr>
          <a:xfrm>
            <a:off x="1048261" y="5057279"/>
            <a:ext cx="15222654" cy="257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>
              <a:defRPr sz="2900"/>
            </a:pPr>
            <a:r>
              <a:rPr lang="en-US" sz="4267" b="1" dirty="0">
                <a:solidFill>
                  <a:schemeClr val="accent5">
                    <a:lumMod val="75000"/>
                  </a:schemeClr>
                </a:solidFill>
                <a:latin typeface="Zapf Dingbats Regular"/>
                <a:cs typeface="Helvetica"/>
              </a:rPr>
              <a:t>Pradeep Ambati</a:t>
            </a:r>
            <a:r>
              <a:rPr lang="en-US" sz="4267" b="1" dirty="0">
                <a:latin typeface="Zapf Dingbats Regular"/>
                <a:cs typeface="Helvetica"/>
              </a:rPr>
              <a:t>, Noman Bashir, David Irwin, and Prashant Shenoy</a:t>
            </a:r>
          </a:p>
          <a:p>
            <a:pPr>
              <a:defRPr sz="2900"/>
            </a:pPr>
            <a:endParaRPr lang="en-US" dirty="0">
              <a:latin typeface="Zapf Dingbats Regular"/>
            </a:endParaRPr>
          </a:p>
          <a:p>
            <a:pPr>
              <a:defRPr sz="2900"/>
            </a:pPr>
            <a:r>
              <a:rPr lang="en-US" dirty="0">
                <a:latin typeface="Zapf Dingbats Regular"/>
              </a:rPr>
              <a:t>University of Massachusetts Amherst</a:t>
            </a:r>
          </a:p>
          <a:p>
            <a:pPr>
              <a:defRPr sz="2900"/>
            </a:pPr>
            <a:r>
              <a:rPr lang="en-US" dirty="0">
                <a:latin typeface="Zapf Dingbats Regular"/>
              </a:rPr>
              <a:t>Supercomputing’20</a:t>
            </a:r>
          </a:p>
          <a:p>
            <a:pPr>
              <a:defRPr sz="2900"/>
            </a:pPr>
            <a:r>
              <a:rPr lang="en-US" dirty="0">
                <a:latin typeface="Zapf Dingbats Regular"/>
              </a:rPr>
              <a:t>November 18</a:t>
            </a:r>
            <a:r>
              <a:rPr lang="en-US" baseline="30000" dirty="0">
                <a:latin typeface="Zapf Dingbats Regular"/>
              </a:rPr>
              <a:t>th  </a:t>
            </a:r>
            <a:r>
              <a:rPr lang="en-US" dirty="0">
                <a:latin typeface="Zapf Dingbats Regular"/>
              </a:rPr>
              <a:t>2020</a:t>
            </a:r>
            <a:endParaRPr lang="en-US" dirty="0"/>
          </a:p>
        </p:txBody>
      </p:sp>
      <p:sp>
        <p:nvSpPr>
          <p:cNvPr id="39" name="Shape 39"/>
          <p:cNvSpPr/>
          <p:nvPr/>
        </p:nvSpPr>
        <p:spPr>
          <a:xfrm>
            <a:off x="-21093" y="345066"/>
            <a:ext cx="17361356" cy="2912392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6334" tIns="96334" rIns="96334" bIns="96334" anchor="ctr"/>
          <a:lstStyle/>
          <a:p>
            <a:pPr>
              <a:defRPr sz="85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6600" b="1" dirty="0">
                <a:latin typeface="Zapf Dingbats Regular"/>
                <a:cs typeface="Helvetica"/>
              </a:rPr>
              <a:t>Waiting Game: Optimally Provisioning Fixed Resources for Cloud-Enabled Schedulers</a:t>
            </a:r>
            <a:endParaRPr sz="6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F45743-A2E8-CF4F-AAE7-1F6ED0B61E6D}"/>
              </a:ext>
            </a:extLst>
          </p:cNvPr>
          <p:cNvSpPr txBox="1"/>
          <p:nvPr/>
        </p:nvSpPr>
        <p:spPr>
          <a:xfrm>
            <a:off x="16703294" y="10039594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1F6914-400E-E940-824F-03A39AC8A811}"/>
              </a:ext>
            </a:extLst>
          </p:cNvPr>
          <p:cNvSpPr txBox="1"/>
          <p:nvPr/>
        </p:nvSpPr>
        <p:spPr>
          <a:xfrm>
            <a:off x="13200438" y="8351471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354361-8231-134B-8B8A-AFB1C46053D9}"/>
              </a:ext>
            </a:extLst>
          </p:cNvPr>
          <p:cNvSpPr txBox="1"/>
          <p:nvPr/>
        </p:nvSpPr>
        <p:spPr>
          <a:xfrm>
            <a:off x="2834747" y="7444105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3A13F-0030-9445-9DF3-026FAA2F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Marginal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21F76-81FD-3A4F-87AD-672429A00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511" y="1391564"/>
            <a:ext cx="15747730" cy="7881132"/>
          </a:xfrm>
        </p:spPr>
        <p:txBody>
          <a:bodyPr/>
          <a:lstStyle/>
          <a:p>
            <a:r>
              <a:rPr lang="en-US" b="1" dirty="0"/>
              <a:t>Classic Marginal Analysis from Economics</a:t>
            </a:r>
          </a:p>
          <a:p>
            <a:pPr lvl="1"/>
            <a:r>
              <a:rPr lang="en-US" dirty="0"/>
              <a:t>Examine additional benefits of an activity compared to its costs</a:t>
            </a:r>
          </a:p>
          <a:p>
            <a:pPr lvl="1"/>
            <a:r>
              <a:rPr lang="en-US" i="1" dirty="0"/>
              <a:t>Optimizing mix of fixed and on-demand resources a classic marginal analysis problem</a:t>
            </a:r>
          </a:p>
          <a:p>
            <a:r>
              <a:rPr lang="en-US" b="1" dirty="0"/>
              <a:t>Example</a:t>
            </a:r>
          </a:p>
          <a:p>
            <a:pPr lvl="1"/>
            <a:endParaRPr lang="en-US" dirty="0"/>
          </a:p>
          <a:p>
            <a:endParaRPr lang="en-US" b="1" dirty="0"/>
          </a:p>
          <a:p>
            <a:pPr marL="485986" lvl="1" indent="0">
              <a:buNone/>
            </a:pPr>
            <a:endParaRPr lang="en-US" dirty="0"/>
          </a:p>
          <a:p>
            <a:pPr marL="72253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2E730-745A-A641-A17D-89EB0E3488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CCF0B-9323-1C43-B56F-35A64BA5D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371" y="4539873"/>
            <a:ext cx="12161520" cy="4804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D771C3-1704-3642-81A8-94791821B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752" y="4535424"/>
            <a:ext cx="12161520" cy="48106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6629D5-E7E9-3D4E-8F8E-BBE49A5A7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752" y="4535424"/>
            <a:ext cx="12161520" cy="4816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28A03E-569D-5443-9842-8E211B43E42E}"/>
              </a:ext>
            </a:extLst>
          </p:cNvPr>
          <p:cNvSpPr txBox="1"/>
          <p:nvPr/>
        </p:nvSpPr>
        <p:spPr>
          <a:xfrm>
            <a:off x="9358040" y="4307521"/>
            <a:ext cx="374621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Break Even Point 40%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3F9E1D-0610-1640-8307-CDB52099936B}"/>
              </a:ext>
            </a:extLst>
          </p:cNvPr>
          <p:cNvCxnSpPr>
            <a:cxnSpLocks/>
          </p:cNvCxnSpPr>
          <p:nvPr/>
        </p:nvCxnSpPr>
        <p:spPr>
          <a:xfrm>
            <a:off x="11513127" y="4876800"/>
            <a:ext cx="2004020" cy="129606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82617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9A61-DDD4-D040-AE9B-D2A84AD2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 Analysis under Waiting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5525E-8AC9-C34B-A84D-E8E5C8DD78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 descr="A picture containing skiing, drawing, group, snow&#10;&#10;Description automatically generated">
            <a:extLst>
              <a:ext uri="{FF2B5EF4-FFF2-40B4-BE49-F238E27FC236}">
                <a16:creationId xmlns:a16="http://schemas.microsoft.com/office/drawing/2014/main" id="{2B459D32-0585-434F-A2F8-F2543DB16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6" y="4697802"/>
            <a:ext cx="13567640" cy="474433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80102-781E-C648-A6D1-19B7DB9A4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Classic marginal analysis assumes jobs never wait</a:t>
            </a:r>
          </a:p>
          <a:p>
            <a:pPr lvl="1"/>
            <a:r>
              <a:rPr lang="en-US" dirty="0"/>
              <a:t>Jobs </a:t>
            </a:r>
            <a:r>
              <a:rPr lang="en-US" b="1" dirty="0"/>
              <a:t>run immediately </a:t>
            </a:r>
            <a:r>
              <a:rPr lang="en-US" dirty="0"/>
              <a:t>on a ﬁxed or on-demand resource</a:t>
            </a:r>
          </a:p>
          <a:p>
            <a:pPr lvl="1"/>
            <a:r>
              <a:rPr lang="en-US" b="1" dirty="0"/>
              <a:t>Straightforward to solve </a:t>
            </a:r>
            <a:r>
              <a:rPr lang="en-US" dirty="0"/>
              <a:t>in standard queuing models using classic results by Erlang</a:t>
            </a:r>
          </a:p>
          <a:p>
            <a:pPr lvl="1"/>
            <a:endParaRPr lang="en-US" dirty="0"/>
          </a:p>
          <a:p>
            <a:r>
              <a:rPr lang="en-US" b="1" dirty="0"/>
              <a:t>No prior work on marginal analysis under waiting</a:t>
            </a:r>
          </a:p>
          <a:p>
            <a:pPr lvl="1"/>
            <a:r>
              <a:rPr lang="en-US" b="1" dirty="0"/>
              <a:t>Key point -</a:t>
            </a:r>
            <a:r>
              <a:rPr lang="en-US" dirty="0"/>
              <a:t> cloud schedulers can </a:t>
            </a:r>
            <a:r>
              <a:rPr lang="en-US" i="1" dirty="0"/>
              <a:t>explicitly control </a:t>
            </a:r>
            <a:r>
              <a:rPr lang="en-US" dirty="0"/>
              <a:t>how long jobs wait</a:t>
            </a:r>
          </a:p>
        </p:txBody>
      </p:sp>
    </p:spTree>
    <p:extLst>
      <p:ext uri="{BB962C8B-B14F-4D97-AF65-F5344CB8AC3E}">
        <p14:creationId xmlns:p14="http://schemas.microsoft.com/office/powerpoint/2010/main" val="27987570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F601-D5F4-5849-A3FE-B07E900AD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Analytically Modeling Waiting Policies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08F8FB2-3FF2-D945-B0EA-23D6AFA405C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dirty="0"/>
                  <a:t>Understand price versus waiting time tradeoffs</a:t>
                </a:r>
              </a:p>
              <a:p>
                <a:pPr lvl="1"/>
                <a:r>
                  <a:rPr lang="en-US" dirty="0"/>
                  <a:t>Extend standard </a:t>
                </a:r>
                <a:r>
                  <a:rPr lang="en-US" b="1" dirty="0"/>
                  <a:t>M/M/S/∞ queueing model</a:t>
                </a:r>
              </a:p>
              <a:p>
                <a:pPr lvl="1"/>
                <a:r>
                  <a:rPr lang="en-US" b="1" dirty="0"/>
                  <a:t>Inputs -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dirty="0"/>
                  <a:t> (# fixed resources),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dirty="0"/>
                  <a:t> (arrival rate), and </a:t>
                </a:r>
                <a:r>
                  <a:rPr lang="en-US" b="1" dirty="0" err="1"/>
                  <a:t>μ</a:t>
                </a:r>
                <a:r>
                  <a:rPr lang="en-US" dirty="0"/>
                  <a:t> (service rate)</a:t>
                </a:r>
              </a:p>
              <a:p>
                <a:pPr lvl="1"/>
                <a:r>
                  <a:rPr lang="en-US" b="1" dirty="0"/>
                  <a:t>Outputs</a:t>
                </a:r>
                <a:r>
                  <a:rPr lang="en-US" dirty="0"/>
                  <a:t> -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𝜬</m:t>
                    </m:r>
                  </m:oMath>
                </a14:m>
                <a:r>
                  <a:rPr lang="en-US" dirty="0"/>
                  <a:t> (normalized price),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b="1" i="1" dirty="0"/>
                  <a:t> (</a:t>
                </a:r>
                <a:r>
                  <a:rPr lang="en-US" dirty="0"/>
                  <a:t>mean waiting time)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𝜬</m:t>
                    </m:r>
                  </m:oMath>
                </a14:m>
                <a:r>
                  <a:rPr lang="en-US" b="1" i="1" dirty="0"/>
                  <a:t> </a:t>
                </a:r>
                <a:r>
                  <a:rPr lang="en-US" dirty="0"/>
                  <a:t>normalized by on-demand price [0.4,∞)</a:t>
                </a:r>
              </a:p>
              <a:p>
                <a:pPr lvl="2"/>
                <a:endParaRPr lang="en-US" b="1" dirty="0"/>
              </a:p>
              <a:p>
                <a:r>
                  <a:rPr lang="en-US" b="1" dirty="0"/>
                  <a:t>Empirically validate all waiting policies</a:t>
                </a:r>
              </a:p>
              <a:p>
                <a:pPr lvl="1"/>
                <a:r>
                  <a:rPr lang="en-US" b="1" dirty="0"/>
                  <a:t>Baseline example: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=0.002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=9.6</m:t>
                    </m:r>
                  </m:oMath>
                </a14:m>
                <a:r>
                  <a:rPr lang="en-US" dirty="0"/>
                  <a:t>¢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h𝑜𝑢𝑟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=3.84</m:t>
                    </m:r>
                  </m:oMath>
                </a14:m>
                <a:r>
                  <a:rPr lang="en-US" dirty="0"/>
                  <a:t>¢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h𝑜𝑢𝑟</m:t>
                    </m:r>
                  </m:oMath>
                </a14:m>
                <a:endParaRPr lang="en-US" dirty="0"/>
              </a:p>
              <a:p>
                <a:pPr lvl="1"/>
                <a:r>
                  <a:rPr lang="en-US" i="1" dirty="0"/>
                  <a:t>Repeat 20 trials of 2M jobs for each datapoint, and plot mean with error bars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b="1" i="1" dirty="0"/>
              </a:p>
              <a:p>
                <a:pPr marL="485986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08F8FB2-3FF2-D945-B0EA-23D6AFA405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5"/>
                <a:stretch>
                  <a:fillRect l="-1855" t="-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0EAD8-E71B-D244-B5A4-C95A622706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48925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C81D-2C80-554F-AD3E-424EBD36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Jobs Wait (AJW)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885F89C-E074-5647-BCFE-9690B7F55E7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dirty="0"/>
                  <a:t>Baseline assuming only fixed resources</a:t>
                </a:r>
              </a:p>
              <a:p>
                <a:pPr lvl="1"/>
                <a:r>
                  <a:rPr lang="en-US" dirty="0"/>
                  <a:t>All jobs wait indefinitely for ﬁxed resources</a:t>
                </a:r>
              </a:p>
              <a:p>
                <a:pPr lvl="1"/>
                <a:r>
                  <a:rPr lang="en-US" dirty="0"/>
                  <a:t>Never rent on-demand resources</a:t>
                </a:r>
              </a:p>
              <a:p>
                <a:endParaRPr lang="en-US" dirty="0"/>
              </a:p>
              <a:p>
                <a:r>
                  <a:rPr lang="en-US" b="1" dirty="0"/>
                  <a:t>Normalized Price</a:t>
                </a:r>
              </a:p>
              <a:p>
                <a:endParaRPr lang="en-US" dirty="0"/>
              </a:p>
              <a:p>
                <a:r>
                  <a:rPr lang="en-US" b="1" dirty="0"/>
                  <a:t>Mean Wait Time</a:t>
                </a:r>
              </a:p>
              <a:p>
                <a:pPr marL="889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885F89C-E074-5647-BCFE-9690B7F55E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855" t="-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A21C3-EFCD-0448-AE1E-9D98775EB1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FCF77-EB13-3942-AA34-D935F6DC0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891" y="6259598"/>
            <a:ext cx="66929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8430AD-BF78-A94E-9BD2-1156CAE68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891" y="4066134"/>
            <a:ext cx="6692900" cy="2146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C5DA02-0BC9-FF42-9A19-325B98A12753}"/>
                  </a:ext>
                </a:extLst>
              </p:cNvPr>
              <p:cNvSpPr txBox="1"/>
              <p:nvPr/>
            </p:nvSpPr>
            <p:spPr>
              <a:xfrm>
                <a:off x="8852872" y="4557775"/>
                <a:ext cx="1701428" cy="11610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𝑃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Light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C5DA02-0BC9-FF42-9A19-325B98A12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872" y="4557775"/>
                <a:ext cx="1701428" cy="1161023"/>
              </a:xfrm>
              <a:prstGeom prst="rect">
                <a:avLst/>
              </a:prstGeom>
              <a:blipFill>
                <a:blip r:embed="rId6"/>
                <a:stretch>
                  <a:fillRect l="-5185" b="-97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5322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905-44F9-8543-B0DE-6B08A804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Jobs Wait (AJW)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4CA9D-6282-0A48-8D10-FF2425539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8903" y="7818149"/>
            <a:ext cx="10802455" cy="1627094"/>
          </a:xfrm>
        </p:spPr>
        <p:txBody>
          <a:bodyPr/>
          <a:lstStyle/>
          <a:p>
            <a:pPr marL="72253" indent="0" algn="ctr">
              <a:buNone/>
            </a:pP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</a:rPr>
              <a:t>Key point – Encourages overprovisioning to ensure low waiting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EE9DF-6C47-6A45-BC5D-DA57D0FF238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210FDA-FD86-EA4E-BA84-F8B9B8E64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19" y="1299184"/>
            <a:ext cx="15603227" cy="670138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423D62-FCAA-6240-9CDE-FF189A69292B}"/>
              </a:ext>
            </a:extLst>
          </p:cNvPr>
          <p:cNvCxnSpPr>
            <a:cxnSpLocks/>
          </p:cNvCxnSpPr>
          <p:nvPr/>
        </p:nvCxnSpPr>
        <p:spPr>
          <a:xfrm flipH="1">
            <a:off x="3865419" y="2805545"/>
            <a:ext cx="694944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596E9F-F502-1A4A-A488-AE7F0689BC79}"/>
              </a:ext>
            </a:extLst>
          </p:cNvPr>
          <p:cNvCxnSpPr>
            <a:cxnSpLocks/>
          </p:cNvCxnSpPr>
          <p:nvPr/>
        </p:nvCxnSpPr>
        <p:spPr>
          <a:xfrm>
            <a:off x="8324966" y="5756563"/>
            <a:ext cx="0" cy="694944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8B5DD0F-3F14-B742-9858-20374BE1A500}"/>
              </a:ext>
            </a:extLst>
          </p:cNvPr>
          <p:cNvSpPr txBox="1"/>
          <p:nvPr/>
        </p:nvSpPr>
        <p:spPr>
          <a:xfrm>
            <a:off x="4560363" y="2538805"/>
            <a:ext cx="315150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High Waiting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799B5F-50E5-ED40-A335-43E77D19912D}"/>
              </a:ext>
            </a:extLst>
          </p:cNvPr>
          <p:cNvSpPr txBox="1"/>
          <p:nvPr/>
        </p:nvSpPr>
        <p:spPr>
          <a:xfrm>
            <a:off x="6868432" y="5270399"/>
            <a:ext cx="308898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LOW Waiting Time</a:t>
            </a:r>
          </a:p>
        </p:txBody>
      </p:sp>
    </p:spTree>
    <p:extLst>
      <p:ext uri="{BB962C8B-B14F-4D97-AF65-F5344CB8AC3E}">
        <p14:creationId xmlns:p14="http://schemas.microsoft.com/office/powerpoint/2010/main" val="257019650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3CBE-6155-C34A-BD2A-12B34718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Jobs Wait (NJW)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376B6-0C7D-BD45-9DBB-4F6ABD464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Akin to current auto-scaling policies </a:t>
            </a:r>
          </a:p>
          <a:p>
            <a:pPr lvl="1"/>
            <a:r>
              <a:rPr lang="en-US" dirty="0"/>
              <a:t>Run jobs on ﬁxed resources if available</a:t>
            </a:r>
          </a:p>
          <a:p>
            <a:pPr lvl="1"/>
            <a:r>
              <a:rPr lang="en-US" dirty="0"/>
              <a:t>Run jobs on on-demand resources if ﬁxed resources not available</a:t>
            </a:r>
          </a:p>
          <a:p>
            <a:endParaRPr lang="en-US" b="1" dirty="0"/>
          </a:p>
          <a:p>
            <a:r>
              <a:rPr lang="en-US" b="1" dirty="0"/>
              <a:t>Normalized Price</a:t>
            </a:r>
          </a:p>
          <a:p>
            <a:pPr marL="72253" indent="0">
              <a:buNone/>
            </a:pPr>
            <a:endParaRPr lang="en-US" b="1" i="1" dirty="0">
              <a:solidFill>
                <a:schemeClr val="bg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b="1" dirty="0"/>
              <a:t>Mean Wait Time</a:t>
            </a:r>
          </a:p>
          <a:p>
            <a:pPr marL="72253" indent="0"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74C3A-AFB5-644A-8C85-3AE80CD42A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2EBFF-8462-164A-9ABA-3AFF17FA8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551" y="4273800"/>
            <a:ext cx="6680200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F9F3D-B835-FE42-A7B8-D106C5D7D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551" y="6306256"/>
            <a:ext cx="66929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4250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0BC9A-2A86-974D-BA19-4A663CAC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Jobs Wait (NJW)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DCBA-BBC1-1440-B197-F57B7331F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4089" y="8210501"/>
            <a:ext cx="10252084" cy="853166"/>
          </a:xfrm>
        </p:spPr>
        <p:txBody>
          <a:bodyPr/>
          <a:lstStyle/>
          <a:p>
            <a:pPr marL="72253" indent="0" algn="ctr">
              <a:buNone/>
            </a:pP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</a:rPr>
              <a:t>Key point – No price-waiting time tradeoff</a:t>
            </a:r>
            <a:endParaRPr lang="en-US" sz="4400" b="1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A904C7-C83B-E04F-AE39-7C1B5F93E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8" y="1330308"/>
            <a:ext cx="15770661" cy="6773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1F95CF-2067-2B4A-A40A-8FB850885366}"/>
              </a:ext>
            </a:extLst>
          </p:cNvPr>
          <p:cNvSpPr txBox="1"/>
          <p:nvPr/>
        </p:nvSpPr>
        <p:spPr>
          <a:xfrm>
            <a:off x="11155680" y="3061776"/>
            <a:ext cx="31130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Break Even Point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DDDB0B-086D-B34B-9835-569725CAC507}"/>
              </a:ext>
            </a:extLst>
          </p:cNvPr>
          <p:cNvCxnSpPr>
            <a:cxnSpLocks/>
          </p:cNvCxnSpPr>
          <p:nvPr/>
        </p:nvCxnSpPr>
        <p:spPr>
          <a:xfrm flipH="1">
            <a:off x="11305309" y="3595255"/>
            <a:ext cx="1246909" cy="1281545"/>
          </a:xfrm>
          <a:prstGeom prst="straightConnector1">
            <a:avLst/>
          </a:prstGeom>
          <a:noFill/>
          <a:ln w="4699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F8740-0F9F-364F-98B2-E567023B5B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5071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114-6BCC-B043-B986-EE363CC7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Jobs Waiting –Threshold (AJW-T)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557EB-D4E2-5343-BC03-079329BCC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Defines tradeoff between AJW and NJW</a:t>
            </a:r>
          </a:p>
          <a:p>
            <a:pPr lvl="1"/>
            <a:r>
              <a:rPr lang="en-US" dirty="0"/>
              <a:t>Run jobs on ﬁxed resources if available</a:t>
            </a:r>
          </a:p>
          <a:p>
            <a:pPr lvl="1"/>
            <a:r>
              <a:rPr lang="en-US" dirty="0"/>
              <a:t>Jobs wait up to threshold time 𝗯 if ﬁxed resources not available </a:t>
            </a:r>
          </a:p>
          <a:p>
            <a:pPr lvl="2"/>
            <a:r>
              <a:rPr lang="en-US" dirty="0"/>
              <a:t>At that waiting time, run on on-demand resources</a:t>
            </a:r>
          </a:p>
          <a:p>
            <a:pPr marL="1354666" lvl="2" indent="0">
              <a:buNone/>
            </a:pPr>
            <a:endParaRPr lang="en-US" dirty="0"/>
          </a:p>
          <a:p>
            <a:r>
              <a:rPr lang="en-US" b="1" dirty="0"/>
              <a:t>Normalized Price</a:t>
            </a:r>
          </a:p>
          <a:p>
            <a:endParaRPr lang="en-US" dirty="0"/>
          </a:p>
          <a:p>
            <a:r>
              <a:rPr lang="en-US" b="1" dirty="0"/>
              <a:t>Mean Wait Time</a:t>
            </a:r>
          </a:p>
          <a:p>
            <a:pPr marL="72253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51275-77F7-6943-88A2-8C2AE1323E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F643F-4679-C248-BCC4-6B9E415CA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890" y="4537623"/>
            <a:ext cx="6680200" cy="213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7581A-8C72-8547-8737-B06FE2910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001" y="6488342"/>
            <a:ext cx="7877166" cy="223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075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0C67-0CE5-8742-8DC0-7E60431FC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Jobs Waiting –Threshold (AJW-T)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71A9D-C81D-414A-957D-10640AB35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039" y="7628654"/>
            <a:ext cx="15747730" cy="1613386"/>
          </a:xfrm>
        </p:spPr>
        <p:txBody>
          <a:bodyPr/>
          <a:lstStyle/>
          <a:p>
            <a:pPr marL="72253" indent="0" algn="ctr">
              <a:buNone/>
            </a:pP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</a:rPr>
              <a:t>Key point – Offers conﬁgurable price and waiting time tradeoff based on waiting time threshold 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8B62-DEC0-CA4C-B471-3121E9BD73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7509F-A0AE-8648-8DD3-C44109C05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94" y="1354601"/>
            <a:ext cx="15144864" cy="65045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822528-BF46-ED4A-9AD5-710653EC8C69}"/>
              </a:ext>
            </a:extLst>
          </p:cNvPr>
          <p:cNvCxnSpPr>
            <a:cxnSpLocks/>
          </p:cNvCxnSpPr>
          <p:nvPr/>
        </p:nvCxnSpPr>
        <p:spPr>
          <a:xfrm flipH="1">
            <a:off x="6608619" y="3096491"/>
            <a:ext cx="145472" cy="644236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917392-E5C3-6547-AF9D-97EA94463460}"/>
              </a:ext>
            </a:extLst>
          </p:cNvPr>
          <p:cNvSpPr txBox="1"/>
          <p:nvPr/>
        </p:nvSpPr>
        <p:spPr>
          <a:xfrm>
            <a:off x="6268381" y="2439901"/>
            <a:ext cx="97142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NJW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E8404A4-0651-C94A-911C-CE0CF4CFF381}"/>
              </a:ext>
            </a:extLst>
          </p:cNvPr>
          <p:cNvCxnSpPr>
            <a:cxnSpLocks/>
          </p:cNvCxnSpPr>
          <p:nvPr/>
        </p:nvCxnSpPr>
        <p:spPr>
          <a:xfrm flipH="1" flipV="1">
            <a:off x="6446229" y="5649907"/>
            <a:ext cx="470252" cy="404442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011FCA-F588-724F-8C19-30D62EC595B7}"/>
              </a:ext>
            </a:extLst>
          </p:cNvPr>
          <p:cNvSpPr txBox="1"/>
          <p:nvPr/>
        </p:nvSpPr>
        <p:spPr>
          <a:xfrm>
            <a:off x="6449434" y="5965848"/>
            <a:ext cx="96500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AJW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278FFD-3D6C-A74E-AECB-74514BA53141}"/>
              </a:ext>
            </a:extLst>
          </p:cNvPr>
          <p:cNvSpPr txBox="1"/>
          <p:nvPr/>
        </p:nvSpPr>
        <p:spPr>
          <a:xfrm>
            <a:off x="4369741" y="5134854"/>
            <a:ext cx="13240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AJW-T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4EB72C-A7C3-4F40-B75E-8CA7B09C7851}"/>
              </a:ext>
            </a:extLst>
          </p:cNvPr>
          <p:cNvCxnSpPr>
            <a:cxnSpLocks/>
          </p:cNvCxnSpPr>
          <p:nvPr/>
        </p:nvCxnSpPr>
        <p:spPr>
          <a:xfrm flipV="1">
            <a:off x="4082829" y="5589029"/>
            <a:ext cx="286912" cy="376819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581FC0-BDD6-8E4A-B125-72E159316C9C}"/>
              </a:ext>
            </a:extLst>
          </p:cNvPr>
          <p:cNvCxnSpPr>
            <a:cxnSpLocks/>
          </p:cNvCxnSpPr>
          <p:nvPr/>
        </p:nvCxnSpPr>
        <p:spPr>
          <a:xfrm>
            <a:off x="4082829" y="5063988"/>
            <a:ext cx="286912" cy="328295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993284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3609B-DA17-E841-BA87-12F40864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Waits Wait (SWW)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D2678-E831-244B-B80C-C2C8849B9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SWW strictly better than AJW-T </a:t>
            </a:r>
          </a:p>
          <a:p>
            <a:pPr lvl="1"/>
            <a:r>
              <a:rPr lang="en-US" dirty="0"/>
              <a:t>Run jobs on ﬁxed resources if available</a:t>
            </a:r>
          </a:p>
          <a:p>
            <a:pPr lvl="1"/>
            <a:r>
              <a:rPr lang="en-US" dirty="0"/>
              <a:t>Jobs wait if waiting time </a:t>
            </a:r>
            <a:r>
              <a:rPr lang="en-US" b="1" dirty="0"/>
              <a:t>would be less </a:t>
            </a:r>
            <a:r>
              <a:rPr lang="en-US" dirty="0"/>
              <a:t>threshold </a:t>
            </a:r>
            <a:r>
              <a:rPr lang="en-US" b="1" dirty="0"/>
              <a:t>b </a:t>
            </a:r>
            <a:r>
              <a:rPr lang="en-US" dirty="0"/>
              <a:t>if fixed resources not available</a:t>
            </a:r>
          </a:p>
          <a:p>
            <a:pPr lvl="2"/>
            <a:r>
              <a:rPr lang="en-US" dirty="0"/>
              <a:t>Else, jobs immediately run on on-demand resources</a:t>
            </a:r>
          </a:p>
          <a:p>
            <a:pPr lvl="2"/>
            <a:endParaRPr lang="en-US" b="1" dirty="0"/>
          </a:p>
          <a:p>
            <a:r>
              <a:rPr lang="en-US" b="1" dirty="0"/>
              <a:t>Normalized Price</a:t>
            </a:r>
          </a:p>
          <a:p>
            <a:endParaRPr lang="en-US" b="1" dirty="0"/>
          </a:p>
          <a:p>
            <a:r>
              <a:rPr lang="en-US" b="1" dirty="0"/>
              <a:t>Mean Wait Time</a:t>
            </a:r>
          </a:p>
          <a:p>
            <a:pPr marL="485986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4793E-285E-8344-AF05-603CA1D376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E9F75-54C7-5044-A8A9-E5B881DA9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890" y="4537623"/>
            <a:ext cx="66802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4926B0-2EE6-474E-840B-41828962D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690" y="6516479"/>
            <a:ext cx="9118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195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E9E5C-7829-7940-A637-4374B1E82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59" y="1276065"/>
            <a:ext cx="15747730" cy="3209671"/>
          </a:xfrm>
        </p:spPr>
        <p:txBody>
          <a:bodyPr/>
          <a:lstStyle/>
          <a:p>
            <a:r>
              <a:rPr lang="en-US" b="1" dirty="0"/>
              <a:t>Private clusters manage </a:t>
            </a:r>
            <a:r>
              <a:rPr lang="en-US" b="1" i="1" dirty="0"/>
              <a:t>fixed</a:t>
            </a:r>
            <a:r>
              <a:rPr lang="en-US" b="1" dirty="0"/>
              <a:t> resources</a:t>
            </a:r>
          </a:p>
          <a:p>
            <a:pPr lvl="1"/>
            <a:r>
              <a:rPr lang="en-US" dirty="0"/>
              <a:t>Provisioning for </a:t>
            </a:r>
            <a:r>
              <a:rPr lang="en-US" b="1" dirty="0"/>
              <a:t>peak demand </a:t>
            </a:r>
            <a:r>
              <a:rPr lang="en-US" dirty="0"/>
              <a:t>incurs a </a:t>
            </a:r>
            <a:r>
              <a:rPr lang="en-US" b="1" dirty="0"/>
              <a:t>high</a:t>
            </a:r>
            <a:r>
              <a:rPr lang="en-US" dirty="0"/>
              <a:t> </a:t>
            </a:r>
            <a:r>
              <a:rPr lang="en-US" b="1" dirty="0"/>
              <a:t>capital cost</a:t>
            </a:r>
          </a:p>
          <a:p>
            <a:pPr lvl="1"/>
            <a:r>
              <a:rPr lang="en-US" dirty="0"/>
              <a:t>Results in </a:t>
            </a:r>
            <a:r>
              <a:rPr lang="en-US" b="1" dirty="0"/>
              <a:t>low average utilization </a:t>
            </a:r>
            <a:r>
              <a:rPr lang="en-US" dirty="0"/>
              <a:t>that </a:t>
            </a:r>
            <a:r>
              <a:rPr lang="en-US" b="1" dirty="0"/>
              <a:t>wastes resources</a:t>
            </a:r>
            <a:endParaRPr lang="en-US" dirty="0"/>
          </a:p>
          <a:p>
            <a:pPr marL="72253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3056F-5FDB-8B4D-A6D5-4376D4A657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12926" y="9242040"/>
            <a:ext cx="299795" cy="555763"/>
          </a:xfrm>
        </p:spPr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253DB-F9DC-C146-AC50-27F31B57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657600"/>
            <a:ext cx="13438979" cy="5312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93FA3-065B-4145-A85A-7F7AA133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349" y="3918372"/>
            <a:ext cx="12793430" cy="58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5471D8-BD64-CC48-9CDA-B3DCC3772F69}"/>
              </a:ext>
            </a:extLst>
          </p:cNvPr>
          <p:cNvSpPr txBox="1"/>
          <p:nvPr/>
        </p:nvSpPr>
        <p:spPr>
          <a:xfrm>
            <a:off x="1951971" y="8217165"/>
            <a:ext cx="17568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72253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AD9FB5C-0EEE-E742-B4CA-619DB47B7D52}"/>
              </a:ext>
            </a:extLst>
          </p:cNvPr>
          <p:cNvSpPr txBox="1">
            <a:spLocks/>
          </p:cNvSpPr>
          <p:nvPr/>
        </p:nvSpPr>
        <p:spPr>
          <a:xfrm>
            <a:off x="539059" y="-278894"/>
            <a:ext cx="15603227" cy="1701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2248" tIns="72248" rIns="72248" bIns="72248" anchor="ctr"/>
          <a:lstStyle>
            <a:lvl1pPr marL="74338" marR="74338" indent="0" algn="l" defTabSz="778972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b="0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Zapf Dingbats Regular"/>
                <a:ea typeface="Zapf Dingbats Regular"/>
                <a:cs typeface="Zapf Dingbats Regular"/>
                <a:sym typeface="Helvetica"/>
              </a:defRPr>
            </a:lvl1pPr>
            <a:lvl2pPr marL="74338" marR="74338" indent="304815" algn="l" defTabSz="778972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b="1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74338" marR="74338" indent="609630" algn="l" defTabSz="778972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b="1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74338" marR="74338" indent="914446" algn="l" defTabSz="778972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b="1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74338" marR="74338" indent="1219261" algn="l" defTabSz="778972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b="1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74338" marR="74338" indent="1524076" algn="l" defTabSz="778972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b="1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74338" marR="74338" indent="1828891" algn="l" defTabSz="778972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b="1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74338" marR="74338" indent="2133705" algn="l" defTabSz="778972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b="1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74338" marR="74338" indent="2438522" algn="l" defTabSz="778972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67" b="1" i="0" u="none" strike="noStrike" cap="none" spc="0" baseline="0">
                <a:ln>
                  <a:noFill/>
                </a:ln>
                <a:solidFill>
                  <a:srgbClr val="33333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/>
            <a:r>
              <a:rPr lang="en-US" sz="5070"/>
              <a:t>Traditional Job Scheduling</a:t>
            </a:r>
            <a:endParaRPr lang="en-US" sz="507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A0F21-3BDC-484F-98AC-A18577B62FB3}"/>
              </a:ext>
            </a:extLst>
          </p:cNvPr>
          <p:cNvSpPr txBox="1"/>
          <p:nvPr/>
        </p:nvSpPr>
        <p:spPr>
          <a:xfrm>
            <a:off x="9301633" y="3587703"/>
            <a:ext cx="321402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Wasted Resources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5BE8CC-AD4D-494D-9CBE-CE6504D19EFC}"/>
              </a:ext>
            </a:extLst>
          </p:cNvPr>
          <p:cNvCxnSpPr>
            <a:cxnSpLocks/>
          </p:cNvCxnSpPr>
          <p:nvPr/>
        </p:nvCxnSpPr>
        <p:spPr>
          <a:xfrm flipH="1">
            <a:off x="8407321" y="4042055"/>
            <a:ext cx="881493" cy="596703"/>
          </a:xfrm>
          <a:prstGeom prst="straightConnector1">
            <a:avLst/>
          </a:prstGeom>
          <a:noFill/>
          <a:ln w="63500" cap="flat">
            <a:solidFill>
              <a:schemeClr val="tx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F4262E-995E-2E41-9683-43458B58F75B}"/>
              </a:ext>
            </a:extLst>
          </p:cNvPr>
          <p:cNvCxnSpPr>
            <a:cxnSpLocks/>
          </p:cNvCxnSpPr>
          <p:nvPr/>
        </p:nvCxnSpPr>
        <p:spPr>
          <a:xfrm>
            <a:off x="11242964" y="4121182"/>
            <a:ext cx="0" cy="872849"/>
          </a:xfrm>
          <a:prstGeom prst="straightConnector1">
            <a:avLst/>
          </a:prstGeom>
          <a:noFill/>
          <a:ln w="63500" cap="flat">
            <a:solidFill>
              <a:schemeClr val="tx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0CF1CC4-7671-964D-960C-E37047C46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168" y="5833872"/>
            <a:ext cx="1279343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4957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8C7B-0FA3-5344-BAB1-FC764A476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Waits Wait (SWW)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82F5A-8A82-4340-A561-A28DAE61E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086" y="7629606"/>
            <a:ext cx="15902086" cy="1411112"/>
          </a:xfrm>
        </p:spPr>
        <p:txBody>
          <a:bodyPr/>
          <a:lstStyle/>
          <a:p>
            <a:pPr marL="72253" indent="0" algn="ctr">
              <a:buNone/>
            </a:pP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</a:rPr>
              <a:t>Key point - Yields same price as AJW-T, but has a lower mean waiting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8BC7C-5785-A64B-984F-EC422C13FC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285A6-BB72-3441-B0F5-B15F874AD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95" y="1225031"/>
            <a:ext cx="15362469" cy="659798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79091C-6062-AD49-80B2-4F40E4F7C011}"/>
              </a:ext>
            </a:extLst>
          </p:cNvPr>
          <p:cNvCxnSpPr>
            <a:cxnSpLocks/>
          </p:cNvCxnSpPr>
          <p:nvPr/>
        </p:nvCxnSpPr>
        <p:spPr>
          <a:xfrm flipV="1">
            <a:off x="5582692" y="3969534"/>
            <a:ext cx="0" cy="554488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1E7DE6-8D39-6147-ACC7-29B2D53636CD}"/>
              </a:ext>
            </a:extLst>
          </p:cNvPr>
          <p:cNvSpPr txBox="1"/>
          <p:nvPr/>
        </p:nvSpPr>
        <p:spPr>
          <a:xfrm>
            <a:off x="5029144" y="4479376"/>
            <a:ext cx="11092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SWW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24BAC7-B55A-1A41-8CDD-BB5593FCB521}"/>
              </a:ext>
            </a:extLst>
          </p:cNvPr>
          <p:cNvCxnSpPr>
            <a:cxnSpLocks/>
          </p:cNvCxnSpPr>
          <p:nvPr/>
        </p:nvCxnSpPr>
        <p:spPr>
          <a:xfrm flipV="1">
            <a:off x="5566442" y="2428662"/>
            <a:ext cx="0" cy="554488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502CAC7-C9C7-B343-8988-357A0E348803}"/>
              </a:ext>
            </a:extLst>
          </p:cNvPr>
          <p:cNvSpPr txBox="1"/>
          <p:nvPr/>
        </p:nvSpPr>
        <p:spPr>
          <a:xfrm>
            <a:off x="4920652" y="2983150"/>
            <a:ext cx="132408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AJW-T</a:t>
            </a:r>
          </a:p>
        </p:txBody>
      </p:sp>
    </p:spTree>
    <p:extLst>
      <p:ext uri="{BB962C8B-B14F-4D97-AF65-F5344CB8AC3E}">
        <p14:creationId xmlns:p14="http://schemas.microsoft.com/office/powerpoint/2010/main" val="328901655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01A3-4D75-3B4C-A461-DAECE3FB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Jobs Wait (LJW)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82192-F785-0049-8879-2C5F0B8BC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Longer running jobs wait for ﬁxed resources</a:t>
            </a:r>
          </a:p>
          <a:p>
            <a:pPr lvl="1"/>
            <a:r>
              <a:rPr lang="en-US" dirty="0"/>
              <a:t>Like AJW, only for long jobs (runtime &gt; threshold </a:t>
            </a:r>
            <a:r>
              <a:rPr lang="en-US" b="1" dirty="0"/>
              <a:t>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Short jobs (runtime &lt;  threshold </a:t>
            </a:r>
            <a:r>
              <a:rPr lang="en-US" b="1" dirty="0"/>
              <a:t>t</a:t>
            </a:r>
            <a:r>
              <a:rPr lang="en-US" dirty="0"/>
              <a:t>) run immediately on on-demand resources</a:t>
            </a:r>
          </a:p>
          <a:p>
            <a:pPr marL="485986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Normalized Price</a:t>
            </a:r>
          </a:p>
          <a:p>
            <a:pPr marL="72253" indent="0">
              <a:buNone/>
            </a:pPr>
            <a:endParaRPr lang="en-US" dirty="0"/>
          </a:p>
          <a:p>
            <a:r>
              <a:rPr lang="en-US" dirty="0"/>
              <a:t>Mean Wait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30D0F-B651-2841-9296-D30FB7820D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35C50A-1195-CE45-8DDF-02866556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502" y="4439860"/>
            <a:ext cx="6692900" cy="21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AC459C-5C9D-B041-97DE-CAF4ED5DB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502" y="6573460"/>
            <a:ext cx="67056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7040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7C31-C12A-9B4E-8A75-3934B91F9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Jobs Wait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7A369-BF32-D046-8454-24F0CCA2F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266" y="7669736"/>
            <a:ext cx="15747730" cy="1639799"/>
          </a:xfrm>
        </p:spPr>
        <p:txBody>
          <a:bodyPr/>
          <a:lstStyle/>
          <a:p>
            <a:pPr marL="72253" indent="0" algn="ctr">
              <a:buNone/>
            </a:pP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</a:rPr>
              <a:t>Key point – Offers good tradeoff, since price (blue) increase less steep than waiting time (red) decreases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AFEFD-2519-264D-82B6-E31D5F498F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87258-6D85-F749-B1CD-DACEAFD08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14" y="1319965"/>
            <a:ext cx="15329081" cy="658364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E0D914-10DB-A440-BBB6-D451322F18FF}"/>
              </a:ext>
            </a:extLst>
          </p:cNvPr>
          <p:cNvCxnSpPr>
            <a:cxnSpLocks/>
          </p:cNvCxnSpPr>
          <p:nvPr/>
        </p:nvCxnSpPr>
        <p:spPr>
          <a:xfrm flipH="1">
            <a:off x="3598133" y="3143170"/>
            <a:ext cx="694944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C1AA79-FC8E-574C-91BC-542239387286}"/>
              </a:ext>
            </a:extLst>
          </p:cNvPr>
          <p:cNvCxnSpPr>
            <a:cxnSpLocks/>
          </p:cNvCxnSpPr>
          <p:nvPr/>
        </p:nvCxnSpPr>
        <p:spPr>
          <a:xfrm flipV="1">
            <a:off x="7368363" y="6598592"/>
            <a:ext cx="0" cy="589999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9724988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CCB0-3BC7-134F-8644-15DE1B814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Compound Policy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E9312B-6F3F-1F4E-9F05-A07F7ECB0A5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dirty="0"/>
                  <a:t>Waiting Policies not mutually exclusive</a:t>
                </a:r>
              </a:p>
              <a:p>
                <a:pPr lvl="1"/>
                <a:r>
                  <a:rPr lang="en-US" dirty="0"/>
                  <a:t>Compound policy combines both AJW-T, SWW and LJW</a:t>
                </a:r>
              </a:p>
              <a:p>
                <a:pPr lvl="1"/>
                <a:r>
                  <a:rPr lang="en-US" i="1" dirty="0"/>
                  <a:t>Define Opportunity cost metric </a:t>
                </a:r>
                <a:r>
                  <a:rPr lang="en-US" dirty="0"/>
                  <a:t>($)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𝑃𝑟𝑖𝑐𝑒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𝑊𝑎𝑖𝑡𝑖𝑛𝑔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𝑇𝑖𝑚𝑒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Lower is better</a:t>
                </a:r>
              </a:p>
              <a:p>
                <a:pPr marL="1354666" lvl="2" indent="0">
                  <a:buNone/>
                </a:pPr>
                <a:endParaRPr lang="en-US" dirty="0"/>
              </a:p>
              <a:p>
                <a:pPr marL="1038421" indent="-685800"/>
                <a:r>
                  <a:rPr lang="en-US" dirty="0"/>
                  <a:t>Normalized Price</a:t>
                </a:r>
              </a:p>
              <a:p>
                <a:pPr marL="1038421" indent="-685800"/>
                <a:endParaRPr lang="en-US" dirty="0"/>
              </a:p>
              <a:p>
                <a:pPr marL="1038421" indent="-685800"/>
                <a:r>
                  <a:rPr lang="en-US" dirty="0"/>
                  <a:t>Mean Wait Time</a:t>
                </a:r>
              </a:p>
              <a:p>
                <a:pPr marL="485986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E9312B-6F3F-1F4E-9F05-A07F7ECB0A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855" t="-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EAAAE-0FC6-8647-94DC-C37985BCFB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7B009-4031-114A-9751-87A79ADEC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63" y="4537364"/>
            <a:ext cx="66929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9C566-9DCE-3B44-85AE-D21FF56E4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63" y="6670964"/>
            <a:ext cx="66929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9211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998DC-4A29-DF41-8A9B-E387128DA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Compound Policy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CF906-8C03-A145-98E7-C6009FCE0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4515" y="8193487"/>
            <a:ext cx="13271231" cy="1048553"/>
          </a:xfrm>
        </p:spPr>
        <p:txBody>
          <a:bodyPr/>
          <a:lstStyle/>
          <a:p>
            <a:pPr marL="72253" indent="0" algn="ctr">
              <a:buNone/>
            </a:pP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</a:rPr>
              <a:t>Key point – Yields the best price-waiting time trade-off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C3303-E3CD-CA44-A321-4A2F875E05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0B824-E76F-8247-93CA-C59322984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8" y="1319965"/>
            <a:ext cx="16397243" cy="704240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F5A4A4-5A1E-0C4C-8EDE-93A4B07993A5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340929" y="5403274"/>
            <a:ext cx="485708" cy="777354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AD498A7-AF10-8844-AC5E-ED4E328FFEB2}"/>
              </a:ext>
            </a:extLst>
          </p:cNvPr>
          <p:cNvSpPr txBox="1"/>
          <p:nvPr/>
        </p:nvSpPr>
        <p:spPr>
          <a:xfrm>
            <a:off x="4060931" y="6180628"/>
            <a:ext cx="25599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Compound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518039-D008-E04B-9CF4-E55C6A8985E3}"/>
              </a:ext>
            </a:extLst>
          </p:cNvPr>
          <p:cNvCxnSpPr>
            <a:cxnSpLocks/>
          </p:cNvCxnSpPr>
          <p:nvPr/>
        </p:nvCxnSpPr>
        <p:spPr>
          <a:xfrm>
            <a:off x="5029144" y="2848599"/>
            <a:ext cx="311785" cy="450318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B03787-A490-B54E-9348-2FAEEB517FA6}"/>
              </a:ext>
            </a:extLst>
          </p:cNvPr>
          <p:cNvSpPr txBox="1"/>
          <p:nvPr/>
        </p:nvSpPr>
        <p:spPr>
          <a:xfrm>
            <a:off x="4474505" y="2192009"/>
            <a:ext cx="11092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SWW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56BD08-E21E-7440-A3C0-3890906112E6}"/>
              </a:ext>
            </a:extLst>
          </p:cNvPr>
          <p:cNvCxnSpPr>
            <a:cxnSpLocks/>
          </p:cNvCxnSpPr>
          <p:nvPr/>
        </p:nvCxnSpPr>
        <p:spPr>
          <a:xfrm>
            <a:off x="7561404" y="4632382"/>
            <a:ext cx="762330" cy="208786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A5684A6-3C3A-144B-9337-A6FCC0747AC1}"/>
              </a:ext>
            </a:extLst>
          </p:cNvPr>
          <p:cNvSpPr txBox="1"/>
          <p:nvPr/>
        </p:nvSpPr>
        <p:spPr>
          <a:xfrm>
            <a:off x="6681355" y="4304087"/>
            <a:ext cx="88004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LJW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58D326-17DA-CB4A-9DC9-444167DCC8EF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0398259" y="3627212"/>
            <a:ext cx="678450" cy="487588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0CBF55F-B7F3-1046-8904-7261E5070833}"/>
              </a:ext>
            </a:extLst>
          </p:cNvPr>
          <p:cNvSpPr txBox="1"/>
          <p:nvPr/>
        </p:nvSpPr>
        <p:spPr>
          <a:xfrm>
            <a:off x="9915754" y="2970622"/>
            <a:ext cx="96500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AJW</a:t>
            </a:r>
          </a:p>
        </p:txBody>
      </p:sp>
    </p:spTree>
    <p:extLst>
      <p:ext uri="{BB962C8B-B14F-4D97-AF65-F5344CB8AC3E}">
        <p14:creationId xmlns:p14="http://schemas.microsoft.com/office/powerpoint/2010/main" val="286165030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381B-7005-6546-B7DE-5C0456B0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F2610D8-5DAA-EE45-B94E-3E9BD5F0749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dirty="0"/>
                  <a:t> Waiting policy analyzer in python</a:t>
                </a:r>
              </a:p>
              <a:p>
                <a:pPr lvl="1"/>
                <a:r>
                  <a:rPr lang="en-US" i="1" dirty="0"/>
                  <a:t>Input</a:t>
                </a:r>
                <a:r>
                  <a:rPr lang="en-US" b="1" i="1" dirty="0"/>
                  <a:t>: </a:t>
                </a:r>
                <a:r>
                  <a:rPr lang="en-US" dirty="0"/>
                  <a:t>waiting</a:t>
                </a:r>
                <a:r>
                  <a:rPr lang="en-US" b="1" i="1" dirty="0"/>
                  <a:t> </a:t>
                </a:r>
                <a:r>
                  <a:rPr lang="en-US" dirty="0"/>
                  <a:t>policy, baseline parameters, and policy-specific thresholds</a:t>
                </a:r>
              </a:p>
              <a:p>
                <a:pPr lvl="1"/>
                <a:r>
                  <a:rPr lang="en-US" i="1" dirty="0"/>
                  <a:t>Output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𝜬</m:t>
                    </m:r>
                  </m:oMath>
                </a14:m>
                <a:r>
                  <a:rPr lang="en-US" dirty="0"/>
                  <a:t> (normalized price),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b="1" i="1" dirty="0"/>
                  <a:t> (</a:t>
                </a:r>
                <a:r>
                  <a:rPr lang="en-US" dirty="0"/>
                  <a:t>mean waiting time)</a:t>
                </a:r>
              </a:p>
              <a:p>
                <a:pPr marL="485986" lvl="1" indent="0">
                  <a:buNone/>
                </a:pPr>
                <a:endParaRPr lang="en-US" dirty="0"/>
              </a:p>
              <a:p>
                <a:r>
                  <a:rPr lang="en-US" b="1" dirty="0"/>
                  <a:t>Trace-driven job simulator in python</a:t>
                </a:r>
              </a:p>
              <a:p>
                <a:pPr lvl="1"/>
                <a:r>
                  <a:rPr lang="en-US" i="1" dirty="0"/>
                  <a:t>Input</a:t>
                </a:r>
                <a:r>
                  <a:rPr lang="en-US" dirty="0"/>
                  <a:t>: job trace, </a:t>
                </a:r>
                <a:r>
                  <a:rPr lang="en-US" i="1" dirty="0"/>
                  <a:t>#resources, </a:t>
                </a:r>
                <a:r>
                  <a:rPr lang="en-US" dirty="0"/>
                  <a:t>waiting policy, and policy-specific thresholds</a:t>
                </a:r>
              </a:p>
              <a:p>
                <a:pPr lvl="1"/>
                <a:r>
                  <a:rPr lang="en-US" i="1" dirty="0"/>
                  <a:t>Output: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𝜬</m:t>
                    </m:r>
                  </m:oMath>
                </a14:m>
                <a:r>
                  <a:rPr lang="en-US" dirty="0"/>
                  <a:t> (normalized price),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b="1" i="1" dirty="0"/>
                  <a:t> (</a:t>
                </a:r>
                <a:r>
                  <a:rPr lang="en-US" dirty="0"/>
                  <a:t>mean waiting time)</a:t>
                </a:r>
              </a:p>
              <a:p>
                <a:pPr marL="485986" lvl="1" indent="0">
                  <a:buNone/>
                </a:pPr>
                <a:endParaRPr lang="en-US" dirty="0"/>
              </a:p>
              <a:p>
                <a:r>
                  <a:rPr lang="en-US" b="1" dirty="0"/>
                  <a:t>Publicly released simulator at the UMass Trace Repository</a:t>
                </a:r>
              </a:p>
              <a:p>
                <a:pPr lvl="1"/>
                <a:endParaRPr lang="en-US" i="1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F2610D8-5DAA-EE45-B94E-3E9BD5F074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855" t="-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2A166-2D71-F946-B7C2-67523DF443C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6892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2941-AE32-5C4E-93BD-809C946A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6B165-DCF2-FC49-83EB-9B05A59FBF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D8EC78-7A32-144D-ACE0-80722258E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70" y="7549485"/>
            <a:ext cx="6105411" cy="17807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D3DDB-4243-AA43-BAF2-3656A2E58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511" y="1313743"/>
            <a:ext cx="15747730" cy="6493825"/>
          </a:xfrm>
        </p:spPr>
        <p:txBody>
          <a:bodyPr/>
          <a:lstStyle/>
          <a:p>
            <a:r>
              <a:rPr lang="en-US" dirty="0"/>
              <a:t>Use real-world workload for evaluation</a:t>
            </a:r>
          </a:p>
          <a:p>
            <a:pPr lvl="1"/>
            <a:r>
              <a:rPr lang="en-US" b="1" dirty="0"/>
              <a:t>Year long</a:t>
            </a:r>
            <a:r>
              <a:rPr lang="en-US" dirty="0"/>
              <a:t> job trace with </a:t>
            </a:r>
            <a:r>
              <a:rPr lang="en-US" b="1" dirty="0"/>
              <a:t>14M jobs </a:t>
            </a:r>
            <a:r>
              <a:rPr lang="en-US" dirty="0"/>
              <a:t>from a </a:t>
            </a:r>
            <a:r>
              <a:rPr lang="en-US" b="1" dirty="0"/>
              <a:t>production HPC cluster</a:t>
            </a:r>
          </a:p>
          <a:p>
            <a:pPr lvl="1"/>
            <a:r>
              <a:rPr lang="en-US" dirty="0"/>
              <a:t>UMass system shared cluster consists </a:t>
            </a:r>
            <a:r>
              <a:rPr lang="en-US" b="1" dirty="0"/>
              <a:t>14.3k cores</a:t>
            </a:r>
          </a:p>
          <a:p>
            <a:pPr lvl="1"/>
            <a:r>
              <a:rPr lang="en-US" i="1" dirty="0"/>
              <a:t>Publicly released job trace at the UMass Trace Repository</a:t>
            </a:r>
          </a:p>
          <a:p>
            <a:pPr lvl="1"/>
            <a:endParaRPr lang="en-US" dirty="0"/>
          </a:p>
          <a:p>
            <a:r>
              <a:rPr lang="en-US" dirty="0"/>
              <a:t>Assume large </a:t>
            </a:r>
            <a:r>
              <a:rPr lang="en-US" b="1" dirty="0"/>
              <a:t>m5.16xlarge</a:t>
            </a:r>
            <a:r>
              <a:rPr lang="en-US" dirty="0"/>
              <a:t> (</a:t>
            </a:r>
            <a:r>
              <a:rPr lang="en-US" b="1" dirty="0"/>
              <a:t>64 core</a:t>
            </a:r>
            <a:r>
              <a:rPr lang="en-US" dirty="0"/>
              <a:t>) as fixed resource</a:t>
            </a:r>
          </a:p>
          <a:p>
            <a:pPr lvl="1"/>
            <a:r>
              <a:rPr lang="en-US" i="1" dirty="0"/>
              <a:t>Waiting threshold </a:t>
            </a:r>
            <a:r>
              <a:rPr lang="en-US" dirty="0">
                <a:sym typeface="Wingdings" pitchFamily="2" charset="2"/>
              </a:rPr>
              <a:t> 24 hours, </a:t>
            </a:r>
            <a:r>
              <a:rPr lang="en-US" i="1" dirty="0">
                <a:sym typeface="Wingdings" pitchFamily="2" charset="2"/>
              </a:rPr>
              <a:t>Long job threshold </a:t>
            </a:r>
            <a:r>
              <a:rPr lang="en-US" dirty="0">
                <a:sym typeface="Wingdings" pitchFamily="2" charset="2"/>
              </a:rPr>
              <a:t> 3 minutes</a:t>
            </a:r>
            <a:endParaRPr lang="en-US" dirty="0"/>
          </a:p>
          <a:p>
            <a:pPr lvl="1"/>
            <a:r>
              <a:rPr lang="en-US" dirty="0"/>
              <a:t>Current cluster </a:t>
            </a:r>
            <a:r>
              <a:rPr lang="en-US" b="1" dirty="0"/>
              <a:t>uses only fixed resources </a:t>
            </a:r>
            <a:r>
              <a:rPr lang="en-US" dirty="0"/>
              <a:t>equivalent to </a:t>
            </a:r>
            <a:r>
              <a:rPr lang="en-US" b="1" dirty="0"/>
              <a:t>225 m5.16xlarge VMs</a:t>
            </a:r>
          </a:p>
          <a:p>
            <a:pPr marL="485986" lvl="1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833411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609086-CDFF-3D45-8F7C-419368CD6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53" y="1563388"/>
            <a:ext cx="14371092" cy="61722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F2681A-74BF-0B42-B7EA-1286C9E43456}"/>
              </a:ext>
            </a:extLst>
          </p:cNvPr>
          <p:cNvCxnSpPr>
            <a:cxnSpLocks/>
          </p:cNvCxnSpPr>
          <p:nvPr/>
        </p:nvCxnSpPr>
        <p:spPr>
          <a:xfrm flipH="1" flipV="1">
            <a:off x="13256883" y="5257077"/>
            <a:ext cx="351691" cy="494440"/>
          </a:xfrm>
          <a:prstGeom prst="straightConnector1">
            <a:avLst/>
          </a:prstGeom>
          <a:noFill/>
          <a:ln w="4699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039BB9-32EB-E240-A23F-CA549F26C8D6}"/>
              </a:ext>
            </a:extLst>
          </p:cNvPr>
          <p:cNvCxnSpPr>
            <a:cxnSpLocks/>
          </p:cNvCxnSpPr>
          <p:nvPr/>
        </p:nvCxnSpPr>
        <p:spPr>
          <a:xfrm flipV="1">
            <a:off x="6618967" y="5429082"/>
            <a:ext cx="407420" cy="282252"/>
          </a:xfrm>
          <a:prstGeom prst="straightConnector1">
            <a:avLst/>
          </a:prstGeom>
          <a:noFill/>
          <a:ln w="4699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16D0B64-C5E6-2947-ADEB-14D01E849C3F}"/>
              </a:ext>
            </a:extLst>
          </p:cNvPr>
          <p:cNvSpPr txBox="1"/>
          <p:nvPr/>
        </p:nvSpPr>
        <p:spPr>
          <a:xfrm>
            <a:off x="4883196" y="5626709"/>
            <a:ext cx="2013372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OPTIMAL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Compound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Phosphate Inline" panose="02000506050000020004" pitchFamily="2" charset="77"/>
              <a:cs typeface="Phosphate Inline" panose="02000506050000020004" pitchFamily="2" charset="77"/>
              <a:sym typeface="Helvetica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FBACE4-E0AA-2546-90B1-9F60747987B4}"/>
              </a:ext>
            </a:extLst>
          </p:cNvPr>
          <p:cNvSpPr txBox="1"/>
          <p:nvPr/>
        </p:nvSpPr>
        <p:spPr>
          <a:xfrm>
            <a:off x="12392108" y="5792963"/>
            <a:ext cx="383919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CURRENT FIXED CLUSTER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Phosphate Inline" panose="02000506050000020004" pitchFamily="2" charset="77"/>
              <a:cs typeface="Phosphate Inline" panose="02000506050000020004" pitchFamily="2" charset="77"/>
              <a:sym typeface="Helvetica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E708E-9D65-3A43-998A-909CD909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– Normalized Price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0B259-23DE-C444-98C6-E59D70F38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0818" y="7735588"/>
            <a:ext cx="14769441" cy="1548615"/>
          </a:xfrm>
        </p:spPr>
        <p:txBody>
          <a:bodyPr/>
          <a:lstStyle/>
          <a:p>
            <a:pPr marL="72253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Optimal compound policy (150 VMs) 5% cheaper than current fixed cluster (AJW, 225 VMs)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E8982-530F-D94D-ABE5-2DD1633A35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985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510D3-3605-AD48-A92F-59909DCD15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1A90B-1454-8E4B-8920-D5293F29C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266" y="7574792"/>
            <a:ext cx="15747730" cy="1596357"/>
          </a:xfrm>
        </p:spPr>
        <p:txBody>
          <a:bodyPr/>
          <a:lstStyle/>
          <a:p>
            <a:pPr marL="72253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Optimal compound policy (150 VMs) yields 7x lower mean waiting time than current fixed size cluster (AJW, 225 VMs)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83617E-C423-3046-A3E3-CCA21E424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53" y="1433587"/>
            <a:ext cx="14502955" cy="622883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37863D-EA39-7B4F-98CF-2BF102835348}"/>
              </a:ext>
            </a:extLst>
          </p:cNvPr>
          <p:cNvCxnSpPr>
            <a:cxnSpLocks/>
          </p:cNvCxnSpPr>
          <p:nvPr/>
        </p:nvCxnSpPr>
        <p:spPr>
          <a:xfrm flipH="1">
            <a:off x="7166582" y="5180665"/>
            <a:ext cx="252264" cy="788352"/>
          </a:xfrm>
          <a:prstGeom prst="straightConnector1">
            <a:avLst/>
          </a:prstGeom>
          <a:noFill/>
          <a:ln w="4699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C13B8A1-1390-3E41-B10F-3E7E3B9D3000}"/>
              </a:ext>
            </a:extLst>
          </p:cNvPr>
          <p:cNvSpPr txBox="1"/>
          <p:nvPr/>
        </p:nvSpPr>
        <p:spPr>
          <a:xfrm>
            <a:off x="6402621" y="4256533"/>
            <a:ext cx="2013372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OPTIMAL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Compound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Phosphate Inline" panose="02000506050000020004" pitchFamily="2" charset="77"/>
              <a:cs typeface="Phosphate Inline" panose="02000506050000020004" pitchFamily="2" charset="77"/>
              <a:sym typeface="Helvetica Ligh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22336C-911A-8F45-AA80-8345AB06DFD8}"/>
              </a:ext>
            </a:extLst>
          </p:cNvPr>
          <p:cNvCxnSpPr>
            <a:cxnSpLocks/>
          </p:cNvCxnSpPr>
          <p:nvPr/>
        </p:nvCxnSpPr>
        <p:spPr>
          <a:xfrm flipH="1">
            <a:off x="13289493" y="3784983"/>
            <a:ext cx="253219" cy="438817"/>
          </a:xfrm>
          <a:prstGeom prst="straightConnector1">
            <a:avLst/>
          </a:prstGeom>
          <a:noFill/>
          <a:ln w="4699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7F930F-2CEC-DD4F-9F92-EA2D85B6D306}"/>
              </a:ext>
            </a:extLst>
          </p:cNvPr>
          <p:cNvSpPr txBox="1"/>
          <p:nvPr/>
        </p:nvSpPr>
        <p:spPr>
          <a:xfrm>
            <a:off x="12214021" y="3180613"/>
            <a:ext cx="391132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Current fixed cluster 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Phosphate Inline" panose="02000506050000020004" pitchFamily="2" charset="77"/>
              <a:cs typeface="Phosphate Inline" panose="02000506050000020004" pitchFamily="2" charset="77"/>
              <a:sym typeface="Helvetica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FA877-156C-EE4F-A23E-3C25ED93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– Waiting Time</a:t>
            </a:r>
          </a:p>
        </p:txBody>
      </p:sp>
    </p:spTree>
    <p:extLst>
      <p:ext uri="{BB962C8B-B14F-4D97-AF65-F5344CB8AC3E}">
        <p14:creationId xmlns:p14="http://schemas.microsoft.com/office/powerpoint/2010/main" val="423640894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52F8-A1B0-D747-AF89-787782603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3CE88-CD92-2243-9F4E-2D3CD972F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Contributions</a:t>
            </a:r>
          </a:p>
          <a:p>
            <a:pPr lvl="1"/>
            <a:r>
              <a:rPr lang="en-US" dirty="0"/>
              <a:t>Define multiple fundamental waiting policies, e.g., AJW, NJW, SWW, LJW, etc.</a:t>
            </a:r>
          </a:p>
          <a:p>
            <a:pPr lvl="1"/>
            <a:r>
              <a:rPr lang="en-US" dirty="0"/>
              <a:t>Apply simple queuing models to understand tradeoffs</a:t>
            </a:r>
          </a:p>
          <a:p>
            <a:pPr lvl="1"/>
            <a:r>
              <a:rPr lang="en-US" dirty="0"/>
              <a:t>Show benefits of waiting </a:t>
            </a:r>
            <a:r>
              <a:rPr lang="en-US"/>
              <a:t>on real-world </a:t>
            </a:r>
            <a:r>
              <a:rPr lang="en-US" dirty="0"/>
              <a:t>job trace</a:t>
            </a:r>
          </a:p>
          <a:p>
            <a:pPr marL="485986" lvl="1" indent="0">
              <a:buNone/>
            </a:pPr>
            <a:endParaRPr lang="en-US" dirty="0"/>
          </a:p>
          <a:p>
            <a:r>
              <a:rPr lang="en-US" b="1" dirty="0"/>
              <a:t>Promising New Research Area</a:t>
            </a:r>
          </a:p>
          <a:p>
            <a:pPr lvl="1"/>
            <a:r>
              <a:rPr lang="en-US" dirty="0"/>
              <a:t>Develop new and improved waiting policies</a:t>
            </a:r>
          </a:p>
          <a:p>
            <a:pPr lvl="1"/>
            <a:r>
              <a:rPr lang="en-US" dirty="0"/>
              <a:t>Implement in real job schedulers </a:t>
            </a:r>
          </a:p>
          <a:p>
            <a:pPr lvl="2"/>
            <a:r>
              <a:rPr lang="en-US" dirty="0"/>
              <a:t>Use ML to infer running times and waiting times</a:t>
            </a:r>
          </a:p>
          <a:p>
            <a:pPr lvl="1"/>
            <a:r>
              <a:rPr lang="en-US" dirty="0"/>
              <a:t>Apply to other domains such as transportation, energy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E7B7C-C1BF-5A48-BB74-10DDA26EE9A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185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B285-9D9A-734F-8E4B-128B153E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59" y="-278894"/>
            <a:ext cx="15603227" cy="1701294"/>
          </a:xfrm>
        </p:spPr>
        <p:txBody>
          <a:bodyPr/>
          <a:lstStyle/>
          <a:p>
            <a:r>
              <a:rPr lang="en-US" sz="5070" dirty="0"/>
              <a:t>Traditional Job Scheduling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E9E5C-7829-7940-A637-4374B1E82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59" y="1276065"/>
            <a:ext cx="15747730" cy="3209671"/>
          </a:xfrm>
        </p:spPr>
        <p:txBody>
          <a:bodyPr/>
          <a:lstStyle/>
          <a:p>
            <a:r>
              <a:rPr lang="en-US" b="1" dirty="0"/>
              <a:t>Private clusters manage </a:t>
            </a:r>
            <a:r>
              <a:rPr lang="en-US" b="1" i="1" dirty="0"/>
              <a:t>fixed</a:t>
            </a:r>
            <a:r>
              <a:rPr lang="en-US" b="1" dirty="0"/>
              <a:t> resources</a:t>
            </a:r>
          </a:p>
          <a:p>
            <a:pPr lvl="1"/>
            <a:r>
              <a:rPr lang="en-US" dirty="0"/>
              <a:t>Often provision less than peak to </a:t>
            </a:r>
            <a:r>
              <a:rPr lang="en-US" b="1" dirty="0"/>
              <a:t>increase average utilization </a:t>
            </a:r>
            <a:r>
              <a:rPr lang="en-US" dirty="0"/>
              <a:t>and </a:t>
            </a:r>
            <a:r>
              <a:rPr lang="en-US" b="1" dirty="0"/>
              <a:t>reduce cost</a:t>
            </a:r>
          </a:p>
          <a:p>
            <a:pPr lvl="1"/>
            <a:r>
              <a:rPr lang="en-US" dirty="0"/>
              <a:t>But, periodic job bursts, e.g., due to deadlines, can result in </a:t>
            </a:r>
            <a:r>
              <a:rPr lang="en-US" b="1" dirty="0"/>
              <a:t>high waiting times</a:t>
            </a:r>
          </a:p>
          <a:p>
            <a:pPr lvl="1"/>
            <a:endParaRPr lang="en-US" dirty="0"/>
          </a:p>
          <a:p>
            <a:pPr marL="72253" indent="0">
              <a:buNone/>
            </a:pPr>
            <a:endParaRPr lang="en-US" dirty="0"/>
          </a:p>
          <a:p>
            <a:pPr marL="485986" lvl="1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471D8-BD64-CC48-9CDA-B3DCC3772F69}"/>
              </a:ext>
            </a:extLst>
          </p:cNvPr>
          <p:cNvSpPr txBox="1"/>
          <p:nvPr/>
        </p:nvSpPr>
        <p:spPr>
          <a:xfrm>
            <a:off x="1951971" y="8217165"/>
            <a:ext cx="17568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72253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CBC06-069B-0E4B-AF0B-D8330446C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3977640"/>
            <a:ext cx="13438980" cy="4999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75847D-C58E-0148-9B7C-6A59D3AC8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168" y="5393438"/>
            <a:ext cx="12793430" cy="584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1C4FB2-976D-674A-8223-4706AE7274EB}"/>
              </a:ext>
            </a:extLst>
          </p:cNvPr>
          <p:cNvSpPr txBox="1"/>
          <p:nvPr/>
        </p:nvSpPr>
        <p:spPr>
          <a:xfrm>
            <a:off x="7702363" y="3592064"/>
            <a:ext cx="315150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High Waiting Time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1C3473-CDDE-5848-968F-E745041D9128}"/>
              </a:ext>
            </a:extLst>
          </p:cNvPr>
          <p:cNvCxnSpPr>
            <a:cxnSpLocks/>
          </p:cNvCxnSpPr>
          <p:nvPr/>
        </p:nvCxnSpPr>
        <p:spPr>
          <a:xfrm flipH="1">
            <a:off x="7199298" y="3977640"/>
            <a:ext cx="471959" cy="472031"/>
          </a:xfrm>
          <a:prstGeom prst="straightConnector1">
            <a:avLst/>
          </a:prstGeom>
          <a:noFill/>
          <a:ln w="635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B55202-4F9A-A74E-ADD3-C27D1FF20F3F}"/>
              </a:ext>
            </a:extLst>
          </p:cNvPr>
          <p:cNvCxnSpPr>
            <a:cxnSpLocks/>
          </p:cNvCxnSpPr>
          <p:nvPr/>
        </p:nvCxnSpPr>
        <p:spPr>
          <a:xfrm>
            <a:off x="9320318" y="4125543"/>
            <a:ext cx="0" cy="854420"/>
          </a:xfrm>
          <a:prstGeom prst="straightConnector1">
            <a:avLst/>
          </a:prstGeom>
          <a:noFill/>
          <a:ln w="635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3056F-5FDB-8B4D-A6D5-4376D4A657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12926" y="9242040"/>
            <a:ext cx="299795" cy="555763"/>
          </a:xfrm>
        </p:spPr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D4AB5-A395-E341-9740-93B9ADB2BE13}"/>
              </a:ext>
            </a:extLst>
          </p:cNvPr>
          <p:cNvSpPr txBox="1"/>
          <p:nvPr/>
        </p:nvSpPr>
        <p:spPr>
          <a:xfrm>
            <a:off x="10246285" y="4389128"/>
            <a:ext cx="2442976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FEWER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Wasted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Resources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4C93AB-70C8-8C4E-90AB-3A77CAF98D54}"/>
              </a:ext>
            </a:extLst>
          </p:cNvPr>
          <p:cNvCxnSpPr>
            <a:cxnSpLocks/>
          </p:cNvCxnSpPr>
          <p:nvPr/>
        </p:nvCxnSpPr>
        <p:spPr>
          <a:xfrm>
            <a:off x="11467773" y="5432528"/>
            <a:ext cx="0" cy="842703"/>
          </a:xfrm>
          <a:prstGeom prst="straightConnector1">
            <a:avLst/>
          </a:prstGeom>
          <a:noFill/>
          <a:ln w="635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05AE231-E1C5-B942-83B7-6345C2E44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168" y="5833872"/>
            <a:ext cx="1279343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2385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AA7CD-0BBE-ED42-BFE8-F8DF3F55A2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301372-42BD-6246-BA82-E1BDE4AF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89" y="4171244"/>
            <a:ext cx="8585284" cy="1411112"/>
          </a:xfrm>
        </p:spPr>
        <p:txBody>
          <a:bodyPr/>
          <a:lstStyle/>
          <a:p>
            <a:r>
              <a:rPr lang="en-US" sz="13700" b="1" dirty="0">
                <a:solidFill>
                  <a:schemeClr val="accent5">
                    <a:lumMod val="75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948385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B285-9D9A-734F-8E4B-128B153E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59" y="-278894"/>
            <a:ext cx="15603227" cy="1701294"/>
          </a:xfrm>
        </p:spPr>
        <p:txBody>
          <a:bodyPr/>
          <a:lstStyle/>
          <a:p>
            <a:r>
              <a:rPr lang="en-US" sz="5070" dirty="0"/>
              <a:t>Revisiting Job Scheduling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E9E5C-7829-7940-A637-4374B1E82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282" y="1293318"/>
            <a:ext cx="15747730" cy="8112310"/>
          </a:xfrm>
        </p:spPr>
        <p:txBody>
          <a:bodyPr/>
          <a:lstStyle/>
          <a:p>
            <a:r>
              <a:rPr lang="en-US" b="1" dirty="0"/>
              <a:t>Decades of research on scheduling jobs for fixed resources</a:t>
            </a:r>
          </a:p>
          <a:p>
            <a:pPr lvl="1"/>
            <a:r>
              <a:rPr lang="en-US" dirty="0"/>
              <a:t>Many </a:t>
            </a:r>
            <a:r>
              <a:rPr lang="en-US" b="1" dirty="0"/>
              <a:t>classic scheduling policies</a:t>
            </a:r>
            <a:r>
              <a:rPr lang="en-US" dirty="0"/>
              <a:t>, e.g., FCFS, SJF, RR, priority, etc.</a:t>
            </a:r>
          </a:p>
          <a:p>
            <a:pPr lvl="1"/>
            <a:r>
              <a:rPr lang="en-US" dirty="0"/>
              <a:t>Performance well-studied both </a:t>
            </a:r>
            <a:r>
              <a:rPr lang="en-US" b="1" dirty="0"/>
              <a:t>analytically</a:t>
            </a:r>
            <a:r>
              <a:rPr lang="en-US" dirty="0"/>
              <a:t> and </a:t>
            </a:r>
            <a:r>
              <a:rPr lang="en-US" b="1" dirty="0"/>
              <a:t>empirically</a:t>
            </a:r>
          </a:p>
          <a:p>
            <a:pPr lvl="1"/>
            <a:endParaRPr lang="en-US" b="1" dirty="0"/>
          </a:p>
          <a:p>
            <a:r>
              <a:rPr lang="en-US" b="1" dirty="0"/>
              <a:t>Cloud platforms offer a new approach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Lower costs </a:t>
            </a:r>
            <a:r>
              <a:rPr lang="en-US" dirty="0"/>
              <a:t>by enabling </a:t>
            </a:r>
            <a:r>
              <a:rPr lang="en-US" b="1" dirty="0"/>
              <a:t>100% utilization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Pay for cloud resources only when jobs need them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Jobs </a:t>
            </a:r>
            <a:r>
              <a:rPr lang="en-US" b="1" dirty="0"/>
              <a:t>never</a:t>
            </a:r>
            <a:r>
              <a:rPr lang="en-US" dirty="0"/>
              <a:t> </a:t>
            </a:r>
            <a:r>
              <a:rPr lang="en-US" b="1" dirty="0"/>
              <a:t>need to wait </a:t>
            </a:r>
            <a:r>
              <a:rPr lang="en-US" dirty="0"/>
              <a:t>for resources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Clouds provide the illusion of infinite scalability</a:t>
            </a:r>
          </a:p>
          <a:p>
            <a:pPr marL="72253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3056F-5FDB-8B4D-A6D5-4376D4A657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12926" y="9242040"/>
            <a:ext cx="299795" cy="555763"/>
          </a:xfrm>
        </p:spPr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1CCD1C-6FEE-E446-B8A8-AEAF42146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574" y="5674293"/>
            <a:ext cx="7817333" cy="2985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29A55A-8B3E-9848-9E21-311802032B92}"/>
              </a:ext>
            </a:extLst>
          </p:cNvPr>
          <p:cNvSpPr txBox="1"/>
          <p:nvPr/>
        </p:nvSpPr>
        <p:spPr>
          <a:xfrm>
            <a:off x="10106009" y="5295989"/>
            <a:ext cx="138113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No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Wasted Resources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A6599D-0D6A-2B41-902E-EC703A22E491}"/>
              </a:ext>
            </a:extLst>
          </p:cNvPr>
          <p:cNvCxnSpPr>
            <a:cxnSpLocks/>
          </p:cNvCxnSpPr>
          <p:nvPr/>
        </p:nvCxnSpPr>
        <p:spPr>
          <a:xfrm>
            <a:off x="10810865" y="6321911"/>
            <a:ext cx="0" cy="664677"/>
          </a:xfrm>
          <a:prstGeom prst="straightConnector1">
            <a:avLst/>
          </a:prstGeom>
          <a:noFill/>
          <a:ln w="635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D80B71-5CC5-CD4B-97E4-D6CBD4C7B75B}"/>
              </a:ext>
            </a:extLst>
          </p:cNvPr>
          <p:cNvSpPr txBox="1"/>
          <p:nvPr/>
        </p:nvSpPr>
        <p:spPr>
          <a:xfrm>
            <a:off x="11876590" y="5169159"/>
            <a:ext cx="205371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Phosphate Inline" panose="02000506050000020004" pitchFamily="2" charset="77"/>
                <a:cs typeface="Phosphate Inline" panose="02000506050000020004" pitchFamily="2" charset="77"/>
                <a:sym typeface="Helvetica Light"/>
              </a:rPr>
              <a:t>No Waiting Time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8B1926-EA29-A049-A52E-1A6908413915}"/>
              </a:ext>
            </a:extLst>
          </p:cNvPr>
          <p:cNvCxnSpPr>
            <a:cxnSpLocks/>
          </p:cNvCxnSpPr>
          <p:nvPr/>
        </p:nvCxnSpPr>
        <p:spPr>
          <a:xfrm flipH="1">
            <a:off x="12280102" y="5579922"/>
            <a:ext cx="118613" cy="410369"/>
          </a:xfrm>
          <a:prstGeom prst="straightConnector1">
            <a:avLst/>
          </a:prstGeom>
          <a:noFill/>
          <a:ln w="635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A7D776-B434-A648-A4F8-D4C7BAB33E3C}"/>
              </a:ext>
            </a:extLst>
          </p:cNvPr>
          <p:cNvCxnSpPr>
            <a:cxnSpLocks/>
          </p:cNvCxnSpPr>
          <p:nvPr/>
        </p:nvCxnSpPr>
        <p:spPr>
          <a:xfrm>
            <a:off x="13373083" y="5592696"/>
            <a:ext cx="0" cy="685303"/>
          </a:xfrm>
          <a:prstGeom prst="straightConnector1">
            <a:avLst/>
          </a:prstGeom>
          <a:noFill/>
          <a:ln w="635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64452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894E4-9D2D-7F4F-BF8D-97C4B7800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Schedulers Now Cloud-Enabled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89C23-500F-7643-A200-923183A76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511" y="1296491"/>
            <a:ext cx="15747730" cy="78811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Most schedulers now support “auto-scaling”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Acquire</a:t>
            </a:r>
            <a:r>
              <a:rPr lang="en-US" dirty="0"/>
              <a:t> cloud VMs when jobs submitted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Release</a:t>
            </a:r>
            <a:r>
              <a:rPr lang="en-US" dirty="0"/>
              <a:t> cloud VMs when jobs finish</a:t>
            </a:r>
          </a:p>
          <a:p>
            <a:pPr lvl="1">
              <a:lnSpc>
                <a:spcPct val="100000"/>
              </a:lnSpc>
            </a:pPr>
            <a:r>
              <a:rPr lang="en-US" i="1" dirty="0"/>
              <a:t>No longer a scheduling problem, since there is no resource constraint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Many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898F4-6A23-6D40-9824-9E13D43A92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9E415A22-6136-D141-A5CE-731BB0D6C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837850"/>
            <a:ext cx="2822830" cy="2446453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0DDCB9B-F919-2045-9DF6-4A0F23DB7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03" y="5755138"/>
            <a:ext cx="4475477" cy="252916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4B078D9-CE77-474F-AA51-2E1C5C002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50" y="5755138"/>
            <a:ext cx="5161561" cy="2529165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2A9028A-2382-BC47-9964-09E95C814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80" y="5755138"/>
            <a:ext cx="2446528" cy="244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978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04E2D-934A-B44C-BD37-6ECDF88CC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Introduces New Price Dynamics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93F86-A76D-8C44-B79A-EDA205988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Two general types of resources</a:t>
            </a:r>
          </a:p>
          <a:p>
            <a:pPr lvl="1"/>
            <a:r>
              <a:rPr lang="en-US" i="1" dirty="0"/>
              <a:t>On-demand Resources</a:t>
            </a:r>
            <a:r>
              <a:rPr lang="en-US" dirty="0"/>
              <a:t> – Acquire and release anytime, pay only when used </a:t>
            </a:r>
          </a:p>
          <a:p>
            <a:pPr lvl="1"/>
            <a:r>
              <a:rPr lang="en-US" i="1" dirty="0"/>
              <a:t>Fixed Resources </a:t>
            </a:r>
            <a:r>
              <a:rPr lang="en-US" dirty="0"/>
              <a:t>– Commit to buying for a long period</a:t>
            </a:r>
          </a:p>
          <a:p>
            <a:pPr lvl="2"/>
            <a:r>
              <a:rPr lang="en-US" dirty="0"/>
              <a:t>Either reserved cloud resources, or on-premises servers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Key Point - </a:t>
            </a:r>
            <a:r>
              <a:rPr lang="en-US" b="1" i="1" dirty="0"/>
              <a:t>fixed resources cheaper if highly utilized</a:t>
            </a:r>
          </a:p>
          <a:p>
            <a:pPr lvl="1"/>
            <a:r>
              <a:rPr lang="en-US" b="1" dirty="0"/>
              <a:t>Reserving </a:t>
            </a:r>
            <a:r>
              <a:rPr lang="en-US" sz="2800" dirty="0">
                <a:latin typeface="PT Mono" panose="02060509020205020204" pitchFamily="49" charset="77"/>
              </a:rPr>
              <a:t>m5.large</a:t>
            </a:r>
            <a:r>
              <a:rPr lang="en-US" sz="800" dirty="0">
                <a:latin typeface="PT Mono" panose="02060509020205020204" pitchFamily="49" charset="77"/>
              </a:rPr>
              <a:t> </a:t>
            </a:r>
            <a:r>
              <a:rPr lang="en-US" dirty="0"/>
              <a:t>VM from Amazon for 3 years costs </a:t>
            </a:r>
            <a:r>
              <a:rPr lang="en-US" b="1" dirty="0"/>
              <a:t>$988</a:t>
            </a:r>
          </a:p>
          <a:p>
            <a:pPr lvl="1"/>
            <a:r>
              <a:rPr lang="en-US" b="1" dirty="0"/>
              <a:t>Renting</a:t>
            </a:r>
            <a:r>
              <a:rPr lang="en-US" dirty="0"/>
              <a:t> </a:t>
            </a:r>
            <a:r>
              <a:rPr lang="en-US" sz="2800" dirty="0">
                <a:latin typeface="PT Mono" panose="02060509020205020204" pitchFamily="49" charset="77"/>
              </a:rPr>
              <a:t>m5.large</a:t>
            </a:r>
            <a:r>
              <a:rPr lang="en-US" sz="800" dirty="0">
                <a:latin typeface="PT Mono" panose="02060509020205020204" pitchFamily="49" charset="77"/>
              </a:rPr>
              <a:t> </a:t>
            </a:r>
            <a:r>
              <a:rPr lang="en-US" dirty="0"/>
              <a:t>VM on-demand for 3 years costs </a:t>
            </a:r>
            <a:r>
              <a:rPr lang="en-US" b="1" dirty="0"/>
              <a:t>$2522</a:t>
            </a:r>
          </a:p>
          <a:p>
            <a:pPr lvl="1"/>
            <a:r>
              <a:rPr lang="en-US" dirty="0"/>
              <a:t>Fixed resources are </a:t>
            </a:r>
            <a:r>
              <a:rPr lang="en-US" b="1" dirty="0"/>
              <a:t>60% cheaper if 100% utilized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1931A-B671-864E-AC40-5FF724C802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5382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04E2D-934A-B44C-BD37-6ECDF88CC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Cost for Cloud-Enabled Schedulers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93F86-A76D-8C44-B79A-EDA20598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061" y="589123"/>
            <a:ext cx="15747730" cy="7881132"/>
          </a:xfrm>
        </p:spPr>
        <p:txBody>
          <a:bodyPr/>
          <a:lstStyle/>
          <a:p>
            <a:pPr marL="485986" lvl="1" indent="0">
              <a:buNone/>
            </a:pPr>
            <a:endParaRPr lang="en-US" dirty="0"/>
          </a:p>
          <a:p>
            <a:r>
              <a:rPr lang="en-US" b="1" dirty="0"/>
              <a:t>Requires hybrid cloud infrastructure</a:t>
            </a:r>
          </a:p>
          <a:p>
            <a:pPr lvl="1"/>
            <a:r>
              <a:rPr lang="en-US" dirty="0"/>
              <a:t>Fixed resources satisfy baseload at </a:t>
            </a:r>
            <a:r>
              <a:rPr lang="en-US" b="1" dirty="0"/>
              <a:t>high utilization</a:t>
            </a:r>
            <a:r>
              <a:rPr lang="en-US" dirty="0"/>
              <a:t> to </a:t>
            </a:r>
            <a:r>
              <a:rPr lang="en-US" b="1" dirty="0"/>
              <a:t>lower cost</a:t>
            </a:r>
          </a:p>
          <a:p>
            <a:pPr lvl="1"/>
            <a:r>
              <a:rPr lang="en-US" dirty="0"/>
              <a:t>On-demand resources satisfy load bursts to </a:t>
            </a:r>
            <a:r>
              <a:rPr lang="en-US" b="1" dirty="0"/>
              <a:t>lower waiting time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1931A-B671-864E-AC40-5FF724C802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9F1A7A-604F-B346-A2FD-2FDF244E6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38" y="3667065"/>
            <a:ext cx="14246976" cy="5497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A537B-9086-9A48-ACE5-44278B016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48" y="6743055"/>
            <a:ext cx="15748000" cy="172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BBE089-C6F4-A14C-BC90-511FE6D0E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48" y="2528535"/>
            <a:ext cx="15748000" cy="1739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358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20E7E-A4A4-8E4C-8577-5AF34C46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Introduce a Waiting Policy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C726A-B6D7-BA4F-8126-230166078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055" y="1274834"/>
            <a:ext cx="15849232" cy="7881132"/>
          </a:xfrm>
        </p:spPr>
        <p:txBody>
          <a:bodyPr/>
          <a:lstStyle/>
          <a:p>
            <a:r>
              <a:rPr lang="en-US" b="1" dirty="0"/>
              <a:t>Waiting policy is the dual of a scheduling policy</a:t>
            </a:r>
          </a:p>
          <a:p>
            <a:pPr lvl="1"/>
            <a:r>
              <a:rPr lang="en-US" b="1" dirty="0"/>
              <a:t>Scheduling policy 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i="1" dirty="0"/>
              <a:t>which jobs </a:t>
            </a:r>
            <a:r>
              <a:rPr lang="en-US" b="1" i="1" dirty="0"/>
              <a:t>run</a:t>
            </a:r>
            <a:r>
              <a:rPr lang="en-US" i="1" dirty="0"/>
              <a:t> when fixed resources </a:t>
            </a:r>
            <a:r>
              <a:rPr lang="en-US" b="1" i="1" dirty="0"/>
              <a:t>are</a:t>
            </a:r>
            <a:r>
              <a:rPr lang="en-US" i="1" dirty="0"/>
              <a:t> available</a:t>
            </a:r>
          </a:p>
          <a:p>
            <a:pPr lvl="1"/>
            <a:r>
              <a:rPr lang="en-US" b="1" dirty="0"/>
              <a:t>Waiting policy 	    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i="1" dirty="0"/>
              <a:t>which jobs </a:t>
            </a:r>
            <a:r>
              <a:rPr lang="en-US" b="1" i="1" dirty="0"/>
              <a:t>wait</a:t>
            </a:r>
            <a:r>
              <a:rPr lang="en-US" i="1" dirty="0"/>
              <a:t> when ﬁxed resources </a:t>
            </a:r>
            <a:r>
              <a:rPr lang="en-US" b="1" i="1" dirty="0"/>
              <a:t>not</a:t>
            </a:r>
            <a:r>
              <a:rPr lang="en-US" i="1" dirty="0"/>
              <a:t> available</a:t>
            </a:r>
          </a:p>
          <a:p>
            <a:pPr marL="485986" lvl="1" indent="0">
              <a:buNone/>
            </a:pPr>
            <a:endParaRPr lang="en-US" dirty="0"/>
          </a:p>
          <a:p>
            <a:r>
              <a:rPr lang="en-US" b="1" dirty="0"/>
              <a:t>Optimal provisioning dependent on waiting policy</a:t>
            </a:r>
          </a:p>
          <a:p>
            <a:pPr lvl="1"/>
            <a:r>
              <a:rPr lang="en-US" b="1" dirty="0"/>
              <a:t>No prior work </a:t>
            </a:r>
            <a:r>
              <a:rPr lang="en-US" dirty="0"/>
              <a:t>defines or analyzes waiting policies</a:t>
            </a:r>
          </a:p>
          <a:p>
            <a:pPr lvl="1"/>
            <a:r>
              <a:rPr lang="en-US" dirty="0"/>
              <a:t>Dictates </a:t>
            </a:r>
            <a:r>
              <a:rPr lang="en-US" b="1" dirty="0"/>
              <a:t>important non-intuitive tradeoff </a:t>
            </a:r>
            <a:r>
              <a:rPr lang="en-US" dirty="0"/>
              <a:t>between waiting time and cost</a:t>
            </a:r>
          </a:p>
          <a:p>
            <a:pPr lvl="2"/>
            <a:r>
              <a:rPr lang="en-US" dirty="0"/>
              <a:t>Longer waiting times increase fixed resource utilization that lowers cost</a:t>
            </a:r>
          </a:p>
          <a:p>
            <a:pPr lvl="2"/>
            <a:endParaRPr lang="en-US" dirty="0"/>
          </a:p>
          <a:p>
            <a:r>
              <a:rPr lang="en-US" b="1" dirty="0"/>
              <a:t>But…when should jobs wait, and for how long?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2FADB-21E2-DE48-BCE4-B10765044C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290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16E7-C6B3-7F4D-9CA0-DD0C0126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Contributions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F140A-3793-7448-9939-1D081AF3A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511" y="1438327"/>
            <a:ext cx="16095631" cy="6876945"/>
          </a:xfrm>
        </p:spPr>
        <p:txBody>
          <a:bodyPr/>
          <a:lstStyle/>
          <a:p>
            <a:r>
              <a:rPr lang="en-US" b="1" dirty="0"/>
              <a:t>Introduce waiting policy concept</a:t>
            </a:r>
          </a:p>
          <a:p>
            <a:pPr lvl="1"/>
            <a:r>
              <a:rPr lang="en-US" dirty="0"/>
              <a:t>Define multiple fundamental waiting policies, e.g., AJW, NJW, SWW, LJW, etc.</a:t>
            </a:r>
          </a:p>
          <a:p>
            <a:pPr lvl="1"/>
            <a:endParaRPr lang="en-US" dirty="0"/>
          </a:p>
          <a:p>
            <a:r>
              <a:rPr lang="en-US" b="1" dirty="0"/>
              <a:t>Model and analyze waiting policies</a:t>
            </a:r>
          </a:p>
          <a:p>
            <a:pPr lvl="1"/>
            <a:r>
              <a:rPr lang="en-US" dirty="0"/>
              <a:t>Apply simple queuing models to understand tradeoffs</a:t>
            </a:r>
          </a:p>
          <a:p>
            <a:pPr lvl="1"/>
            <a:endParaRPr lang="en-US" dirty="0"/>
          </a:p>
          <a:p>
            <a:r>
              <a:rPr lang="en-US" b="1" dirty="0"/>
              <a:t>Implementation and Evaluation</a:t>
            </a:r>
          </a:p>
          <a:p>
            <a:pPr lvl="1"/>
            <a:r>
              <a:rPr lang="en-US" dirty="0"/>
              <a:t>Simulate waiting policies on real-world </a:t>
            </a:r>
            <a:r>
              <a:rPr lang="en-US" b="1" dirty="0"/>
              <a:t>year-long</a:t>
            </a:r>
            <a:r>
              <a:rPr lang="en-US" dirty="0"/>
              <a:t> trace with </a:t>
            </a:r>
            <a:r>
              <a:rPr lang="en-US" b="1" dirty="0"/>
              <a:t>14M jobs </a:t>
            </a:r>
            <a:r>
              <a:rPr lang="en-US" dirty="0"/>
              <a:t>on </a:t>
            </a:r>
            <a:r>
              <a:rPr lang="en-US" b="1" dirty="0"/>
              <a:t>14k-core cluster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4A6B3-516E-6849-9A37-AA2595C352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11556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9371</TotalTime>
  <Words>1331</Words>
  <Application>Microsoft Macintosh PowerPoint</Application>
  <PresentationFormat>Custom</PresentationFormat>
  <Paragraphs>251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Cambria Math</vt:lpstr>
      <vt:lpstr>Gill Sans Light</vt:lpstr>
      <vt:lpstr>Helvetica</vt:lpstr>
      <vt:lpstr>Helvetica Light</vt:lpstr>
      <vt:lpstr>Helvetica Neue</vt:lpstr>
      <vt:lpstr>Phosphate Inline</vt:lpstr>
      <vt:lpstr>PT Mono</vt:lpstr>
      <vt:lpstr>Times New Roman</vt:lpstr>
      <vt:lpstr>Verdana</vt:lpstr>
      <vt:lpstr>Zapf Dingbats Regular</vt:lpstr>
      <vt:lpstr>White</vt:lpstr>
      <vt:lpstr>PowerPoint Presentation</vt:lpstr>
      <vt:lpstr>PowerPoint Presentation</vt:lpstr>
      <vt:lpstr>Traditional Job Scheduling</vt:lpstr>
      <vt:lpstr>Revisiting Job Scheduling</vt:lpstr>
      <vt:lpstr>Job Schedulers Now Cloud-Enabled </vt:lpstr>
      <vt:lpstr>Cloud Introduces New Price Dynamics</vt:lpstr>
      <vt:lpstr>Optimizing Cost for Cloud-Enabled Schedulers</vt:lpstr>
      <vt:lpstr>Introduce a Waiting Policy</vt:lpstr>
      <vt:lpstr>Our Contributions</vt:lpstr>
      <vt:lpstr>Understanding Marginal Analysis</vt:lpstr>
      <vt:lpstr>Marginal Analysis under Waiting</vt:lpstr>
      <vt:lpstr>Analytically Modeling Waiting Policies</vt:lpstr>
      <vt:lpstr>All Jobs Wait (AJW)</vt:lpstr>
      <vt:lpstr>All Jobs Wait (AJW)</vt:lpstr>
      <vt:lpstr>No Jobs Wait (NJW)</vt:lpstr>
      <vt:lpstr>No Jobs Wait (NJW)</vt:lpstr>
      <vt:lpstr>All Jobs Waiting –Threshold (AJW-T)</vt:lpstr>
      <vt:lpstr>All Jobs Waiting –Threshold (AJW-T)</vt:lpstr>
      <vt:lpstr>Short Waits Wait (SWW)</vt:lpstr>
      <vt:lpstr>Short Waits Wait (SWW)</vt:lpstr>
      <vt:lpstr>Long Jobs Wait (LJW)</vt:lpstr>
      <vt:lpstr>Long Jobs Wait</vt:lpstr>
      <vt:lpstr>Compound Policy</vt:lpstr>
      <vt:lpstr>Compound Policy</vt:lpstr>
      <vt:lpstr>Implementation</vt:lpstr>
      <vt:lpstr>Evaluation</vt:lpstr>
      <vt:lpstr>Evaluation – Normalized Price</vt:lpstr>
      <vt:lpstr>Evaluation – Waiting Time</vt:lpstr>
      <vt:lpstr>Conclusion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Lurdh Pradeep Reddy Ambati</dc:creator>
  <cp:lastModifiedBy>Lurdh Pradeep Reddy Ambati</cp:lastModifiedBy>
  <cp:revision>2135</cp:revision>
  <cp:lastPrinted>2019-06-18T03:30:18Z</cp:lastPrinted>
  <dcterms:created xsi:type="dcterms:W3CDTF">2018-11-29T19:45:29Z</dcterms:created>
  <dcterms:modified xsi:type="dcterms:W3CDTF">2020-10-09T05:11:18Z</dcterms:modified>
</cp:coreProperties>
</file>