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70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0000A0"/>
    <a:srgbClr val="000087"/>
    <a:srgbClr val="861119"/>
    <a:srgbClr val="661023"/>
    <a:srgbClr val="751128"/>
    <a:srgbClr val="580E1F"/>
    <a:srgbClr val="C8C8C8"/>
    <a:srgbClr val="830B2C"/>
    <a:srgbClr val="862333"/>
    <a:srgbClr val="5C0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6" autoAdjust="0"/>
    <p:restoredTop sz="89549" autoAdjust="0"/>
  </p:normalViewPr>
  <p:slideViewPr>
    <p:cSldViewPr snapToGrid="0" snapToObjects="1">
      <p:cViewPr varScale="1">
        <p:scale>
          <a:sx n="137" d="100"/>
          <a:sy n="137" d="100"/>
        </p:scale>
        <p:origin x="872" y="176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5AEC-48F6-974B-B02D-842DE4CA19D2}" type="datetimeFigureOut">
              <a:rPr lang="en-US" smtClean="0"/>
              <a:t>6/15/20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6CA4-195B-534F-B3C9-4FD2C3183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C378-A1AA-634A-BDC7-DFEEA7139B4C}" type="datetimeFigureOut">
              <a:rPr lang="en-US" smtClean="0"/>
              <a:t>6/15/20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0377-F598-F04C-87AC-48DBA0C45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064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9918702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9918702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33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9918702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9918702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60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9918702b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9918702b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66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9918702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9918702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04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0c73b4e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0c73b4e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69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9918702b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9918702b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63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8c02e00d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8c02e00d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08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c02e00d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8c02e00d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88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192_MG_194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27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528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0" y="31921"/>
            <a:ext cx="7316928" cy="857250"/>
          </a:xfrm>
        </p:spPr>
        <p:txBody>
          <a:bodyPr/>
          <a:lstStyle>
            <a:lvl1pPr>
              <a:defRPr>
                <a:solidFill>
                  <a:srgbClr val="861119"/>
                </a:solidFill>
                <a:latin typeface="Avenir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6720" y="1080213"/>
            <a:ext cx="7986032" cy="3288212"/>
          </a:xfrm>
          <a:prstGeom prst="rect">
            <a:avLst/>
          </a:prstGeom>
        </p:spPr>
        <p:txBody>
          <a:bodyPr vert="horz"/>
          <a:lstStyle>
            <a:lvl1pPr marL="228600" indent="-227013">
              <a:buClr>
                <a:schemeClr val="accent1"/>
              </a:buClr>
              <a:defRPr sz="2000">
                <a:latin typeface="Avenir Light"/>
              </a:defRPr>
            </a:lvl1pPr>
            <a:lvl2pPr marL="573088" indent="-285750" defTabSz="455613">
              <a:defRPr sz="1600">
                <a:latin typeface="Avenir Light"/>
              </a:defRPr>
            </a:lvl2pPr>
            <a:lvl3pPr marL="862013" indent="-228600">
              <a:defRPr sz="1600">
                <a:latin typeface="Avenir Light"/>
              </a:defRPr>
            </a:lvl3pPr>
            <a:lvl4pPr marL="1139825" indent="-228600">
              <a:defRPr sz="1600">
                <a:latin typeface="Avenir Light"/>
              </a:defRPr>
            </a:lvl4pPr>
            <a:lvl5pPr marL="1427163" indent="-228600">
              <a:defRPr sz="1400">
                <a:latin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ordmark2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" y="4953000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13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73113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wordmark2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55392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82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wordmark2 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55392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85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74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46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0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19" y="14035"/>
            <a:ext cx="7794569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337" y="150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6" r:id="rId4"/>
    <p:sldLayoutId id="2147483667" r:id="rId5"/>
    <p:sldLayoutId id="2147483655" r:id="rId6"/>
    <p:sldLayoutId id="2147483669" r:id="rId7"/>
    <p:sldLayoutId id="2147483670" r:id="rId8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i="0" kern="1200">
          <a:solidFill>
            <a:srgbClr val="861119"/>
          </a:solidFill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  <a:latin typeface="Avenir Light"/>
          <a:ea typeface="+mj-ea"/>
          <a:cs typeface="+mj-cs"/>
        </a:defRPr>
      </a:lvl1pPr>
    </p:titleStyle>
    <p:bodyStyle>
      <a:lvl1pPr marL="339725" indent="-339725" algn="l" defTabSz="457200" rtl="0" eaLnBrk="1" latinLnBrk="0" hangingPunct="1">
        <a:spcBef>
          <a:spcPts val="900"/>
        </a:spcBef>
        <a:buClr>
          <a:schemeClr val="accent5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395288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assos/peak-prediction.g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0" y="744538"/>
            <a:ext cx="8521700" cy="10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Peak Forecasting for Battery-based Energy Optimizations in Campus Microgrids</a:t>
            </a:r>
            <a:endParaRPr sz="21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294967295"/>
          </p:nvPr>
        </p:nvSpPr>
        <p:spPr>
          <a:xfrm>
            <a:off x="0" y="2468563"/>
            <a:ext cx="8521700" cy="7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Akhil </a:t>
            </a:r>
            <a:r>
              <a:rPr lang="en" sz="1800" b="1" dirty="0" err="1"/>
              <a:t>Soman</a:t>
            </a:r>
            <a:r>
              <a:rPr lang="en" sz="1800" b="1" dirty="0"/>
              <a:t>, </a:t>
            </a:r>
            <a:r>
              <a:rPr lang="en" sz="1800" b="1" dirty="0" err="1"/>
              <a:t>Amee</a:t>
            </a:r>
            <a:r>
              <a:rPr lang="en" sz="1800" b="1" dirty="0"/>
              <a:t> Trivedi, David Irwin, </a:t>
            </a:r>
            <a:r>
              <a:rPr lang="en" sz="1800" b="1" dirty="0" err="1"/>
              <a:t>Beka</a:t>
            </a:r>
            <a:r>
              <a:rPr lang="en" sz="1800" b="1" dirty="0"/>
              <a:t> </a:t>
            </a:r>
            <a:r>
              <a:rPr lang="en" sz="1800" b="1" dirty="0" err="1"/>
              <a:t>Kosanovic</a:t>
            </a:r>
            <a:r>
              <a:rPr lang="en" sz="1800" b="1" dirty="0"/>
              <a:t>, 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Benjamin McDaniel, Prashant Shenoy 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294967295"/>
          </p:nvPr>
        </p:nvSpPr>
        <p:spPr>
          <a:xfrm>
            <a:off x="2426167" y="3367376"/>
            <a:ext cx="4022725" cy="792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University of Massachusetts Amherst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0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62" y="4159538"/>
            <a:ext cx="891125" cy="89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55479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8339173" cy="8572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813" y="899005"/>
            <a:ext cx="8046227" cy="3215795"/>
          </a:xfrm>
        </p:spPr>
        <p:txBody>
          <a:bodyPr/>
          <a:lstStyle/>
          <a:p>
            <a:endParaRPr lang="en-US" sz="2200" dirty="0"/>
          </a:p>
          <a:p>
            <a:r>
              <a:rPr lang="en-US" sz="2200" dirty="0"/>
              <a:t>Questions?</a:t>
            </a:r>
          </a:p>
          <a:p>
            <a:endParaRPr lang="en-US" sz="2200" dirty="0"/>
          </a:p>
          <a:p>
            <a:endParaRPr lang="en-US" sz="2200" dirty="0"/>
          </a:p>
          <a:p>
            <a:pPr marL="1587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B935-87A9-314B-B71A-8687B659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33" y="347902"/>
            <a:ext cx="2848347" cy="20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99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sz="quarter" idx="10"/>
          </p:nvPr>
        </p:nvSpPr>
        <p:spPr>
          <a:xfrm>
            <a:off x="252248" y="658703"/>
            <a:ext cx="8434551" cy="328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Smart Grids are becoming commonplace in today’s world</a:t>
            </a:r>
          </a:p>
          <a:p>
            <a:pPr marL="801688" lvl="1" indent="-342900">
              <a:spcBef>
                <a:spcPts val="0"/>
              </a:spcBef>
              <a:buSzPts val="1800"/>
              <a:buChar char="●"/>
            </a:pPr>
            <a:r>
              <a:rPr lang="en" dirty="0"/>
              <a:t>Smart microgrids: local grid with control capability and </a:t>
            </a:r>
            <a:r>
              <a:rPr lang="en-US" dirty="0"/>
              <a:t>autonomous</a:t>
            </a:r>
            <a:r>
              <a:rPr lang="en" dirty="0"/>
              <a:t> operation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Energy optimizations: Peak shaving, demand charge reduction, load flattening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Common characteristic: knowledge of when peak occurs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Peak forecasting problem: Predict the future peak load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C4534BE-88E0-4744-A47D-F4DD7048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18" y="2717876"/>
            <a:ext cx="3939989" cy="2101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D0AFF-E533-B54A-BCD6-7174091C4272}"/>
              </a:ext>
            </a:extLst>
          </p:cNvPr>
          <p:cNvSpPr txBox="1"/>
          <p:nvPr/>
        </p:nvSpPr>
        <p:spPr>
          <a:xfrm>
            <a:off x="6468035" y="4564083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courtesy:  N. </a:t>
            </a:r>
            <a:r>
              <a:rPr lang="en-US" sz="1000" dirty="0" err="1"/>
              <a:t>Naji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45717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Forecasting vs Peak Forecasting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sz="quarter" idx="10"/>
          </p:nvPr>
        </p:nvSpPr>
        <p:spPr>
          <a:xfrm>
            <a:off x="194227" y="715038"/>
            <a:ext cx="4254538" cy="1856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Load Forecasting : Predict future demand over forecasting horizon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1600" dirty="0"/>
              <a:t>Well studied problem</a:t>
            </a:r>
          </a:p>
          <a:p>
            <a:pPr marL="688975" lvl="2" indent="-317500">
              <a:spcBef>
                <a:spcPts val="0"/>
              </a:spcBef>
              <a:buSzPts val="1400"/>
              <a:buChar char="○"/>
            </a:pPr>
            <a:r>
              <a:rPr lang="en-US" sz="1200" dirty="0"/>
              <a:t>[Son et. al] [</a:t>
            </a:r>
            <a:r>
              <a:rPr lang="en-US" sz="1200" dirty="0" err="1"/>
              <a:t>Ghasemi</a:t>
            </a:r>
            <a:r>
              <a:rPr lang="en-US" sz="1200" dirty="0"/>
              <a:t> et al]</a:t>
            </a:r>
            <a:endParaRPr lang="en"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Load forecasting can identify peaks, but less effective.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"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	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Google Shape;73;p15">
            <a:extLst>
              <a:ext uri="{FF2B5EF4-FFF2-40B4-BE49-F238E27FC236}">
                <a16:creationId xmlns:a16="http://schemas.microsoft.com/office/drawing/2014/main" id="{A15D6F3B-C38A-6745-9C2A-DA3CB231486C}"/>
              </a:ext>
            </a:extLst>
          </p:cNvPr>
          <p:cNvSpPr txBox="1">
            <a:spLocks/>
          </p:cNvSpPr>
          <p:nvPr/>
        </p:nvSpPr>
        <p:spPr>
          <a:xfrm>
            <a:off x="4571996" y="852324"/>
            <a:ext cx="4254538" cy="1856712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spcBef>
                <a:spcPts val="0"/>
              </a:spcBef>
              <a:buSzPts val="1600"/>
              <a:buFont typeface="Arial"/>
              <a:buChar char="●"/>
            </a:pPr>
            <a:r>
              <a:rPr lang="en-US" sz="1600" dirty="0"/>
              <a:t>Peak Forecasting : Identify when future peak occurs and its magnitude</a:t>
            </a:r>
          </a:p>
          <a:p>
            <a:pPr marL="457200" indent="-330200">
              <a:spcBef>
                <a:spcPts val="0"/>
              </a:spcBef>
              <a:buSzPts val="1600"/>
              <a:buFont typeface="Arial"/>
              <a:buChar char="●"/>
            </a:pPr>
            <a:r>
              <a:rPr lang="en-US" sz="1600" dirty="0"/>
              <a:t>Less studied [Jiang et. al.]</a:t>
            </a:r>
            <a:endParaRPr lang="en-US" sz="1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3412F098-BA14-0F4E-9CE2-7B61E15F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66" y="2571750"/>
            <a:ext cx="3479145" cy="221368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E1FD38-A708-0A41-A6AF-DF399C58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012" y="2609984"/>
            <a:ext cx="3266505" cy="20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170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Motivation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Peak Forecasting using Machine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Evaluation and Case study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Results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42395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LSTM-based Peak Prediction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sz="quarter" idx="10"/>
          </p:nvPr>
        </p:nvSpPr>
        <p:spPr>
          <a:xfrm>
            <a:off x="257740" y="791052"/>
            <a:ext cx="8628518" cy="328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Objective : Predict top ‘k’ and bottom ‘k’ hours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LSTM based machine learning approach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Features: historic demand, season, semester, time of the day, local weather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Peak Predictor: 4-layer LSTM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507" y="2107394"/>
            <a:ext cx="3792985" cy="2580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97049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Accuracy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sz="quarter" idx="10"/>
          </p:nvPr>
        </p:nvSpPr>
        <p:spPr>
          <a:xfrm>
            <a:off x="443320" y="889171"/>
            <a:ext cx="7986032" cy="3288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 : Campus microgrid of 156 buildings with 2 year trace.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36" y="1696833"/>
            <a:ext cx="3174500" cy="20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225" y="1936838"/>
            <a:ext cx="3406850" cy="1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794236" y="3929151"/>
            <a:ext cx="26391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Peak Forecast</a:t>
            </a:r>
            <a:endParaRPr dirty="0"/>
          </a:p>
        </p:txBody>
      </p:sp>
      <p:sp>
        <p:nvSpPr>
          <p:cNvPr id="105" name="Google Shape;105;p18"/>
          <p:cNvSpPr txBox="1"/>
          <p:nvPr/>
        </p:nvSpPr>
        <p:spPr>
          <a:xfrm>
            <a:off x="4752526" y="3717655"/>
            <a:ext cx="32550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 k hour peak prediction accuracy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8659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Case Study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sz="quarter" idx="10"/>
          </p:nvPr>
        </p:nvSpPr>
        <p:spPr>
          <a:xfrm>
            <a:off x="370492" y="889171"/>
            <a:ext cx="8330187" cy="3380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UMass  Campus Microgrid: Onsite powerplant, Solar arrays and 4 </a:t>
            </a:r>
            <a:r>
              <a:rPr lang="en" sz="1800" dirty="0" err="1"/>
              <a:t>MWhr</a:t>
            </a:r>
            <a:r>
              <a:rPr lang="en" sz="1800" dirty="0"/>
              <a:t> Battery + local electric grid.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Cost of electric demand - $22/kW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LSTM model used to predict top-k and bottom-k hours, k&lt;5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Battery charged during bottom-k hours and discharged during top-k hours</a:t>
            </a:r>
            <a:endParaRPr sz="18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001" y="2434431"/>
            <a:ext cx="3133610" cy="2391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5751211" y="3116665"/>
            <a:ext cx="250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Annual savings of $496,320!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5820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Prototype implementation in python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Code release : </a:t>
            </a:r>
            <a:r>
              <a:rPr lang="en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https://github.com/umassos/peak-prediction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Low footprint and efficient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4-layer model : 300 kB RAM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2-layer model : 150 kB RAM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1.8 second CPU time for day ahead forecast on Raspberry pi.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1494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Peak forecasting is related to but distinct from load forecasting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LSTM-based machine learning approach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Outperforms state-of-the-art forecasting methods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Useful for battery-based grid optimization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6439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68458</TotalTime>
  <Words>364</Words>
  <Application>Microsoft Macintosh PowerPoint</Application>
  <PresentationFormat>On-screen Show (16:9)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Light</vt:lpstr>
      <vt:lpstr>Calibri</vt:lpstr>
      <vt:lpstr>Office Theme</vt:lpstr>
      <vt:lpstr>Peak Forecasting for Battery-based Energy Optimizations in Campus Microgrids</vt:lpstr>
      <vt:lpstr>Motivation</vt:lpstr>
      <vt:lpstr>Load Forecasting vs Peak Forecasting</vt:lpstr>
      <vt:lpstr>Talk Outline</vt:lpstr>
      <vt:lpstr>LSTM-based Peak Prediction</vt:lpstr>
      <vt:lpstr>Model Accuracy</vt:lpstr>
      <vt:lpstr>Battery Case Study</vt:lpstr>
      <vt:lpstr>Implementation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Sauve</dc:creator>
  <cp:lastModifiedBy>Prashant Shenoy</cp:lastModifiedBy>
  <cp:revision>3841</cp:revision>
  <cp:lastPrinted>2018-10-21T07:10:55Z</cp:lastPrinted>
  <dcterms:created xsi:type="dcterms:W3CDTF">2014-02-14T19:28:23Z</dcterms:created>
  <dcterms:modified xsi:type="dcterms:W3CDTF">2020-06-15T10:53:02Z</dcterms:modified>
</cp:coreProperties>
</file>